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notesMasterIdLst>
    <p:notesMasterId r:id="rId8"/>
  </p:notesMasterIdLst>
  <p:sldIdLst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32" autoAdjust="0"/>
  </p:normalViewPr>
  <p:slideViewPr>
    <p:cSldViewPr>
      <p:cViewPr varScale="1">
        <p:scale>
          <a:sx n="59" d="100"/>
          <a:sy n="59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D2C67-FCC4-4F97-8FC7-5000F2BF95A4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311D1-CF1B-4905-AED2-BF8CDB03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5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21502B-25CD-4FBF-B595-E38CE2D16C84}" type="slidenum">
              <a:rPr lang="en-US" altLang="en-US" sz="1200">
                <a:solidFill>
                  <a:prstClr val="black"/>
                </a:solidFill>
              </a:rPr>
              <a:pPr eaLnBrk="1" hangingPunct="1"/>
              <a:t>1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DE6949-CF69-4E95-8A17-290936B22C53}" type="slidenum">
              <a:rPr lang="en-US" altLang="en-US" sz="1200">
                <a:solidFill>
                  <a:prstClr val="black"/>
                </a:solidFill>
              </a:rPr>
              <a:pPr eaLnBrk="1" hangingPunct="1"/>
              <a:t>2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70D388-5098-416F-BB5D-852143E16D70}" type="slidenum">
              <a:rPr lang="en-US" altLang="en-US" sz="1200">
                <a:solidFill>
                  <a:prstClr val="black"/>
                </a:solidFill>
              </a:rPr>
              <a:pPr eaLnBrk="1" hangingPunct="1"/>
              <a:t>3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F52937-5110-47F5-BCDD-30B25973DC34}" type="slidenum">
              <a:rPr lang="en-US" altLang="en-US" sz="1200">
                <a:solidFill>
                  <a:prstClr val="black"/>
                </a:solidFill>
              </a:rPr>
              <a:pPr eaLnBrk="1" hangingPunct="1"/>
              <a:t>4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BDA3C-8F0A-4267-A6FA-68C3E9CBCB5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2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691E6-7241-4581-B599-D177C015118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7A05F-A597-40BC-BC24-C875D2A898E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54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604D8-C985-4861-983E-A87AEB3284B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804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BDA3C-8F0A-4267-A6FA-68C3E9CBCB5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4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D2339-27F8-4E0E-8204-4102D3B72C3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93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5FC1A-FC25-47E8-8BFB-65E971EE241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427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7FA7F-1A3F-42E5-A956-0259CEFC54D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107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A8E9B-8D57-4F36-8804-7083CB02C83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00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1E2B3-C22A-445D-96BB-80863B44E3D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53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EAC0D-3D36-4017-B0F2-9C06EAF8F65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0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D2339-27F8-4E0E-8204-4102D3B72C3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41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D2C2-F7C4-46C3-9118-5AFE4898615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26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F3D0F-6AEA-4602-AF24-353F2881A90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189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691E6-7241-4581-B599-D177C015118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771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7A05F-A597-40BC-BC24-C875D2A898E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90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604D8-C985-4861-983E-A87AEB3284B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03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248BC-3CBF-4A41-823F-DD3761B4F88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951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9CEA-97EB-46AC-98A3-588B1EB6F1D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630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3EA08-3026-4DDE-9CCC-63AC4453C62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95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8A10E-3293-4301-9046-0590FD3022A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2456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F046F-E56C-471F-B820-4F36E8B51BF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6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5FC1A-FC25-47E8-8BFB-65E971EE241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6643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95C06-3D09-4C78-B15B-5CABB58A0A7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204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EC37F-5A33-42AA-B989-194E7A86EF0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9150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2D66-9552-4D91-B665-596D90FDE1F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41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5B0D8-3F3B-455E-B5CF-BACCBE9DADF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617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5AF53-B095-4C34-9F51-5DD7F90D292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0720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CEE7C-174F-4097-B213-CD5CD8A9E59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141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4A1C0-D80B-4E13-A1A1-1CA496BA358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63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7FA7F-1A3F-42E5-A956-0259CEFC54D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73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A8E9B-8D57-4F36-8804-7083CB02C83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1E2B3-C22A-445D-96BB-80863B44E3D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EAC0D-3D36-4017-B0F2-9C06EAF8F65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50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D2C2-F7C4-46C3-9118-5AFE4898615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9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F3D0F-6AEA-4602-AF24-353F2881A90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2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248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E9AC15-85C0-476A-9D50-E9B879748AA3}" type="slidenum">
              <a:rPr lang="en-US">
                <a:solidFill>
                  <a:srgbClr val="FFFFFF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7270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2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248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E9AC15-85C0-476A-9D50-E9B879748AA3}" type="slidenum">
              <a:rPr lang="en-US">
                <a:solidFill>
                  <a:srgbClr val="FFFFFF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7650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2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248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A68F23-B02B-4C5C-9AA2-1626BA1B164F}" type="slidenum">
              <a:rPr lang="en-US">
                <a:solidFill>
                  <a:srgbClr val="FFFFFF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1242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rgbClr val="FFFFFF"/>
                </a:solidFill>
              </a:rPr>
              <a:t>Halm, EA, et al.  JAMA;279:1452-1457.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Discharge Decision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u="sng" dirty="0" smtClean="0"/>
              <a:t>Clinical Stability Definition</a:t>
            </a:r>
          </a:p>
          <a:p>
            <a:pPr lvl="1" eaLnBrk="1" hangingPunct="1"/>
            <a:r>
              <a:rPr lang="en-US" altLang="en-US" dirty="0">
                <a:solidFill>
                  <a:srgbClr val="FFFFFF"/>
                </a:solidFill>
              </a:rPr>
              <a:t>“Clinically stability” for 24 </a:t>
            </a:r>
            <a:r>
              <a:rPr lang="en-US" altLang="en-US" dirty="0" err="1">
                <a:solidFill>
                  <a:srgbClr val="FFFFFF"/>
                </a:solidFill>
              </a:rPr>
              <a:t>hrs</a:t>
            </a:r>
            <a:endParaRPr lang="en-US" altLang="en-US" dirty="0">
              <a:solidFill>
                <a:srgbClr val="FFFFFF"/>
              </a:solidFill>
            </a:endParaRPr>
          </a:p>
          <a:p>
            <a:pPr lvl="2" eaLnBrk="1" hangingPunct="1"/>
            <a:r>
              <a:rPr lang="en-US" altLang="en-US" dirty="0">
                <a:solidFill>
                  <a:srgbClr val="FFFFFF"/>
                </a:solidFill>
              </a:rPr>
              <a:t>Baseline mental status, eating status</a:t>
            </a:r>
          </a:p>
          <a:p>
            <a:pPr lvl="2" eaLnBrk="1" hangingPunct="1"/>
            <a:r>
              <a:rPr lang="en-US" altLang="en-US" dirty="0">
                <a:solidFill>
                  <a:srgbClr val="FFFFFF"/>
                </a:solidFill>
              </a:rPr>
              <a:t>SBP </a:t>
            </a:r>
            <a:r>
              <a:rPr lang="en-US" altLang="en-US" u="sng" dirty="0">
                <a:solidFill>
                  <a:srgbClr val="FFFFFF"/>
                </a:solidFill>
              </a:rPr>
              <a:t>&gt;</a:t>
            </a:r>
            <a:r>
              <a:rPr lang="en-US" altLang="en-US" dirty="0">
                <a:solidFill>
                  <a:srgbClr val="FFFFFF"/>
                </a:solidFill>
              </a:rPr>
              <a:t> 90, HR </a:t>
            </a:r>
            <a:r>
              <a:rPr lang="en-US" altLang="en-US" u="sng" dirty="0">
                <a:solidFill>
                  <a:srgbClr val="FFFFFF"/>
                </a:solidFill>
              </a:rPr>
              <a:t>&lt;</a:t>
            </a:r>
            <a:r>
              <a:rPr lang="en-US" altLang="en-US" dirty="0">
                <a:solidFill>
                  <a:srgbClr val="FFFFFF"/>
                </a:solidFill>
              </a:rPr>
              <a:t> 100, RR </a:t>
            </a:r>
            <a:r>
              <a:rPr lang="en-US" altLang="en-US" u="sng" dirty="0">
                <a:solidFill>
                  <a:srgbClr val="FFFFFF"/>
                </a:solidFill>
              </a:rPr>
              <a:t>&lt;</a:t>
            </a:r>
            <a:r>
              <a:rPr lang="en-US" altLang="en-US" dirty="0">
                <a:solidFill>
                  <a:srgbClr val="FFFFFF"/>
                </a:solidFill>
              </a:rPr>
              <a:t> 24, </a:t>
            </a:r>
            <a:r>
              <a:rPr lang="en-US" altLang="en-US" dirty="0" smtClean="0">
                <a:solidFill>
                  <a:srgbClr val="FFFFFF"/>
                </a:solidFill>
              </a:rPr>
              <a:t>T </a:t>
            </a:r>
            <a:r>
              <a:rPr lang="en-US" altLang="en-US" u="sng" dirty="0">
                <a:solidFill>
                  <a:srgbClr val="FFFFFF"/>
                </a:solidFill>
              </a:rPr>
              <a:t>&lt; </a:t>
            </a:r>
            <a:r>
              <a:rPr lang="en-US" altLang="en-US" dirty="0">
                <a:solidFill>
                  <a:srgbClr val="FFFFFF"/>
                </a:solidFill>
              </a:rPr>
              <a:t>100, </a:t>
            </a:r>
            <a:r>
              <a:rPr lang="en-US" altLang="en-US" dirty="0" smtClean="0">
                <a:solidFill>
                  <a:srgbClr val="FFFFFF"/>
                </a:solidFill>
              </a:rPr>
              <a:t>Room Air O2 </a:t>
            </a:r>
            <a:r>
              <a:rPr lang="en-US" altLang="en-US" dirty="0">
                <a:solidFill>
                  <a:srgbClr val="FFFFFF"/>
                </a:solidFill>
              </a:rPr>
              <a:t>sat </a:t>
            </a:r>
            <a:r>
              <a:rPr lang="en-US" altLang="en-US" u="sng" dirty="0" smtClean="0">
                <a:solidFill>
                  <a:srgbClr val="FFFFFF"/>
                </a:solidFill>
              </a:rPr>
              <a:t>&gt; </a:t>
            </a:r>
            <a:r>
              <a:rPr lang="en-US" altLang="en-US" dirty="0" smtClean="0">
                <a:solidFill>
                  <a:srgbClr val="FFFFFF"/>
                </a:solidFill>
              </a:rPr>
              <a:t>90%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Once stability attained</a:t>
            </a:r>
          </a:p>
          <a:p>
            <a:pPr lvl="2" eaLnBrk="1" hangingPunct="1"/>
            <a:r>
              <a:rPr lang="en-US" altLang="en-US" dirty="0" smtClean="0"/>
              <a:t>Deterioration occurred  &lt; 1% of cases</a:t>
            </a:r>
            <a:r>
              <a:rPr lang="en-US" altLang="en-US" sz="2200" dirty="0" smtClean="0"/>
              <a:t>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088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Switch or Step Down Therapy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495800"/>
          </a:xfrm>
        </p:spPr>
        <p:txBody>
          <a:bodyPr/>
          <a:lstStyle/>
          <a:p>
            <a:pPr eaLnBrk="1" hangingPunct="1"/>
            <a:r>
              <a:rPr lang="en-US" altLang="en-US" u="sng" dirty="0" smtClean="0"/>
              <a:t>Switch or Step Down</a:t>
            </a:r>
          </a:p>
          <a:p>
            <a:pPr lvl="1" eaLnBrk="1" hangingPunct="1"/>
            <a:r>
              <a:rPr lang="en-US" altLang="en-US" dirty="0" smtClean="0"/>
              <a:t>IV=&gt;Oral Antibiotics if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US" altLang="en-US" dirty="0" smtClean="0"/>
              <a:t>Patient improving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US" altLang="en-US" dirty="0" smtClean="0"/>
              <a:t>“Clinically stability” for 24 </a:t>
            </a:r>
            <a:r>
              <a:rPr lang="en-US" altLang="en-US" dirty="0" err="1" smtClean="0"/>
              <a:t>hrs</a:t>
            </a:r>
            <a:endParaRPr lang="en-US" altLang="en-US" dirty="0" smtClean="0"/>
          </a:p>
          <a:p>
            <a:pPr lvl="3" eaLnBrk="1" hangingPunct="1">
              <a:buFont typeface="Wingdings" panose="05000000000000000000" pitchFamily="2" charset="2"/>
              <a:buChar char="ü"/>
            </a:pPr>
            <a:r>
              <a:rPr lang="en-US" altLang="en-US" dirty="0" smtClean="0"/>
              <a:t>Baseline mental status, eating status</a:t>
            </a:r>
          </a:p>
          <a:p>
            <a:pPr lvl="3" eaLnBrk="1" hangingPunct="1">
              <a:buFont typeface="Wingdings" panose="05000000000000000000" pitchFamily="2" charset="2"/>
              <a:buChar char="ü"/>
            </a:pPr>
            <a:r>
              <a:rPr lang="en-US" altLang="en-US" dirty="0" smtClean="0"/>
              <a:t>SBP </a:t>
            </a:r>
            <a:r>
              <a:rPr lang="en-US" altLang="en-US" u="sng" dirty="0" smtClean="0"/>
              <a:t>&gt;</a:t>
            </a:r>
            <a:r>
              <a:rPr lang="en-US" altLang="en-US" dirty="0" smtClean="0"/>
              <a:t> 90, HR </a:t>
            </a:r>
            <a:r>
              <a:rPr lang="en-US" altLang="en-US" u="sng" dirty="0" smtClean="0"/>
              <a:t>&lt;</a:t>
            </a:r>
            <a:r>
              <a:rPr lang="en-US" altLang="en-US" dirty="0" smtClean="0"/>
              <a:t> 100, RR </a:t>
            </a:r>
            <a:r>
              <a:rPr lang="en-US" altLang="en-US" u="sng" dirty="0" smtClean="0"/>
              <a:t>&lt;</a:t>
            </a:r>
            <a:r>
              <a:rPr lang="en-US" altLang="en-US" dirty="0" smtClean="0"/>
              <a:t> 24, T </a:t>
            </a:r>
            <a:r>
              <a:rPr lang="en-US" altLang="en-US" u="sng" dirty="0" smtClean="0"/>
              <a:t>&lt; </a:t>
            </a:r>
            <a:r>
              <a:rPr lang="en-US" altLang="en-US" dirty="0" smtClean="0"/>
              <a:t>100, O2 sat </a:t>
            </a:r>
            <a:r>
              <a:rPr lang="en-US" altLang="en-US" u="sng" dirty="0" smtClean="0"/>
              <a:t>&gt;</a:t>
            </a:r>
            <a:r>
              <a:rPr lang="en-US" altLang="en-US" dirty="0" smtClean="0"/>
              <a:t>90%</a:t>
            </a:r>
          </a:p>
          <a:p>
            <a:pPr lvl="2" eaLnBrk="1" hangingPunct="1"/>
            <a:r>
              <a:rPr lang="en-US" altLang="en-US" dirty="0" smtClean="0"/>
              <a:t>Choose oral formulation of parental drug used or oral agent with similar spectrum of activity</a:t>
            </a:r>
          </a:p>
          <a:p>
            <a:pPr lvl="2" eaLnBrk="1" hangingPunct="1"/>
            <a:r>
              <a:rPr lang="en-US" altLang="en-US" dirty="0" smtClean="0"/>
              <a:t>Adjust antibiotic for definitive organism isolated based on C &amp; S data</a:t>
            </a:r>
          </a:p>
        </p:txBody>
      </p:sp>
    </p:spTree>
    <p:extLst>
      <p:ext uri="{BB962C8B-B14F-4D97-AF65-F5344CB8AC3E}">
        <p14:creationId xmlns:p14="http://schemas.microsoft.com/office/powerpoint/2010/main" val="169953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altLang="en-US" sz="1400" dirty="0">
                <a:solidFill>
                  <a:srgbClr val="FFFFFF"/>
                </a:solidFill>
              </a:rPr>
              <a:t>Marrie,  T et al.  JAMA. 2000;283:749-755.</a:t>
            </a:r>
            <a:r>
              <a:rPr lang="en-US" altLang="en-US" sz="1400" dirty="0" smtClean="0">
                <a:solidFill>
                  <a:srgbClr val="FFFFFF"/>
                </a:solidFill>
              </a:rPr>
              <a:t>.</a:t>
            </a:r>
            <a:endParaRPr lang="en-US" alt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Discharge Decision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3657600"/>
          </a:xfrm>
        </p:spPr>
        <p:txBody>
          <a:bodyPr/>
          <a:lstStyle/>
          <a:p>
            <a:pPr eaLnBrk="1" hangingPunct="1"/>
            <a:r>
              <a:rPr lang="en-US" altLang="en-US" u="sng" dirty="0" smtClean="0"/>
              <a:t>Early Discharge Criteria</a:t>
            </a:r>
            <a:endParaRPr lang="en-US" altLang="en-US" dirty="0" smtClean="0"/>
          </a:p>
          <a:p>
            <a:pPr lvl="2" eaLnBrk="1" hangingPunct="1"/>
            <a:r>
              <a:rPr lang="en-US" altLang="en-US" dirty="0" smtClean="0"/>
              <a:t>Clinically stable</a:t>
            </a:r>
          </a:p>
          <a:p>
            <a:pPr lvl="2" eaLnBrk="1" hangingPunct="1"/>
            <a:r>
              <a:rPr lang="en-US" altLang="en-US" dirty="0" smtClean="0"/>
              <a:t>Not a high risk pneumonia</a:t>
            </a:r>
          </a:p>
          <a:p>
            <a:pPr lvl="2" eaLnBrk="1" hangingPunct="1"/>
            <a:r>
              <a:rPr lang="en-US" altLang="en-US" dirty="0" smtClean="0"/>
              <a:t>No life-threatening complication during stay</a:t>
            </a:r>
          </a:p>
          <a:p>
            <a:pPr lvl="2" eaLnBrk="1" hangingPunct="1"/>
            <a:r>
              <a:rPr lang="en-US" altLang="en-US" dirty="0" smtClean="0"/>
              <a:t>No reason for continued hospitalization</a:t>
            </a:r>
          </a:p>
          <a:p>
            <a:pPr lvl="1" eaLnBrk="1" hangingPunct="1"/>
            <a:r>
              <a:rPr lang="en-US" altLang="en-US" dirty="0" smtClean="0"/>
              <a:t>Observation on oral antibiotics not necessary</a:t>
            </a:r>
          </a:p>
        </p:txBody>
      </p:sp>
    </p:spTree>
    <p:extLst>
      <p:ext uri="{BB962C8B-B14F-4D97-AF65-F5344CB8AC3E}">
        <p14:creationId xmlns:p14="http://schemas.microsoft.com/office/powerpoint/2010/main" val="101861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rgbClr val="FFFFFF"/>
                </a:solidFill>
              </a:rPr>
              <a:t>Halm, E. et al.  Arch Intern Med. 2002;162:1278-1284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en-US" smtClean="0"/>
              <a:t>Avoid Discharge Before Stability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0386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Instability=discharge prior to being stable for 24 </a:t>
            </a:r>
            <a:r>
              <a:rPr lang="en-US" altLang="en-US" sz="2800" dirty="0" err="1" smtClean="0"/>
              <a:t>hrs</a:t>
            </a:r>
            <a:endParaRPr lang="en-US" altLang="en-US" sz="2800" dirty="0" smtClean="0"/>
          </a:p>
          <a:p>
            <a:pPr lvl="3" eaLnBrk="1" hangingPunct="1"/>
            <a:r>
              <a:rPr lang="en-US" altLang="en-US" dirty="0" smtClean="0"/>
              <a:t>Baseline mental status, eating status</a:t>
            </a:r>
          </a:p>
          <a:p>
            <a:pPr lvl="3" eaLnBrk="1" hangingPunct="1"/>
            <a:r>
              <a:rPr lang="en-US" altLang="en-US" dirty="0" smtClean="0"/>
              <a:t>SBP </a:t>
            </a:r>
            <a:r>
              <a:rPr lang="en-US" altLang="en-US" u="sng" dirty="0" smtClean="0"/>
              <a:t>&gt;</a:t>
            </a:r>
            <a:r>
              <a:rPr lang="en-US" altLang="en-US" dirty="0" smtClean="0"/>
              <a:t> 90, HR </a:t>
            </a:r>
            <a:r>
              <a:rPr lang="en-US" altLang="en-US" u="sng" dirty="0" smtClean="0"/>
              <a:t>&lt;</a:t>
            </a:r>
            <a:r>
              <a:rPr lang="en-US" altLang="en-US" dirty="0" smtClean="0"/>
              <a:t> 100, RR </a:t>
            </a:r>
            <a:r>
              <a:rPr lang="en-US" altLang="en-US" u="sng" dirty="0" smtClean="0"/>
              <a:t>&lt;</a:t>
            </a:r>
            <a:r>
              <a:rPr lang="en-US" altLang="en-US" dirty="0" smtClean="0"/>
              <a:t> 24, T </a:t>
            </a:r>
            <a:r>
              <a:rPr lang="en-US" altLang="en-US" u="sng" dirty="0" smtClean="0"/>
              <a:t>&lt; </a:t>
            </a:r>
            <a:r>
              <a:rPr lang="en-US" altLang="en-US" dirty="0" smtClean="0"/>
              <a:t>100, O2 sat </a:t>
            </a:r>
            <a:r>
              <a:rPr lang="en-US" altLang="en-US" u="sng" dirty="0" smtClean="0"/>
              <a:t>&gt;</a:t>
            </a:r>
            <a:r>
              <a:rPr lang="en-US" altLang="en-US" dirty="0" smtClean="0"/>
              <a:t>90%</a:t>
            </a:r>
          </a:p>
          <a:p>
            <a:pPr lvl="1" eaLnBrk="1" hangingPunct="1"/>
            <a:r>
              <a:rPr lang="en-US" altLang="en-US" sz="2600" dirty="0" smtClean="0"/>
              <a:t>Results</a:t>
            </a:r>
          </a:p>
          <a:p>
            <a:pPr lvl="2" eaLnBrk="1" hangingPunct="1"/>
            <a:r>
              <a:rPr lang="en-US" altLang="en-US" sz="2200" dirty="0" smtClean="0"/>
              <a:t>680 pts hospitalized w/CAP</a:t>
            </a:r>
          </a:p>
          <a:p>
            <a:pPr lvl="3" eaLnBrk="1" hangingPunct="1"/>
            <a:r>
              <a:rPr lang="en-US" altLang="en-US" sz="2200" dirty="0" smtClean="0"/>
              <a:t>Mean 58yo, Median LOS 6 d, 70% Class I-III</a:t>
            </a:r>
          </a:p>
          <a:p>
            <a:pPr lvl="3" eaLnBrk="1" hangingPunct="1"/>
            <a:r>
              <a:rPr lang="en-US" altLang="en-US" sz="2200" dirty="0" smtClean="0"/>
              <a:t>30d mort 3.4%, readmit 9.8%</a:t>
            </a:r>
          </a:p>
          <a:p>
            <a:pPr lvl="3" eaLnBrk="1" hangingPunct="1"/>
            <a:r>
              <a:rPr lang="en-US" altLang="en-US" sz="2200" u="sng" dirty="0" smtClean="0"/>
              <a:t>&gt;</a:t>
            </a:r>
            <a:r>
              <a:rPr lang="en-US" altLang="en-US" sz="2200" dirty="0" smtClean="0"/>
              <a:t>1 instability </a:t>
            </a:r>
            <a:r>
              <a:rPr lang="en-US" altLang="en-US" sz="2200" dirty="0" smtClean="0">
                <a:sym typeface="Wingdings" pitchFamily="2" charset="2"/>
              </a:rPr>
              <a:t> OR 2.1 </a:t>
            </a:r>
            <a:r>
              <a:rPr lang="en-US" altLang="en-US" sz="2200" dirty="0" smtClean="0"/>
              <a:t>death, 1.6 readmission</a:t>
            </a:r>
          </a:p>
          <a:p>
            <a:pPr lvl="3" eaLnBrk="1" hangingPunct="1"/>
            <a:r>
              <a:rPr lang="en-US" altLang="en-US" sz="2200" u="sng" dirty="0" smtClean="0"/>
              <a:t>&gt;</a:t>
            </a:r>
            <a:r>
              <a:rPr lang="en-US" altLang="en-US" sz="2200" dirty="0" smtClean="0"/>
              <a:t>2 instabilities </a:t>
            </a:r>
            <a:r>
              <a:rPr lang="en-US" altLang="en-US" sz="2200" dirty="0" smtClean="0">
                <a:sym typeface="Wingdings" pitchFamily="2" charset="2"/>
              </a:rPr>
              <a:t>OR 14.1 death, 5.4 readmission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8783076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66"/>
      </a:dk2>
      <a:lt2>
        <a:srgbClr val="FFFF00"/>
      </a:lt2>
      <a:accent1>
        <a:srgbClr val="FF9900"/>
      </a:accent1>
      <a:accent2>
        <a:srgbClr val="00FFFF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66"/>
      </a:dk2>
      <a:lt2>
        <a:srgbClr val="FFFF00"/>
      </a:lt2>
      <a:accent1>
        <a:srgbClr val="FF9900"/>
      </a:accent1>
      <a:accent2>
        <a:srgbClr val="00FFFF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66"/>
      </a:dk2>
      <a:lt2>
        <a:srgbClr val="FFFF00"/>
      </a:lt2>
      <a:accent1>
        <a:srgbClr val="FF9900"/>
      </a:accent1>
      <a:accent2>
        <a:srgbClr val="00FFFF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275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Default Design</vt:lpstr>
      <vt:lpstr>1_Default Design</vt:lpstr>
      <vt:lpstr>2_Default Design</vt:lpstr>
      <vt:lpstr>Discharge Decision</vt:lpstr>
      <vt:lpstr>Switch or Step Down Therapy</vt:lpstr>
      <vt:lpstr>Discharge Decision</vt:lpstr>
      <vt:lpstr>Avoid Discharge Before Stability</vt:lpstr>
    </vt:vector>
  </TitlesOfParts>
  <Company>Emory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Difrancesco, Lorenzo</dc:creator>
  <cp:lastModifiedBy>Difrancesco, Lorenzo</cp:lastModifiedBy>
  <cp:revision>8</cp:revision>
  <dcterms:created xsi:type="dcterms:W3CDTF">2017-10-20T17:49:45Z</dcterms:created>
  <dcterms:modified xsi:type="dcterms:W3CDTF">2017-10-20T18:06:29Z</dcterms:modified>
</cp:coreProperties>
</file>