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72" r:id="rId7"/>
    <p:sldId id="266" r:id="rId8"/>
    <p:sldId id="273" r:id="rId9"/>
    <p:sldId id="271" r:id="rId10"/>
    <p:sldId id="276" r:id="rId11"/>
    <p:sldId id="270" r:id="rId12"/>
  </p:sldIdLst>
  <p:sldSz cx="18288000" cy="10287000"/>
  <p:notesSz cx="6858000" cy="9144000"/>
  <p:embeddedFontLst>
    <p:embeddedFont>
      <p:font typeface="Open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31" d="100"/>
          <a:sy n="31" d="100"/>
        </p:scale>
        <p:origin x="10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49F48-79D2-49CB-9BB2-9EBAEB89CEC5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44244-44E2-4FA5-A15D-0F332BCE5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83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32438" y="2063924"/>
            <a:ext cx="8534002" cy="1566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IN" sz="5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Shield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029200" y="4732170"/>
            <a:ext cx="12625348" cy="533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Roll No.                                                                            Name       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1000"/>
              </a:spcAft>
              <a:tabLst>
                <a:tab pos="34290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03	                                                                            Kabir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D.Patil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1000"/>
              </a:spcAft>
              <a:tabLst>
                <a:tab pos="34290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07                                                                         Anuj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H.Sonwalkar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  <a:spcAft>
                <a:spcPts val="1000"/>
              </a:spcAft>
              <a:tabLst>
                <a:tab pos="34290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17                                                                       Rajvardhan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G.Ulape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Under the guidance of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Mrs.Swati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G.Ambi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Class: SY (CSE)		                                Div: 	A				Batch: S1</a:t>
            </a:r>
            <a:endParaRPr lang="en-US" sz="5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 descr="Third Edition (ICRAMM 2021) | ICRAMM Conference">
            <a:extLst>
              <a:ext uri="{FF2B5EF4-FFF2-40B4-BE49-F238E27FC236}">
                <a16:creationId xmlns:a16="http://schemas.microsoft.com/office/drawing/2014/main" id="{B2261712-E1E6-F55D-43BC-22B24647DCC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44" y="458960"/>
            <a:ext cx="1936071" cy="160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EF2EAF-E7B3-CDCE-E1D8-F21CF7357A90}"/>
              </a:ext>
            </a:extLst>
          </p:cNvPr>
          <p:cNvSpPr txBox="1"/>
          <p:nvPr/>
        </p:nvSpPr>
        <p:spPr>
          <a:xfrm>
            <a:off x="6477000" y="3736313"/>
            <a:ext cx="8534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Data Encryption and Decryption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I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A998FA-604B-B8F6-8CF1-972775760A65}"/>
              </a:ext>
            </a:extLst>
          </p:cNvPr>
          <p:cNvSpPr txBox="1"/>
          <p:nvPr/>
        </p:nvSpPr>
        <p:spPr>
          <a:xfrm>
            <a:off x="4529665" y="223306"/>
            <a:ext cx="11939548" cy="2290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D.Y.PATIL COLLEGE OF ENGINEERING &amp;TECHNOLOGY,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37160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KASABA BAWADA, KOLHAPUR</a:t>
            </a:r>
            <a:endParaRPr lang="en-IN" sz="2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DEPARTMENT OF COMPUTER SCIENCE &amp; ENGINEERING</a:t>
            </a:r>
            <a:endParaRPr lang="en-IN" sz="22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(Academic Year: 2023-24)</a:t>
            </a:r>
            <a:endParaRPr lang="en-IN" sz="2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0" y="6123775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4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Bold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173247" y="3214155"/>
            <a:ext cx="10793714" cy="213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228600" algn="just">
              <a:lnSpc>
                <a:spcPct val="150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It can be concluded that this project works efficiently for offline purpose at any place provided the requirements for running environment remains same. </a:t>
            </a:r>
            <a:endParaRPr lang="en-IN" sz="3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7C7DAA-06B5-3C89-EBF6-5AB410303F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317751"/>
            <a:ext cx="6210721" cy="621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78" y="250064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99414" lvl="1">
              <a:lnSpc>
                <a:spcPts val="5179"/>
              </a:lnSpc>
            </a:pPr>
            <a:r>
              <a:rPr lang="en-US" sz="3699" dirty="0">
                <a:solidFill>
                  <a:srgbClr val="000000"/>
                </a:solidFill>
                <a:latin typeface="Alatsi Bold"/>
              </a:rPr>
              <a:t> 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1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133600" y="10372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F6C17-360C-5284-491A-D2B35B8BC07C}"/>
              </a:ext>
            </a:extLst>
          </p:cNvPr>
          <p:cNvSpPr txBox="1"/>
          <p:nvPr/>
        </p:nvSpPr>
        <p:spPr>
          <a:xfrm>
            <a:off x="5600696" y="2186980"/>
            <a:ext cx="7086602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2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5185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52"/>
              </a:lnSpc>
            </a:pP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Encryption and Decryption Project is a vital solution for securing sensitive information in the digital age. It addresses cyber threats by developing a comprehensive system that encrypts and decrypts data, ensuring confidentiality, integrity, and authenticity. Using sophisticated algorithms, the project transforms data for secure transmission and offers a user-friendly interface to empower seamless encryption and decryption. This effort stands as a pioneering solution to fortify digital communication against contemporary threats.</a:t>
            </a:r>
            <a:endParaRPr lang="en-I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268672"/>
            <a:ext cx="6651535" cy="2465844"/>
            <a:chOff x="0" y="0"/>
            <a:chExt cx="8868713" cy="3287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1"/>
              <a:ext cx="7735510" cy="2773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3"/>
                </a:lnSpc>
              </a:pPr>
              <a:r>
                <a: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the increasing risk of cyber-attacks and the vulnerability of sensitive government information, there is a critical need for a user-friendly application that provides robust encryption and decryption solutions.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50637" y="2620338"/>
            <a:ext cx="4182217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6691747" cy="42642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3"/>
              </a:lnSpc>
              <a:spcAft>
                <a:spcPts val="1000"/>
              </a:spcAft>
            </a:pPr>
            <a:r>
              <a:rPr lang="en-US" sz="29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risk of cyber-attacks and the vulnerability of sensitive government information, there is a critical need for a user-friendly application that provides robust encryption and decryption solutions so this Project aims to tackle the escalating threats to digital data security with the help of C programming language.</a:t>
            </a:r>
            <a:endParaRPr lang="en-IN" sz="2995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744765" y="805339"/>
              <a:ext cx="7735510" cy="13689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93"/>
                </a:lnSpc>
              </a:pPr>
              <a:r>
                <a:rPr 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project aims to tackle the escalating threats to digital data security.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920169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527672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Aim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3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82411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D.Y. P.C.E.T  | 2024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06004" y="1778315"/>
            <a:ext cx="7362681" cy="1975241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84582" y="2479142"/>
            <a:ext cx="5499127" cy="1073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IN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Seamless Decryption Processes</a:t>
            </a: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72802" y="1814983"/>
            <a:ext cx="3878232" cy="657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3600" dirty="0">
                <a:solidFill>
                  <a:srgbClr val="000000"/>
                </a:solidFill>
                <a:latin typeface="Alatsi Bold"/>
                <a:cs typeface="Times New Roman" panose="02020603050405020304" pitchFamily="18" charset="0"/>
              </a:rPr>
              <a:t>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dirty="0">
              <a:solidFill>
                <a:srgbClr val="000000"/>
              </a:solidFill>
              <a:latin typeface="Alatsi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567988" y="1986104"/>
            <a:ext cx="516960" cy="5169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4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4">
            <a:extLst>
              <a:ext uri="{FF2B5EF4-FFF2-40B4-BE49-F238E27FC236}">
                <a16:creationId xmlns:a16="http://schemas.microsoft.com/office/drawing/2014/main" id="{05F4A6FC-A0AB-B59A-8CF0-BF23E7667590}"/>
              </a:ext>
            </a:extLst>
          </p:cNvPr>
          <p:cNvGrpSpPr/>
          <p:nvPr/>
        </p:nvGrpSpPr>
        <p:grpSpPr>
          <a:xfrm>
            <a:off x="9095435" y="1802685"/>
            <a:ext cx="7362681" cy="1918511"/>
            <a:chOff x="0" y="0"/>
            <a:chExt cx="1939142" cy="116441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76A70D3E-DFBB-B19B-A214-FA2956F71805}"/>
                </a:ext>
              </a:extLst>
            </p:cNvPr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4F8AF66B-3C10-8126-BAEE-57BFF49CE74C}"/>
                </a:ext>
              </a:extLst>
            </p:cNvPr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6993038-607B-F27C-7504-738281A9FFBC}"/>
              </a:ext>
            </a:extLst>
          </p:cNvPr>
          <p:cNvGrpSpPr/>
          <p:nvPr/>
        </p:nvGrpSpPr>
        <p:grpSpPr>
          <a:xfrm>
            <a:off x="1306002" y="3039265"/>
            <a:ext cx="7576058" cy="2987045"/>
            <a:chOff x="-56198" y="-38100"/>
            <a:chExt cx="1995340" cy="128164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C50B06FF-05FA-A92E-61A4-A7D0B29D0709}"/>
                </a:ext>
              </a:extLst>
            </p:cNvPr>
            <p:cNvSpPr/>
            <p:nvPr/>
          </p:nvSpPr>
          <p:spPr>
            <a:xfrm>
              <a:off x="-56198" y="368302"/>
              <a:ext cx="1939142" cy="875246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34" name="TextBox 6">
              <a:extLst>
                <a:ext uri="{FF2B5EF4-FFF2-40B4-BE49-F238E27FC236}">
                  <a16:creationId xmlns:a16="http://schemas.microsoft.com/office/drawing/2014/main" id="{FE2A18E7-B7DB-DDD0-4BAA-8A3706579A62}"/>
                </a:ext>
              </a:extLst>
            </p:cNvPr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35" name="Group 4">
            <a:extLst>
              <a:ext uri="{FF2B5EF4-FFF2-40B4-BE49-F238E27FC236}">
                <a16:creationId xmlns:a16="http://schemas.microsoft.com/office/drawing/2014/main" id="{7F555C9A-48B9-26EC-F5CF-3816F26622F0}"/>
              </a:ext>
            </a:extLst>
          </p:cNvPr>
          <p:cNvGrpSpPr/>
          <p:nvPr/>
        </p:nvGrpSpPr>
        <p:grpSpPr>
          <a:xfrm>
            <a:off x="9077359" y="3941923"/>
            <a:ext cx="7362681" cy="2033625"/>
            <a:chOff x="0" y="0"/>
            <a:chExt cx="1939142" cy="116441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4713037-7B9D-C600-2D43-190250D06419}"/>
                </a:ext>
              </a:extLst>
            </p:cNvPr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7" name="TextBox 6">
              <a:extLst>
                <a:ext uri="{FF2B5EF4-FFF2-40B4-BE49-F238E27FC236}">
                  <a16:creationId xmlns:a16="http://schemas.microsoft.com/office/drawing/2014/main" id="{09BFACF0-D2A1-C423-1786-D9096945E6C2}"/>
                </a:ext>
              </a:extLst>
            </p:cNvPr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845A9564-8728-EC9C-D221-9195AEDAB924}"/>
              </a:ext>
            </a:extLst>
          </p:cNvPr>
          <p:cNvGrpSpPr/>
          <p:nvPr/>
        </p:nvGrpSpPr>
        <p:grpSpPr>
          <a:xfrm>
            <a:off x="9332490" y="4147646"/>
            <a:ext cx="516960" cy="516960"/>
            <a:chOff x="0" y="0"/>
            <a:chExt cx="812800" cy="812800"/>
          </a:xfrm>
        </p:grpSpPr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64E70AB8-3BE2-792B-5D16-50F3BFCBFAD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3" name="TextBox 17">
              <a:extLst>
                <a:ext uri="{FF2B5EF4-FFF2-40B4-BE49-F238E27FC236}">
                  <a16:creationId xmlns:a16="http://schemas.microsoft.com/office/drawing/2014/main" id="{3AB92DAC-629D-CDA5-6842-860B09B40EB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44" name="Group 15">
            <a:extLst>
              <a:ext uri="{FF2B5EF4-FFF2-40B4-BE49-F238E27FC236}">
                <a16:creationId xmlns:a16="http://schemas.microsoft.com/office/drawing/2014/main" id="{371BD614-93DA-22EE-BEEC-0BE50A1FFCA3}"/>
              </a:ext>
            </a:extLst>
          </p:cNvPr>
          <p:cNvGrpSpPr/>
          <p:nvPr/>
        </p:nvGrpSpPr>
        <p:grpSpPr>
          <a:xfrm>
            <a:off x="1512535" y="4055199"/>
            <a:ext cx="516960" cy="516960"/>
            <a:chOff x="0" y="0"/>
            <a:chExt cx="812800" cy="812800"/>
          </a:xfrm>
        </p:grpSpPr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464FCF91-CC3F-F7E5-C47E-631FB8650BE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id="{0931575A-C9E3-DA60-87A5-90CADA75AD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47" name="Group 15">
            <a:extLst>
              <a:ext uri="{FF2B5EF4-FFF2-40B4-BE49-F238E27FC236}">
                <a16:creationId xmlns:a16="http://schemas.microsoft.com/office/drawing/2014/main" id="{501B3884-662A-37EE-4F0B-58156021ACFE}"/>
              </a:ext>
            </a:extLst>
          </p:cNvPr>
          <p:cNvGrpSpPr/>
          <p:nvPr/>
        </p:nvGrpSpPr>
        <p:grpSpPr>
          <a:xfrm>
            <a:off x="9332490" y="1938419"/>
            <a:ext cx="516960" cy="516960"/>
            <a:chOff x="0" y="0"/>
            <a:chExt cx="812800" cy="812800"/>
          </a:xfrm>
        </p:grpSpPr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72467236-10C4-3996-D29D-E349B9AC3F9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7419E8F4-1C30-A76C-9ADB-84301EFAF7A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8B773A3-D105-447B-2F3D-C14274954C72}"/>
              </a:ext>
            </a:extLst>
          </p:cNvPr>
          <p:cNvSpPr txBox="1"/>
          <p:nvPr/>
        </p:nvSpPr>
        <p:spPr>
          <a:xfrm>
            <a:off x="10086505" y="1749451"/>
            <a:ext cx="11489960" cy="76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8A0AB5-92DC-8E75-2F7A-102B115C14E3}"/>
              </a:ext>
            </a:extLst>
          </p:cNvPr>
          <p:cNvSpPr txBox="1"/>
          <p:nvPr/>
        </p:nvSpPr>
        <p:spPr>
          <a:xfrm>
            <a:off x="2036483" y="3867546"/>
            <a:ext cx="11924674" cy="76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96BFCE-039D-2165-E7A1-1B2007353B46}"/>
              </a:ext>
            </a:extLst>
          </p:cNvPr>
          <p:cNvSpPr txBox="1"/>
          <p:nvPr/>
        </p:nvSpPr>
        <p:spPr>
          <a:xfrm>
            <a:off x="9840085" y="3950859"/>
            <a:ext cx="11924674" cy="76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B077B5-525E-30D7-604A-5DB019AA964F}"/>
              </a:ext>
            </a:extLst>
          </p:cNvPr>
          <p:cNvSpPr txBox="1"/>
          <p:nvPr/>
        </p:nvSpPr>
        <p:spPr>
          <a:xfrm>
            <a:off x="9840085" y="2499370"/>
            <a:ext cx="5333570" cy="614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339"/>
              </a:lnSpc>
            </a:pPr>
            <a:r>
              <a:rPr lang="en-IN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4097783F-F68A-B6EF-4104-54C39B71E1F2}"/>
              </a:ext>
            </a:extLst>
          </p:cNvPr>
          <p:cNvSpPr txBox="1"/>
          <p:nvPr/>
        </p:nvSpPr>
        <p:spPr>
          <a:xfrm>
            <a:off x="2115926" y="4608195"/>
            <a:ext cx="5499127" cy="51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US" sz="3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End-to-End Data Protection</a:t>
            </a:r>
            <a:endParaRPr lang="en-US" sz="3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id="{0EAE64CF-78E1-CD5E-736A-838133EBA13E}"/>
              </a:ext>
            </a:extLst>
          </p:cNvPr>
          <p:cNvSpPr txBox="1"/>
          <p:nvPr/>
        </p:nvSpPr>
        <p:spPr>
          <a:xfrm>
            <a:off x="9488829" y="4654531"/>
            <a:ext cx="5499127" cy="506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39"/>
              </a:lnSpc>
            </a:pPr>
            <a:r>
              <a:rPr lang="en-IN" sz="30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Adherence to Security Standards:</a:t>
            </a:r>
            <a:endParaRPr lang="en-US" sz="3099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84A58D-7499-F57E-623A-0AAAB2D36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077" y="6401999"/>
            <a:ext cx="7364606" cy="2042337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791934A3-6A22-32A6-D6A5-8CB49F7DD36B}"/>
              </a:ext>
            </a:extLst>
          </p:cNvPr>
          <p:cNvGrpSpPr/>
          <p:nvPr/>
        </p:nvGrpSpPr>
        <p:grpSpPr>
          <a:xfrm>
            <a:off x="9077359" y="6467781"/>
            <a:ext cx="7362681" cy="1975241"/>
            <a:chOff x="0" y="0"/>
            <a:chExt cx="1939142" cy="116441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CC4CB74-821D-6B9D-3F1C-548B56CB51A5}"/>
                </a:ext>
              </a:extLst>
            </p:cNvPr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1AD17F40-1893-FC58-3EB6-DE36FF815723}"/>
                </a:ext>
              </a:extLst>
            </p:cNvPr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7501B8F3-BF2C-35AA-4301-80FC3C1326A7}"/>
              </a:ext>
            </a:extLst>
          </p:cNvPr>
          <p:cNvGrpSpPr/>
          <p:nvPr/>
        </p:nvGrpSpPr>
        <p:grpSpPr>
          <a:xfrm>
            <a:off x="9323125" y="6681885"/>
            <a:ext cx="516960" cy="516960"/>
            <a:chOff x="0" y="0"/>
            <a:chExt cx="812800" cy="812800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BD4913-8E71-2CEB-AD25-25EFD0FB111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708C96A2-E7EA-72EC-9077-3CF23DE8B93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20" name="Group 15">
            <a:extLst>
              <a:ext uri="{FF2B5EF4-FFF2-40B4-BE49-F238E27FC236}">
                <a16:creationId xmlns:a16="http://schemas.microsoft.com/office/drawing/2014/main" id="{29BC8028-1989-BE44-20E6-A19A4D9C9B07}"/>
              </a:ext>
            </a:extLst>
          </p:cNvPr>
          <p:cNvGrpSpPr/>
          <p:nvPr/>
        </p:nvGrpSpPr>
        <p:grpSpPr>
          <a:xfrm>
            <a:off x="1519523" y="6586025"/>
            <a:ext cx="516960" cy="516960"/>
            <a:chOff x="0" y="0"/>
            <a:chExt cx="812800" cy="812800"/>
          </a:xfrm>
        </p:grpSpPr>
        <p:sp>
          <p:nvSpPr>
            <p:cNvPr id="38" name="Freeform 16">
              <a:extLst>
                <a:ext uri="{FF2B5EF4-FFF2-40B4-BE49-F238E27FC236}">
                  <a16:creationId xmlns:a16="http://schemas.microsoft.com/office/drawing/2014/main" id="{787DD6EF-88A4-524F-82F3-32AC05FBE75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9" name="TextBox 17">
              <a:extLst>
                <a:ext uri="{FF2B5EF4-FFF2-40B4-BE49-F238E27FC236}">
                  <a16:creationId xmlns:a16="http://schemas.microsoft.com/office/drawing/2014/main" id="{C2A2322B-96E2-FADD-2644-81BB73F0348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BA062A2-A095-9985-5A7B-C0C7025D1A51}"/>
              </a:ext>
            </a:extLst>
          </p:cNvPr>
          <p:cNvSpPr txBox="1"/>
          <p:nvPr/>
        </p:nvSpPr>
        <p:spPr>
          <a:xfrm>
            <a:off x="2454309" y="6412317"/>
            <a:ext cx="12007120" cy="73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45A60C-A81A-6B2D-6507-E42F20E24337}"/>
              </a:ext>
            </a:extLst>
          </p:cNvPr>
          <p:cNvSpPr txBox="1"/>
          <p:nvPr/>
        </p:nvSpPr>
        <p:spPr>
          <a:xfrm>
            <a:off x="10072110" y="6498046"/>
            <a:ext cx="12007120" cy="739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14C769F-E4B2-21AD-0FBC-166DD05F792B}"/>
              </a:ext>
            </a:extLst>
          </p:cNvPr>
          <p:cNvSpPr txBox="1"/>
          <p:nvPr/>
        </p:nvSpPr>
        <p:spPr>
          <a:xfrm>
            <a:off x="2084384" y="7140469"/>
            <a:ext cx="12164518" cy="59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Real – Time Encryption &amp; Decryption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37F2F4-F14F-36E6-F51F-9FCD2CD652AC}"/>
              </a:ext>
            </a:extLst>
          </p:cNvPr>
          <p:cNvSpPr txBox="1"/>
          <p:nvPr/>
        </p:nvSpPr>
        <p:spPr>
          <a:xfrm>
            <a:off x="9336953" y="7130138"/>
            <a:ext cx="12164518" cy="59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3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Regular Security Audits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C9A0A-61A7-EA92-ADAC-7FCB7CFB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D27649-7FC7-545A-25EC-93FA84F715DE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A88EE5-12A7-E35C-D464-F87D872E250C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DC310B-4292-70B7-B64F-A9CBAC2B22CB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9BBCFDB5-58A3-5651-E924-C3ADB2E0B2AF}"/>
              </a:ext>
            </a:extLst>
          </p:cNvPr>
          <p:cNvSpPr txBox="1"/>
          <p:nvPr/>
        </p:nvSpPr>
        <p:spPr>
          <a:xfrm>
            <a:off x="2553980" y="866775"/>
            <a:ext cx="13180039" cy="1360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8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IMPLEMENTATION DETAILS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8F7FCDA-74CE-FAE5-325F-D569B550276C}"/>
              </a:ext>
            </a:extLst>
          </p:cNvPr>
          <p:cNvSpPr txBox="1"/>
          <p:nvPr/>
        </p:nvSpPr>
        <p:spPr>
          <a:xfrm rot="-5400000">
            <a:off x="-2373736" y="4920169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C9EDF500-576C-727A-E1C8-D6F92F691834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C96548B8-DD20-07A1-8ED9-3B3CE4FE1447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C1C63405-75B2-4EF1-378B-0497E3940FD4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04761A7F-F823-1E2D-53BF-275151196E0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25DAB234-0121-E3D4-46DE-31A39BE5B73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>
                <a:extLst>
                  <a:ext uri="{FF2B5EF4-FFF2-40B4-BE49-F238E27FC236}">
                    <a16:creationId xmlns:a16="http://schemas.microsoft.com/office/drawing/2014/main" id="{0B0A5612-0D63-1450-AE7D-C4086861BB0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858B18AC-69AF-DA0F-D06F-91C5E9D2C7E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Bold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2B4DB4C8-DB40-06F3-3AD5-D45D92481780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525CED0D-98A2-DE5A-3798-A4BB3D05EFCB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8B430-49B5-39DC-A5D0-B9CD52AE6DFD}"/>
              </a:ext>
            </a:extLst>
          </p:cNvPr>
          <p:cNvSpPr txBox="1"/>
          <p:nvPr/>
        </p:nvSpPr>
        <p:spPr>
          <a:xfrm>
            <a:off x="3008334" y="2329734"/>
            <a:ext cx="9565104" cy="888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IN" sz="4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kumimoji="0" lang="en-US" sz="4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4AB9DF53-0FE1-4BEC-54A5-D1D2F6EF6C2F}"/>
              </a:ext>
            </a:extLst>
          </p:cNvPr>
          <p:cNvGrpSpPr/>
          <p:nvPr/>
        </p:nvGrpSpPr>
        <p:grpSpPr>
          <a:xfrm>
            <a:off x="2470502" y="2512009"/>
            <a:ext cx="503827" cy="503827"/>
            <a:chOff x="0" y="0"/>
            <a:chExt cx="812800" cy="812800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588727-B5ED-B845-D13F-66AE950F8F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CED0244F-8720-438E-5341-51AB0B8CB03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CAE4D0-4FB8-A18D-5524-990C6211372E}"/>
              </a:ext>
            </a:extLst>
          </p:cNvPr>
          <p:cNvSpPr txBox="1"/>
          <p:nvPr/>
        </p:nvSpPr>
        <p:spPr>
          <a:xfrm>
            <a:off x="3258739" y="3425361"/>
            <a:ext cx="13941171" cy="180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buSzPts val="1000"/>
              <a:tabLst>
                <a:tab pos="457200" algn="l"/>
              </a:tabLst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validateLogin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 takes two parameters: </a:t>
            </a:r>
            <a:r>
              <a:rPr lang="en-IN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compares them with hardcoded valid credentials (</a:t>
            </a:r>
            <a:r>
              <a:rPr lang="en-IN" sz="24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validUsername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400" b="1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validPassword</a:t>
            </a:r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the provided username and password match the valid credentials, the function returns 1 (indicating successful validation), otherwise, it returns 0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9971F-9C93-6165-9F7B-150DB4FB7C48}"/>
              </a:ext>
            </a:extLst>
          </p:cNvPr>
          <p:cNvSpPr txBox="1"/>
          <p:nvPr/>
        </p:nvSpPr>
        <p:spPr>
          <a:xfrm>
            <a:off x="2470501" y="6423168"/>
            <a:ext cx="14894565" cy="3216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Password Masking: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The `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getPassword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function is used to securely input passwords.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On Windows systems (`_WIN32`), the function utilizes `_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getch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to capture each character of the password without echoing it to the console. Backspace key (`\b`) is handled to allow corrections.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On Unix-based systems, it utilizes `</a:t>
            </a:r>
            <a:r>
              <a:rPr lang="en-IN" sz="2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getpass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()` to prompt for the password with masking.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18" name="Group 5">
            <a:extLst>
              <a:ext uri="{FF2B5EF4-FFF2-40B4-BE49-F238E27FC236}">
                <a16:creationId xmlns:a16="http://schemas.microsoft.com/office/drawing/2014/main" id="{13AF1F4B-8DC2-DD7A-FC88-301D475B532A}"/>
              </a:ext>
            </a:extLst>
          </p:cNvPr>
          <p:cNvGrpSpPr/>
          <p:nvPr/>
        </p:nvGrpSpPr>
        <p:grpSpPr>
          <a:xfrm>
            <a:off x="1818711" y="6423168"/>
            <a:ext cx="503827" cy="503827"/>
            <a:chOff x="0" y="0"/>
            <a:chExt cx="812800" cy="812800"/>
          </a:xfrm>
        </p:grpSpPr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AB5E2F42-B60B-FA0C-F0B0-7FDC3BC4072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1" name="TextBox 7">
              <a:extLst>
                <a:ext uri="{FF2B5EF4-FFF2-40B4-BE49-F238E27FC236}">
                  <a16:creationId xmlns:a16="http://schemas.microsoft.com/office/drawing/2014/main" id="{81311915-CAE7-F151-F645-12B6C61D59D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2B21B8-E81E-0A60-BE6C-3A9D537FA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474" y="5143501"/>
            <a:ext cx="6486555" cy="19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0" name="TextBox 20"/>
          <p:cNvSpPr txBox="1"/>
          <p:nvPr/>
        </p:nvSpPr>
        <p:spPr>
          <a:xfrm rot="-5400000">
            <a:off x="-2373736" y="4920169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6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B2079-A625-58CF-75C5-A2FE9841ECB4}"/>
              </a:ext>
            </a:extLst>
          </p:cNvPr>
          <p:cNvSpPr txBox="1"/>
          <p:nvPr/>
        </p:nvSpPr>
        <p:spPr>
          <a:xfrm>
            <a:off x="3352800" y="656871"/>
            <a:ext cx="9565104" cy="83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Options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D97E9930-2D19-FA92-94B8-5CE55AD9F82A}"/>
              </a:ext>
            </a:extLst>
          </p:cNvPr>
          <p:cNvGrpSpPr/>
          <p:nvPr/>
        </p:nvGrpSpPr>
        <p:grpSpPr>
          <a:xfrm>
            <a:off x="2470500" y="907956"/>
            <a:ext cx="503827" cy="503827"/>
            <a:chOff x="0" y="0"/>
            <a:chExt cx="812800" cy="812800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36BAD233-7B56-C538-4764-166E1783D41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F8777B3F-BBEB-E467-4DEF-BC633EE4073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593E727-7FFB-01C2-810E-6F327E2CB5F5}"/>
              </a:ext>
            </a:extLst>
          </p:cNvPr>
          <p:cNvSpPr txBox="1"/>
          <p:nvPr/>
        </p:nvSpPr>
        <p:spPr>
          <a:xfrm>
            <a:off x="2057400" y="2400300"/>
            <a:ext cx="15603238" cy="1457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 login, the user is presented with a menu to choose between encoding, decoding, or exiting the program.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The user's choice is obtained via the `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function and stored in the variable `x`.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462B0-0E22-58E5-C78A-9E98347D7D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9"/>
          <a:stretch/>
        </p:blipFill>
        <p:spPr>
          <a:xfrm>
            <a:off x="6293602" y="3857494"/>
            <a:ext cx="5090350" cy="1457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3270E-774B-ABDB-F5C2-7E46B1F2F35C}"/>
              </a:ext>
            </a:extLst>
          </p:cNvPr>
          <p:cNvSpPr txBox="1"/>
          <p:nvPr/>
        </p:nvSpPr>
        <p:spPr>
          <a:xfrm>
            <a:off x="3200400" y="5584688"/>
            <a:ext cx="9565104" cy="83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File Handling</a:t>
            </a:r>
            <a:endParaRPr kumimoji="0" lang="en-US" sz="13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0" name="Group 5">
            <a:extLst>
              <a:ext uri="{FF2B5EF4-FFF2-40B4-BE49-F238E27FC236}">
                <a16:creationId xmlns:a16="http://schemas.microsoft.com/office/drawing/2014/main" id="{AA9B88F9-1985-69B3-A94F-3BBADEE4EB2E}"/>
              </a:ext>
            </a:extLst>
          </p:cNvPr>
          <p:cNvGrpSpPr/>
          <p:nvPr/>
        </p:nvGrpSpPr>
        <p:grpSpPr>
          <a:xfrm>
            <a:off x="2318100" y="5835773"/>
            <a:ext cx="503827" cy="503827"/>
            <a:chOff x="0" y="0"/>
            <a:chExt cx="812800" cy="812800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606FF33-7BB1-5CD8-0073-9AFB893AC4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5A938014-9854-3695-ECA4-28E3BC97FB2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E7A7A92-6579-48EE-05E5-DB42684246A4}"/>
              </a:ext>
            </a:extLst>
          </p:cNvPr>
          <p:cNvSpPr txBox="1"/>
          <p:nvPr/>
        </p:nvSpPr>
        <p:spPr>
          <a:xfrm>
            <a:off x="2318100" y="6941066"/>
            <a:ext cx="15603238" cy="1361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The program prompts the user to enter the name of the input file from which data is to be encoded or decoded.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It then attempts to open the input file in read mode using `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`. If the file opening fails, an error message is displayed, and the program exits with a status of 1.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C9A0A-61A7-EA92-ADAC-7FCB7CFB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8D27649-7FC7-545A-25EC-93FA84F715DE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A88EE5-12A7-E35C-D464-F87D872E250C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DC310B-4292-70B7-B64F-A9CBAC2B22CB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28F7FCDA-74CE-FAE5-325F-D569B550276C}"/>
              </a:ext>
            </a:extLst>
          </p:cNvPr>
          <p:cNvSpPr txBox="1"/>
          <p:nvPr/>
        </p:nvSpPr>
        <p:spPr>
          <a:xfrm rot="-5400000">
            <a:off x="-2373736" y="4920169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C9EDF500-576C-727A-E1C8-D6F92F691834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C96548B8-DD20-07A1-8ED9-3B3CE4FE1447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C1C63405-75B2-4EF1-378B-0497E3940FD4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04761A7F-F823-1E2D-53BF-275151196E07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25DAB234-0121-E3D4-46DE-31A39BE5B73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>
                <a:extLst>
                  <a:ext uri="{FF2B5EF4-FFF2-40B4-BE49-F238E27FC236}">
                    <a16:creationId xmlns:a16="http://schemas.microsoft.com/office/drawing/2014/main" id="{0B0A5612-0D63-1450-AE7D-C4086861BB0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858B18AC-69AF-DA0F-D06F-91C5E9D2C7E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5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 Bold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2B4DB4C8-DB40-06F3-3AD5-D45D92481780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525CED0D-98A2-DE5A-3798-A4BB3D05EFCB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8B430-49B5-39DC-A5D0-B9CD52AE6DFD}"/>
              </a:ext>
            </a:extLst>
          </p:cNvPr>
          <p:cNvSpPr txBox="1"/>
          <p:nvPr/>
        </p:nvSpPr>
        <p:spPr>
          <a:xfrm>
            <a:off x="2927095" y="584223"/>
            <a:ext cx="9565104" cy="83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Encoding and Decoding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4AB9DF53-0FE1-4BEC-54A5-D1D2F6EF6C2F}"/>
              </a:ext>
            </a:extLst>
          </p:cNvPr>
          <p:cNvGrpSpPr/>
          <p:nvPr/>
        </p:nvGrpSpPr>
        <p:grpSpPr>
          <a:xfrm>
            <a:off x="2275543" y="847673"/>
            <a:ext cx="503827" cy="503827"/>
            <a:chOff x="0" y="0"/>
            <a:chExt cx="812800" cy="812800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64588727-B5ED-B845-D13F-66AE950F8F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CED0244F-8720-438E-5341-51AB0B8CB03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BCAE4D0-4FB8-A18D-5524-990C6211372E}"/>
              </a:ext>
            </a:extLst>
          </p:cNvPr>
          <p:cNvSpPr txBox="1"/>
          <p:nvPr/>
        </p:nvSpPr>
        <p:spPr>
          <a:xfrm>
            <a:off x="2514601" y="1748026"/>
            <a:ext cx="14353666" cy="185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selected operation (encoding or decoding) is performed by iterating over each character of the input message.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For encoding, each character's ASCII value is incremented by 3, and for decoding, it's decremented by 3.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The encoded or decoded message is displayed on the console and written to an output file named "output.txt" using `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fprintf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2ACA6-1A22-5A77-72AA-66DC153F0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3681606"/>
            <a:ext cx="7163421" cy="3048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04F071-F316-5E69-CA44-61A8CA32D11C}"/>
              </a:ext>
            </a:extLst>
          </p:cNvPr>
          <p:cNvSpPr txBox="1"/>
          <p:nvPr/>
        </p:nvSpPr>
        <p:spPr>
          <a:xfrm>
            <a:off x="2322777" y="6276852"/>
            <a:ext cx="9565104" cy="835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Logout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06565F5D-826B-AF9A-EEF1-FB527F88E6E9}"/>
              </a:ext>
            </a:extLst>
          </p:cNvPr>
          <p:cNvGrpSpPr/>
          <p:nvPr/>
        </p:nvGrpSpPr>
        <p:grpSpPr>
          <a:xfrm>
            <a:off x="1671225" y="6540302"/>
            <a:ext cx="503827" cy="503827"/>
            <a:chOff x="0" y="0"/>
            <a:chExt cx="812800" cy="812800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3D2166B-0370-675B-CACA-4860220D1D5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EB4ED944-15DD-5D07-2FC8-B2CCA40928FB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A95BD8D-568F-9F14-ADD5-5F2BE74A06F4}"/>
              </a:ext>
            </a:extLst>
          </p:cNvPr>
          <p:cNvSpPr txBox="1"/>
          <p:nvPr/>
        </p:nvSpPr>
        <p:spPr>
          <a:xfrm>
            <a:off x="1910283" y="7440655"/>
            <a:ext cx="14353666" cy="863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Exiting the program is achieved by setting the `</a:t>
            </a:r>
            <a:r>
              <a:rPr lang="en-IN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loggedIn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flag to 0, which breaks the loop and displays a logout message.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9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C045C-0292-D6D5-7FF1-BB0BAAE1C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9E84B0-981A-3668-1EF2-FC8D83F8C17D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A1E16CB-59F1-68DC-3D49-8A6F1C2FEC25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46C99AD-394B-A0D7-BA2D-DB320F1DC825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158FF696-63E1-36DD-EBF7-2F69CEAB85A9}"/>
              </a:ext>
            </a:extLst>
          </p:cNvPr>
          <p:cNvSpPr txBox="1"/>
          <p:nvPr/>
        </p:nvSpPr>
        <p:spPr>
          <a:xfrm rot="-5400000">
            <a:off x="-2373736" y="4920169"/>
            <a:ext cx="6882108" cy="446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D.Y. P.C.E.T  | 2024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1DC8FCEB-8110-F7D8-8639-14E65B67D8BF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0749DE7B-90EF-8F14-8539-A1CDB734599E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7738F9F5-8BB8-00C9-D8AA-9ECDDB83E1FA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65954152-720D-C5E3-0A5F-02EA1D04A35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34F84702-CAD0-A764-6A75-1AE5D55423E6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>
                <a:extLst>
                  <a:ext uri="{FF2B5EF4-FFF2-40B4-BE49-F238E27FC236}">
                    <a16:creationId xmlns:a16="http://schemas.microsoft.com/office/drawing/2014/main" id="{3BF0E151-C402-35DE-BB59-915067DFC740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265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29B33600-F414-4C85-11FC-800C0621474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780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5575" dirty="0">
                  <a:solidFill>
                    <a:srgbClr val="000000"/>
                  </a:solidFill>
                  <a:latin typeface="Open Sans Bold"/>
                </a:rPr>
                <a:t>8</a:t>
              </a:r>
              <a:endParaRPr kumimoji="0" lang="en-US" sz="557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 Bold"/>
                <a:ea typeface="+mn-ea"/>
                <a:cs typeface="+mn-cs"/>
              </a:endParaRPr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84CB15D5-5674-F883-9D08-DAEA31E9726C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BF1E9E53-C985-45B2-6114-5FE9BF3DC597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18"/>
          <p:cNvSpPr txBox="1"/>
          <p:nvPr/>
        </p:nvSpPr>
        <p:spPr>
          <a:xfrm>
            <a:off x="2994284" y="941514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80"/>
              </a:lnSpc>
            </a:pPr>
            <a:r>
              <a:rPr lang="en-US" sz="47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7" name="TextBox 19"/>
          <p:cNvSpPr txBox="1"/>
          <p:nvPr/>
        </p:nvSpPr>
        <p:spPr>
          <a:xfrm>
            <a:off x="2978242" y="2068987"/>
            <a:ext cx="14160787" cy="3340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36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C program allows users to log in with a hardcoded username and password. Upon successful login, users can choose between encoding and decoding a message using a Caesar cipher with a fixed key of 3. The program reads from an input file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given on the console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processes the message based on user choice, and writes the result to an output file (`output.txt`). It employs dynamic memory allocation for message storage and handles file operations.</a:t>
            </a:r>
            <a:endParaRPr kumimoji="0" lang="en-US" sz="312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38" name="Group 5">
            <a:extLst>
              <a:ext uri="{FF2B5EF4-FFF2-40B4-BE49-F238E27FC236}">
                <a16:creationId xmlns:a16="http://schemas.microsoft.com/office/drawing/2014/main" id="{69354C75-EAAF-EDB0-7650-84BAA09C82D2}"/>
              </a:ext>
            </a:extLst>
          </p:cNvPr>
          <p:cNvGrpSpPr/>
          <p:nvPr/>
        </p:nvGrpSpPr>
        <p:grpSpPr>
          <a:xfrm>
            <a:off x="2146487" y="1169398"/>
            <a:ext cx="503827" cy="503827"/>
            <a:chOff x="0" y="0"/>
            <a:chExt cx="812800" cy="812800"/>
          </a:xfrm>
        </p:grpSpPr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4F16BA9-9669-88AA-8C08-B3A482A1E8B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0" name="TextBox 7">
              <a:extLst>
                <a:ext uri="{FF2B5EF4-FFF2-40B4-BE49-F238E27FC236}">
                  <a16:creationId xmlns:a16="http://schemas.microsoft.com/office/drawing/2014/main" id="{7BFA2FBD-F2C1-E402-AA00-6FAFFB8AB33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9525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906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Wingdings</vt:lpstr>
      <vt:lpstr>Times New Roman</vt:lpstr>
      <vt:lpstr>Calibri</vt:lpstr>
      <vt:lpstr>Arial</vt:lpstr>
      <vt:lpstr>Open Sans Bold</vt:lpstr>
      <vt:lpstr>Alatsi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Pastel Minimalist Thesis Defense Presentation</dc:title>
  <cp:lastModifiedBy>Rajvardhan Ulape</cp:lastModifiedBy>
  <cp:revision>16</cp:revision>
  <dcterms:created xsi:type="dcterms:W3CDTF">2006-08-16T00:00:00Z</dcterms:created>
  <dcterms:modified xsi:type="dcterms:W3CDTF">2024-06-01T00:53:27Z</dcterms:modified>
  <dc:identifier>DAF-p1yaVHM</dc:identifier>
</cp:coreProperties>
</file>