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3" r:id="rId11"/>
    <p:sldId id="266" r:id="rId12"/>
    <p:sldId id="268" r:id="rId13"/>
    <p:sldId id="269"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Raleway"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840b050fd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840b050fd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0840b050fd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0840b050fd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8801635b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8801635b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b9a0b074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840b050fd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840b050fd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840b050fd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840b050fd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08801635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8801635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840b050fd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840b050fd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840b050fd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840b050f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8801635b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8801635b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8801635b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8801635b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Predicting cybersecurity awareness of users: A case study with Pegasus spyware tweets</a:t>
            </a:r>
            <a:endParaRPr dirty="0"/>
          </a:p>
          <a:p>
            <a:pPr marL="139700" marR="0" lvl="0" algn="l" defTabSz="914400" rtl="0" eaLnBrk="1" fontAlgn="auto" latinLnBrk="0" hangingPunct="1">
              <a:lnSpc>
                <a:spcPct val="115000"/>
              </a:lnSpc>
              <a:spcBef>
                <a:spcPts val="0"/>
              </a:spcBef>
              <a:spcAft>
                <a:spcPts val="0"/>
              </a:spcAft>
              <a:buClr>
                <a:srgbClr val="1A9988"/>
              </a:buClr>
              <a:buSzPts val="1400"/>
              <a:tabLst/>
              <a:defRPr/>
            </a:pPr>
            <a:br>
              <a:rPr kumimoji="0" lang="en-IN" sz="1300" b="0" i="0" u="none" strike="noStrike" kern="0" cap="none" spc="0" normalizeH="0" baseline="0" noProof="0" dirty="0">
                <a:ln>
                  <a:noFill/>
                </a:ln>
                <a:solidFill>
                  <a:srgbClr val="595959"/>
                </a:solidFill>
                <a:effectLst/>
                <a:uLnTx/>
                <a:uFillTx/>
                <a:latin typeface="Lato"/>
                <a:ea typeface="Lato"/>
                <a:cs typeface="Lato"/>
                <a:sym typeface="Lato"/>
              </a:rPr>
            </a:br>
            <a:br>
              <a:rPr kumimoji="0" lang="en-IN" sz="1300" b="0" i="0" u="none" strike="noStrike" kern="0" cap="none" spc="0" normalizeH="0" baseline="0" noProof="0" dirty="0">
                <a:ln>
                  <a:noFill/>
                </a:ln>
                <a:solidFill>
                  <a:srgbClr val="595959"/>
                </a:solidFill>
                <a:effectLst/>
                <a:uLnTx/>
                <a:uFillTx/>
                <a:latin typeface="Lato"/>
                <a:ea typeface="Lato"/>
                <a:cs typeface="Lato"/>
                <a:sym typeface="Lato"/>
              </a:rPr>
            </a:br>
            <a:r>
              <a:rPr kumimoji="0" lang="en-IN" sz="1300" b="0" i="0" u="none" strike="noStrike" kern="0" cap="none" spc="0" normalizeH="0" baseline="0" noProof="0" dirty="0">
                <a:ln>
                  <a:noFill/>
                </a:ln>
                <a:solidFill>
                  <a:srgbClr val="595959"/>
                </a:solidFill>
                <a:effectLst/>
                <a:uLnTx/>
                <a:uFillTx/>
                <a:latin typeface="Lato"/>
                <a:ea typeface="Lato"/>
                <a:cs typeface="Lato"/>
                <a:sym typeface="Lato"/>
              </a:rPr>
              <a:t>S.NO. – 1.14</a:t>
            </a:r>
            <a:br>
              <a:rPr kumimoji="0" lang="en-IN" sz="1300" b="0" i="0" u="none" strike="noStrike" kern="0" cap="none" spc="0" normalizeH="0" baseline="0" noProof="0" dirty="0">
                <a:ln>
                  <a:noFill/>
                </a:ln>
                <a:solidFill>
                  <a:srgbClr val="595959"/>
                </a:solidFill>
                <a:effectLst/>
                <a:uLnTx/>
                <a:uFillTx/>
                <a:latin typeface="Lato"/>
                <a:ea typeface="Lato"/>
                <a:cs typeface="Lato"/>
                <a:sym typeface="Lato"/>
              </a:rPr>
            </a:br>
            <a:r>
              <a:rPr kumimoji="0" lang="en-IN" sz="1300" b="0" i="0" u="none" strike="noStrike" kern="0" cap="none" spc="0" normalizeH="0" baseline="0" noProof="0" dirty="0">
                <a:ln>
                  <a:noFill/>
                </a:ln>
                <a:solidFill>
                  <a:srgbClr val="595959"/>
                </a:solidFill>
                <a:effectLst/>
                <a:uLnTx/>
                <a:uFillTx/>
                <a:latin typeface="Lato"/>
                <a:ea typeface="Lato"/>
                <a:cs typeface="Lato"/>
                <a:sym typeface="Lato"/>
              </a:rPr>
              <a:t>Authors - Rajvardhan Patil, Subodh Deolekar, Rohit Pandharkar and Uday Salunkhe</a:t>
            </a:r>
            <a:br>
              <a:rPr kumimoji="0" lang="en-IN" sz="1300" b="0" i="0" u="none" strike="noStrike" kern="0" cap="none" spc="0" normalizeH="0" baseline="0" noProof="0" dirty="0">
                <a:ln>
                  <a:noFill/>
                </a:ln>
                <a:solidFill>
                  <a:srgbClr val="595959"/>
                </a:solidFill>
                <a:effectLst/>
                <a:uLnTx/>
                <a:uFillTx/>
                <a:latin typeface="Lato"/>
                <a:ea typeface="Lato"/>
                <a:cs typeface="Lato"/>
                <a:sym typeface="Lato"/>
              </a:rPr>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29" name="Google Shape;129;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Font typeface="Raleway"/>
              <a:buChar char="➔"/>
            </a:pPr>
            <a:r>
              <a:rPr lang="en" dirty="0"/>
              <a:t>Security, Government, Spyware, Pegasus, Apple are the most recurring words in the extracted tweets.</a:t>
            </a:r>
            <a:endParaRPr dirty="0"/>
          </a:p>
          <a:p>
            <a:pPr marL="457200" lvl="0" indent="-317500" algn="l" rtl="0">
              <a:spcBef>
                <a:spcPts val="1000"/>
              </a:spcBef>
              <a:spcAft>
                <a:spcPts val="0"/>
              </a:spcAft>
              <a:buClr>
                <a:schemeClr val="dk1"/>
              </a:buClr>
              <a:buSzPts val="1400"/>
              <a:buFont typeface="Raleway"/>
              <a:buChar char="➔"/>
            </a:pPr>
            <a:r>
              <a:rPr lang="en" dirty="0"/>
              <a:t>Privacy, Social Security, Cyber Threats were not the top mentions in the extracted tweets.</a:t>
            </a:r>
            <a:endParaRPr dirty="0"/>
          </a:p>
          <a:p>
            <a:pPr marL="457200" lvl="0" indent="-317500" algn="l" rtl="0">
              <a:spcBef>
                <a:spcPts val="1000"/>
              </a:spcBef>
              <a:spcAft>
                <a:spcPts val="1000"/>
              </a:spcAft>
              <a:buClr>
                <a:schemeClr val="dk1"/>
              </a:buClr>
              <a:buSzPts val="1400"/>
              <a:buFont typeface="Raleway"/>
              <a:buChar char="➔"/>
            </a:pPr>
            <a:r>
              <a:rPr lang="en" dirty="0"/>
              <a:t>From simple analysis of the tweets related to this matter, it was found that Twitter was extensively used for blaming and accusing the government and the agencies that develop and use this software instead spreading knowledge about the spyware and helping people on how to avoid getting victimized by such spywares.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47" name="Google Shape;147;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indent="-317500">
              <a:buClr>
                <a:srgbClr val="1A9988"/>
              </a:buClr>
              <a:buSzPts val="1400"/>
              <a:buFont typeface="Raleway"/>
              <a:buChar char="➔"/>
              <a:defRPr/>
            </a:pPr>
            <a:r>
              <a:rPr lang="en-US" dirty="0"/>
              <a:t>We observed that there are blend of sentiments available for the Pegasus spyware.  In this paper, the cumulative sentiment score was positive which means there is a lack of knowledge among the people about these spywares.  </a:t>
            </a:r>
          </a:p>
          <a:p>
            <a:pPr marL="139700" indent="0">
              <a:buClr>
                <a:srgbClr val="1A9988"/>
              </a:buClr>
              <a:buSzPts val="1400"/>
              <a:buNone/>
              <a:defRPr/>
            </a:pPr>
            <a:endParaRPr kumimoji="0" lang="en-US" sz="1300" b="0" i="0" u="none" strike="noStrike" kern="0" cap="none" spc="0" normalizeH="0" baseline="0" noProof="0" dirty="0">
              <a:ln>
                <a:noFill/>
              </a:ln>
              <a:solidFill>
                <a:srgbClr val="595959"/>
              </a:solidFill>
              <a:effectLst/>
              <a:uLnTx/>
              <a:uFillTx/>
              <a:latin typeface="Lato"/>
              <a:ea typeface="Lato"/>
              <a:cs typeface="Lato"/>
              <a:sym typeface="Lato"/>
            </a:endParaRPr>
          </a:p>
          <a:p>
            <a:pPr indent="-317500">
              <a:buClr>
                <a:schemeClr val="dk1"/>
              </a:buClr>
              <a:buSzPts val="1400"/>
              <a:buFont typeface="Raleway"/>
              <a:buChar char="➔"/>
            </a:pPr>
            <a:r>
              <a:rPr lang="en-US" dirty="0"/>
              <a:t>Users' knowledge in these areas is still lacking, and they must take more effective actions in order improve it. </a:t>
            </a:r>
          </a:p>
          <a:p>
            <a:pPr indent="-317500">
              <a:spcBef>
                <a:spcPts val="1000"/>
              </a:spcBef>
              <a:buClr>
                <a:schemeClr val="dk1"/>
              </a:buClr>
              <a:buSzPts val="1400"/>
              <a:buFont typeface="Raleway"/>
              <a:buChar char="➔"/>
            </a:pPr>
            <a:r>
              <a:rPr lang="en-US" dirty="0"/>
              <a:t>The fundamental reason for this was a lack of proper training. The government should put in efforts to make people more aware about the different types of spywares and the evolving cyber threats.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dirty="0"/>
              <a:t>M. Boldt, B. Carlsson and A. Jacobsson. "Exploring Spyware Effects", 2010.</a:t>
            </a:r>
            <a:endParaRPr dirty="0"/>
          </a:p>
          <a:p>
            <a:pPr marL="0" lvl="0" indent="0" algn="l" rtl="0">
              <a:spcBef>
                <a:spcPts val="1200"/>
              </a:spcBef>
              <a:spcAft>
                <a:spcPts val="0"/>
              </a:spcAft>
              <a:buNone/>
            </a:pPr>
            <a:r>
              <a:rPr lang="en" dirty="0"/>
              <a:t>M. Egele, C. Kruegel, E. Kirda, H. Yin and D. Song. “Dynamic spyware analysis”. In 2007 USENIX Annual Technical Conference on Proceedings of the USENIX Annual Technical Conference (ATC'07). USENIX Association, USA, 2007, Article 18, 1–14. </a:t>
            </a:r>
            <a:endParaRPr dirty="0"/>
          </a:p>
          <a:p>
            <a:pPr marL="0" lvl="0" indent="0" algn="l" rtl="0">
              <a:spcBef>
                <a:spcPts val="1200"/>
              </a:spcBef>
              <a:spcAft>
                <a:spcPts val="0"/>
              </a:spcAft>
              <a:buNone/>
            </a:pPr>
            <a:r>
              <a:rPr lang="en" dirty="0"/>
              <a:t>E. Kirda and C. Kruegel. “Behavior-based Spyware Detection”. 2006. [Online] Available: https://www.auto.tuwien.ac.at/~chris/research/doc/usenix06_spyware.pdf.</a:t>
            </a:r>
            <a:endParaRPr dirty="0"/>
          </a:p>
          <a:p>
            <a:pPr marL="0" lvl="0" indent="0" algn="l" rtl="0">
              <a:spcBef>
                <a:spcPts val="1200"/>
              </a:spcBef>
              <a:spcAft>
                <a:spcPts val="0"/>
              </a:spcAft>
              <a:buNone/>
            </a:pPr>
            <a:r>
              <a:rPr lang="en" dirty="0"/>
              <a:t>Greg Banks, Giovanni Vigna, and Richard A. Kemmerer Department of Computer Science University of California, Santa Barbara {nomed,vigna,kemm}@cs.ucsb.edu</a:t>
            </a:r>
            <a:endParaRPr dirty="0"/>
          </a:p>
          <a:p>
            <a:pPr marL="0" lvl="0" indent="0" algn="l" rtl="0">
              <a:spcBef>
                <a:spcPts val="1200"/>
              </a:spcBef>
              <a:spcAft>
                <a:spcPts val="1200"/>
              </a:spcAft>
              <a:buNone/>
            </a:pPr>
            <a:r>
              <a:rPr lang="en" dirty="0"/>
              <a:t>A. K. Jose, N. Bhatia, and S. Krishna, “TwitterSentimentAnalysis”. NationalInstituteof TechnologyCalicut,2010</a:t>
            </a:r>
            <a:endParaRPr dirty="0"/>
          </a:p>
        </p:txBody>
      </p:sp>
      <p:sp>
        <p:nvSpPr>
          <p:cNvPr id="159" name="Google Shape;159;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165" name="Google Shape;165;p26"/>
          <p:cNvSpPr txBox="1"/>
          <p:nvPr/>
        </p:nvSpPr>
        <p:spPr>
          <a:xfrm>
            <a:off x="2855550" y="2190447"/>
            <a:ext cx="3432900" cy="76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b="1">
                <a:solidFill>
                  <a:schemeClr val="accent1"/>
                </a:solidFill>
                <a:latin typeface="Raleway"/>
                <a:ea typeface="Raleway"/>
                <a:cs typeface="Raleway"/>
                <a:sym typeface="Raleway"/>
              </a:rPr>
              <a:t>Thank you</a:t>
            </a:r>
            <a:endParaRPr sz="3000" b="1">
              <a:solidFill>
                <a:schemeClr val="accent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0"/>
        <p:cNvGrpSpPr/>
        <p:nvPr/>
      </p:nvGrpSpPr>
      <p:grpSpPr>
        <a:xfrm>
          <a:off x="0" y="0"/>
          <a:ext cx="0" cy="0"/>
          <a:chOff x="0" y="0"/>
          <a:chExt cx="0" cy="0"/>
        </a:xfrm>
      </p:grpSpPr>
      <p:pic>
        <p:nvPicPr>
          <p:cNvPr id="91" name="Google Shape;91;p14"/>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92" name="Google Shape;92;p14"/>
          <p:cNvSpPr txBox="1"/>
          <p:nvPr/>
        </p:nvSpPr>
        <p:spPr>
          <a:xfrm>
            <a:off x="2855550" y="5607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accent1"/>
                </a:solidFill>
                <a:latin typeface="Raleway"/>
                <a:ea typeface="Raleway"/>
                <a:cs typeface="Raleway"/>
                <a:sym typeface="Raleway"/>
              </a:rPr>
              <a:t>Outline</a:t>
            </a:r>
            <a:endParaRPr sz="3000" b="1">
              <a:solidFill>
                <a:schemeClr val="accent1"/>
              </a:solidFill>
              <a:latin typeface="Raleway"/>
              <a:ea typeface="Raleway"/>
              <a:cs typeface="Raleway"/>
              <a:sym typeface="Raleway"/>
            </a:endParaRPr>
          </a:p>
        </p:txBody>
      </p:sp>
      <p:sp>
        <p:nvSpPr>
          <p:cNvPr id="93" name="Google Shape;93;p14"/>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200" b="1">
                <a:latin typeface="Raleway"/>
                <a:ea typeface="Raleway"/>
                <a:cs typeface="Raleway"/>
                <a:sym typeface="Raleway"/>
              </a:rPr>
              <a:t>Topics which will be included in this presentation are mentioned below:</a:t>
            </a:r>
            <a:endParaRPr sz="1200">
              <a:solidFill>
                <a:schemeClr val="dk2"/>
              </a:solidFill>
              <a:latin typeface="Raleway"/>
              <a:ea typeface="Raleway"/>
              <a:cs typeface="Raleway"/>
              <a:sym typeface="Raleway"/>
            </a:endParaRPr>
          </a:p>
          <a:p>
            <a:pPr marL="457200" lvl="0" indent="-317500" algn="l" rtl="0">
              <a:spcBef>
                <a:spcPts val="16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Pegasus spyware</a:t>
            </a:r>
            <a:endParaRPr sz="1400" b="1">
              <a:solidFill>
                <a:schemeClr val="dk1"/>
              </a:solidFill>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How Pegasus works</a:t>
            </a:r>
            <a:endParaRPr sz="1400" b="1">
              <a:solidFill>
                <a:schemeClr val="dk1"/>
              </a:solidFill>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Literature Review</a:t>
            </a:r>
            <a:endParaRPr sz="1400" b="1">
              <a:solidFill>
                <a:schemeClr val="dk1"/>
              </a:solidFill>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Source</a:t>
            </a:r>
            <a:endParaRPr sz="1400" b="1">
              <a:solidFill>
                <a:schemeClr val="dk1"/>
              </a:solidFill>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Methodology</a:t>
            </a:r>
            <a:endParaRPr sz="1400" b="1">
              <a:solidFill>
                <a:schemeClr val="dk1"/>
              </a:solidFill>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Results</a:t>
            </a:r>
            <a:r>
              <a:rPr lang="en" sz="1200">
                <a:solidFill>
                  <a:schemeClr val="dk2"/>
                </a:solidFill>
                <a:latin typeface="Raleway"/>
                <a:ea typeface="Raleway"/>
                <a:cs typeface="Raleway"/>
                <a:sym typeface="Raleway"/>
              </a:rPr>
              <a:t>.</a:t>
            </a:r>
            <a:endParaRPr sz="1200">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Conclusion</a:t>
            </a:r>
            <a:endParaRPr sz="1400" b="1">
              <a:solidFill>
                <a:schemeClr val="dk1"/>
              </a:solidFill>
              <a:latin typeface="Raleway"/>
              <a:ea typeface="Raleway"/>
              <a:cs typeface="Raleway"/>
              <a:sym typeface="Raleway"/>
            </a:endParaRPr>
          </a:p>
          <a:p>
            <a:pPr marL="457200" lvl="0" indent="-317500" algn="l" rtl="0">
              <a:spcBef>
                <a:spcPts val="1000"/>
              </a:spcBef>
              <a:spcAft>
                <a:spcPts val="1000"/>
              </a:spcAft>
              <a:buClr>
                <a:schemeClr val="dk1"/>
              </a:buClr>
              <a:buSzPts val="1400"/>
              <a:buFont typeface="Raleway"/>
              <a:buChar char="➔"/>
            </a:pPr>
            <a:r>
              <a:rPr lang="en" sz="1400" b="1">
                <a:solidFill>
                  <a:schemeClr val="dk1"/>
                </a:solidFill>
                <a:latin typeface="Raleway"/>
                <a:ea typeface="Raleway"/>
                <a:cs typeface="Raleway"/>
                <a:sym typeface="Raleway"/>
              </a:rPr>
              <a:t>References</a:t>
            </a:r>
            <a:endParaRPr sz="1400" b="1">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Pegasus Spyware</a:t>
            </a:r>
            <a:endParaRPr/>
          </a:p>
        </p:txBody>
      </p:sp>
      <p:sp>
        <p:nvSpPr>
          <p:cNvPr id="99" name="Google Shape;99;p15"/>
          <p:cNvSpPr txBox="1">
            <a:spLocks noGrp="1"/>
          </p:cNvSpPr>
          <p:nvPr>
            <p:ph type="body" idx="1"/>
          </p:nvPr>
        </p:nvSpPr>
        <p:spPr>
          <a:xfrm>
            <a:off x="729450" y="2078875"/>
            <a:ext cx="7688700" cy="2479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Font typeface="Raleway"/>
              <a:buChar char="➔"/>
            </a:pPr>
            <a:r>
              <a:rPr lang="en" dirty="0"/>
              <a:t>Pegasus is a type of spyware that attacks your computer, gathers the data from your system and send it to some other remote system located to anywhere in the world.</a:t>
            </a:r>
            <a:endParaRPr dirty="0"/>
          </a:p>
          <a:p>
            <a:pPr marL="457200" lvl="0" indent="-317500" algn="l" rtl="0">
              <a:spcBef>
                <a:spcPts val="1000"/>
              </a:spcBef>
              <a:spcAft>
                <a:spcPts val="0"/>
              </a:spcAft>
              <a:buClr>
                <a:schemeClr val="dk1"/>
              </a:buClr>
              <a:buSzPts val="1400"/>
              <a:buFont typeface="Raleway"/>
              <a:buChar char="➔"/>
            </a:pPr>
            <a:r>
              <a:rPr lang="en" dirty="0"/>
              <a:t>It was developed by NSO Group.</a:t>
            </a:r>
            <a:endParaRPr dirty="0"/>
          </a:p>
          <a:p>
            <a:pPr marL="457200" lvl="0" indent="-317500" algn="l" rtl="0">
              <a:spcBef>
                <a:spcPts val="1000"/>
              </a:spcBef>
              <a:spcAft>
                <a:spcPts val="0"/>
              </a:spcAft>
              <a:buClr>
                <a:schemeClr val="dk1"/>
              </a:buClr>
              <a:buSzPts val="1400"/>
              <a:buFont typeface="Raleway"/>
              <a:buChar char="➔"/>
            </a:pPr>
            <a:r>
              <a:rPr lang="en" dirty="0"/>
              <a:t>Pegasus is a type of spyware that attacks your computer, gathers the data from your system and send it to some other remote system located to anywhere in the world.</a:t>
            </a:r>
            <a:endParaRPr dirty="0"/>
          </a:p>
          <a:p>
            <a:pPr marL="457200" lvl="0" indent="0" algn="l" rtl="0">
              <a:spcBef>
                <a:spcPts val="1000"/>
              </a:spcBef>
              <a:spcAft>
                <a:spcPts val="10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it works</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Font typeface="Raleway"/>
              <a:buChar char="➔"/>
            </a:pPr>
            <a:r>
              <a:rPr lang="en"/>
              <a:t>Pegasus, spyware, can achieve zero-click installations in various ways makes it so effective and dangerous at the same time.</a:t>
            </a:r>
            <a:endParaRPr/>
          </a:p>
          <a:p>
            <a:pPr marL="457200" lvl="0" indent="-317500" algn="l" rtl="0">
              <a:spcBef>
                <a:spcPts val="1000"/>
              </a:spcBef>
              <a:spcAft>
                <a:spcPts val="0"/>
              </a:spcAft>
              <a:buClr>
                <a:schemeClr val="dk1"/>
              </a:buClr>
              <a:buSzPts val="1400"/>
              <a:buFont typeface="Raleway"/>
              <a:buChar char="➔"/>
            </a:pPr>
            <a:r>
              <a:rPr lang="en"/>
              <a:t>It uses one over-the-air (OTA) option to send a push message.</a:t>
            </a:r>
            <a:endParaRPr/>
          </a:p>
          <a:p>
            <a:pPr marL="457200" lvl="0" indent="-317500" algn="l" rtl="0">
              <a:spcBef>
                <a:spcPts val="1000"/>
              </a:spcBef>
              <a:spcAft>
                <a:spcPts val="0"/>
              </a:spcAft>
              <a:buClr>
                <a:schemeClr val="dk1"/>
              </a:buClr>
              <a:buSzPts val="1400"/>
              <a:buFont typeface="Raleway"/>
              <a:buChar char="➔"/>
            </a:pPr>
            <a:r>
              <a:rPr lang="en"/>
              <a:t>The version which was launched in the year 2016 used a technique called as “Spear Phishing”.</a:t>
            </a:r>
            <a:endParaRPr/>
          </a:p>
          <a:p>
            <a:pPr marL="457200" lvl="0" indent="-317500" algn="l" rtl="0">
              <a:spcBef>
                <a:spcPts val="1000"/>
              </a:spcBef>
              <a:spcAft>
                <a:spcPts val="1000"/>
              </a:spcAft>
              <a:buClr>
                <a:schemeClr val="dk1"/>
              </a:buClr>
              <a:buSzPts val="1400"/>
              <a:buFont typeface="Raleway"/>
              <a:buChar char="➔"/>
            </a:pPr>
            <a:r>
              <a:rPr lang="en"/>
              <a:t>The version which was launched in the year 2019 used whatsapp calls to enter the targeted device.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LITERATURE REVIEW</a:t>
            </a:r>
            <a:endParaRPr/>
          </a:p>
        </p:txBody>
      </p:sp>
      <p:sp>
        <p:nvSpPr>
          <p:cNvPr id="111" name="Google Shape;111;p17"/>
          <p:cNvSpPr txBox="1">
            <a:spLocks noGrp="1"/>
          </p:cNvSpPr>
          <p:nvPr>
            <p:ph type="body" idx="1"/>
          </p:nvPr>
        </p:nvSpPr>
        <p:spPr>
          <a:xfrm>
            <a:off x="729450" y="2078875"/>
            <a:ext cx="7688700" cy="28353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Clr>
                <a:schemeClr val="dk1"/>
              </a:buClr>
              <a:buSzPts val="1400"/>
              <a:buFont typeface="Raleway"/>
              <a:buChar char="➔"/>
            </a:pPr>
            <a:r>
              <a:rPr lang="en-US" dirty="0"/>
              <a:t>Spyware is one of the most dangerous security threats to both individual users and corporate networks. Alexander Moshchuk. </a:t>
            </a:r>
          </a:p>
          <a:p>
            <a:pPr marL="457200" lvl="0" indent="-317500" algn="l" rtl="0">
              <a:spcBef>
                <a:spcPts val="1000"/>
              </a:spcBef>
              <a:spcAft>
                <a:spcPts val="0"/>
              </a:spcAft>
              <a:buClr>
                <a:schemeClr val="dk1"/>
              </a:buClr>
              <a:buSzPts val="1400"/>
              <a:buFont typeface="Raleway"/>
              <a:buChar char="➔"/>
            </a:pPr>
            <a:r>
              <a:rPr lang="en" dirty="0"/>
              <a:t>These spywares can run in the background on victims' computers or travel via the Internet or local networks. Other varieties of spyware are managed and directed remotely by their developers. Martin Boldt.</a:t>
            </a:r>
            <a:endParaRPr dirty="0"/>
          </a:p>
          <a:p>
            <a:pPr marL="457200" lvl="0" indent="-317500" algn="l" rtl="0">
              <a:spcBef>
                <a:spcPts val="1000"/>
              </a:spcBef>
              <a:spcAft>
                <a:spcPts val="0"/>
              </a:spcAft>
              <a:buClr>
                <a:schemeClr val="dk1"/>
              </a:buClr>
              <a:buSzPts val="1400"/>
              <a:buFont typeface="Raleway"/>
              <a:buChar char="➔"/>
            </a:pPr>
            <a:r>
              <a:rPr lang="en" dirty="0"/>
              <a:t>Spyware may effectively attack Internet users' privacy by collecting data, managing systems, and/or reporting the activities of victims' computers and networks.</a:t>
            </a:r>
            <a:r>
              <a:rPr lang="en-IN" dirty="0"/>
              <a:t> Greg Banks</a:t>
            </a:r>
            <a:endParaRPr dirty="0"/>
          </a:p>
          <a:p>
            <a:pPr marL="457200" lvl="0" indent="-317500" algn="l" rtl="0">
              <a:spcBef>
                <a:spcPts val="1000"/>
              </a:spcBef>
              <a:spcAft>
                <a:spcPts val="0"/>
              </a:spcAft>
              <a:buClr>
                <a:schemeClr val="dk1"/>
              </a:buClr>
              <a:buSzPts val="1400"/>
              <a:buFont typeface="Raleway"/>
              <a:buChar char="➔"/>
            </a:pPr>
            <a:r>
              <a:rPr lang="en" dirty="0"/>
              <a:t>If a network is severely overloaded by various forms of spyware delivered by computerized systems controlled by malevolent individuals, a dangerous situation may result. </a:t>
            </a:r>
            <a:r>
              <a:rPr lang="en-IN" dirty="0"/>
              <a:t>Richard A. Kemmerer.</a:t>
            </a:r>
            <a:endParaRPr dirty="0"/>
          </a:p>
          <a:p>
            <a:pPr marL="457200" lvl="0" indent="0" algn="l" rtl="0">
              <a:spcBef>
                <a:spcPts val="1000"/>
              </a:spcBef>
              <a:spcAft>
                <a:spcPts val="10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Source</a:t>
            </a:r>
            <a:endParaRPr/>
          </a:p>
        </p:txBody>
      </p:sp>
      <p:sp>
        <p:nvSpPr>
          <p:cNvPr id="117" name="Google Shape;117;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spcBef>
                <a:spcPts val="1000"/>
              </a:spcBef>
              <a:spcAft>
                <a:spcPts val="0"/>
              </a:spcAft>
              <a:buClr>
                <a:schemeClr val="dk1"/>
              </a:buClr>
              <a:buSzPts val="1400"/>
              <a:buFont typeface="Raleway"/>
              <a:buChar char="➔"/>
            </a:pPr>
            <a:r>
              <a:rPr lang="en" dirty="0"/>
              <a:t>Twitter is an independent platform where people can share their opinions without any restriction which makes it one of the best sources for gathering data for this type of project.</a:t>
            </a:r>
            <a:endParaRPr dirty="0"/>
          </a:p>
          <a:p>
            <a:pPr marL="457200" lvl="0" indent="-317500" algn="l" rtl="0">
              <a:spcBef>
                <a:spcPts val="1000"/>
              </a:spcBef>
              <a:spcAft>
                <a:spcPts val="1000"/>
              </a:spcAft>
              <a:buClr>
                <a:schemeClr val="dk1"/>
              </a:buClr>
              <a:buSzPts val="1400"/>
              <a:buFont typeface="Raleway"/>
              <a:buChar char="➔"/>
            </a:pPr>
            <a:r>
              <a:rPr lang="en" dirty="0"/>
              <a:t>Sentiment analysis on this data will allow us to keep track of what's being said about any topic on social media and can help us understand public sentiments for this topic.</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pic>
        <p:nvPicPr>
          <p:cNvPr id="123" name="Google Shape;123;p19"/>
          <p:cNvPicPr preferRelativeResize="0"/>
          <p:nvPr/>
        </p:nvPicPr>
        <p:blipFill>
          <a:blip r:embed="rId3">
            <a:alphaModFix/>
          </a:blip>
          <a:stretch>
            <a:fillRect/>
          </a:stretch>
        </p:blipFill>
        <p:spPr>
          <a:xfrm>
            <a:off x="2988753" y="1853850"/>
            <a:ext cx="3170100" cy="315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7650" y="5036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135" name="Google Shape;135;p21"/>
          <p:cNvPicPr preferRelativeResize="0"/>
          <p:nvPr/>
        </p:nvPicPr>
        <p:blipFill>
          <a:blip r:embed="rId3">
            <a:alphaModFix/>
          </a:blip>
          <a:stretch>
            <a:fillRect/>
          </a:stretch>
        </p:blipFill>
        <p:spPr>
          <a:xfrm>
            <a:off x="1794150" y="1357400"/>
            <a:ext cx="5555700" cy="3525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7650" y="5036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3" name="Picture 2">
            <a:extLst>
              <a:ext uri="{FF2B5EF4-FFF2-40B4-BE49-F238E27FC236}">
                <a16:creationId xmlns:a16="http://schemas.microsoft.com/office/drawing/2014/main" id="{1A7CCD93-D1AA-49F7-B7D4-13826584D815}"/>
              </a:ext>
            </a:extLst>
          </p:cNvPr>
          <p:cNvPicPr>
            <a:picLocks noChangeAspect="1"/>
          </p:cNvPicPr>
          <p:nvPr/>
        </p:nvPicPr>
        <p:blipFill>
          <a:blip r:embed="rId3"/>
          <a:stretch>
            <a:fillRect/>
          </a:stretch>
        </p:blipFill>
        <p:spPr>
          <a:xfrm>
            <a:off x="1200150" y="1297651"/>
            <a:ext cx="6743700" cy="3778943"/>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TotalTime>
  <Words>758</Words>
  <Application>Microsoft Office PowerPoint</Application>
  <PresentationFormat>On-screen Show (16:9)</PresentationFormat>
  <Paragraphs>48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Raleway</vt:lpstr>
      <vt:lpstr>Arial</vt:lpstr>
      <vt:lpstr>Lato</vt:lpstr>
      <vt:lpstr>Streamline</vt:lpstr>
      <vt:lpstr>Predicting cybersecurity awareness of users: A case study with Pegasus spyware tweets   S.NO. – 1.14 Authors - Rajvardhan Patil, Subodh Deolekar, Rohit Pandharkar and Uday Salunkhe </vt:lpstr>
      <vt:lpstr>PowerPoint Presentation</vt:lpstr>
      <vt:lpstr>Pegasus Spyware</vt:lpstr>
      <vt:lpstr>How it works</vt:lpstr>
      <vt:lpstr>LITERATURE REVIEW</vt:lpstr>
      <vt:lpstr>Source</vt:lpstr>
      <vt:lpstr>Methodology</vt:lpstr>
      <vt:lpstr>Results</vt:lpstr>
      <vt:lpstr>Results</vt:lpstr>
      <vt:lpstr>Results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cybersecurity awareness of users: A case study with Pegasus spyware tweets </dc:title>
  <cp:lastModifiedBy>Rajvardhan Patil</cp:lastModifiedBy>
  <cp:revision>3</cp:revision>
  <dcterms:modified xsi:type="dcterms:W3CDTF">2021-12-20T12:47:54Z</dcterms:modified>
</cp:coreProperties>
</file>