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65" r:id="rId5"/>
    <p:sldId id="258" r:id="rId6"/>
    <p:sldId id="259" r:id="rId7"/>
    <p:sldId id="260" r:id="rId8"/>
    <p:sldId id="261" r:id="rId9"/>
    <p:sldId id="262" r:id="rId10"/>
    <p:sldId id="263"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B34E4DD3-AF8F-47FA-BBCC-3A25A320778C}"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87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117802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3498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141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2838925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193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683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0084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716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3859519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34E4DD3-AF8F-47FA-BBCC-3A25A320778C}"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650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275410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34E4DD3-AF8F-47FA-BBCC-3A25A320778C}"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076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34E4DD3-AF8F-47FA-BBCC-3A25A320778C}"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22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426804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4E4DD3-AF8F-47FA-BBCC-3A25A320778C}"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0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C86EA-43B0-441A-A2A0-D76EACF9C52E}" type="datetimeFigureOut">
              <a:rPr lang="en-IN" smtClean="0"/>
              <a:t>28-04-2021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34E4DD3-AF8F-47FA-BBCC-3A25A320778C}" type="slidenum">
              <a:rPr lang="en-IN" smtClean="0"/>
              <a:t>‹#›</a:t>
            </a:fld>
            <a:endParaRPr lang="en-IN" dirty="0"/>
          </a:p>
        </p:txBody>
      </p:sp>
    </p:spTree>
    <p:extLst>
      <p:ext uri="{BB962C8B-B14F-4D97-AF65-F5344CB8AC3E}">
        <p14:creationId xmlns:p14="http://schemas.microsoft.com/office/powerpoint/2010/main" val="398434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8C86EA-43B0-441A-A2A0-D76EACF9C52E}" type="datetimeFigureOut">
              <a:rPr lang="en-IN" smtClean="0"/>
              <a:t>28-04-2021</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4E4DD3-AF8F-47FA-BBCC-3A25A320778C}" type="slidenum">
              <a:rPr lang="en-IN" smtClean="0"/>
              <a:t>‹#›</a:t>
            </a:fld>
            <a:endParaRPr lang="en-IN" dirty="0"/>
          </a:p>
        </p:txBody>
      </p:sp>
    </p:spTree>
    <p:extLst>
      <p:ext uri="{BB962C8B-B14F-4D97-AF65-F5344CB8AC3E}">
        <p14:creationId xmlns:p14="http://schemas.microsoft.com/office/powerpoint/2010/main" val="203029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mparitech.com/blog/information-security/rsa-encryption/" TargetMode="External"/><Relationship Id="rId2" Type="http://schemas.openxmlformats.org/officeDocument/2006/relationships/hyperlink" Target="https://www.geeksforgeeks.org/rsa-algorithm-cryptograph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3A9D-27D3-4B68-BDAF-866D9CDB57D7}"/>
              </a:ext>
            </a:extLst>
          </p:cNvPr>
          <p:cNvSpPr>
            <a:spLocks noGrp="1"/>
          </p:cNvSpPr>
          <p:nvPr>
            <p:ph type="ctrTitle"/>
          </p:nvPr>
        </p:nvSpPr>
        <p:spPr>
          <a:xfrm>
            <a:off x="2692398" y="1655515"/>
            <a:ext cx="6815669" cy="1731149"/>
          </a:xfrm>
        </p:spPr>
        <p:txBody>
          <a:bodyPr/>
          <a:lstStyle/>
          <a:p>
            <a:r>
              <a:rPr lang="en-IN" dirty="0"/>
              <a:t>RSA Algorithm in Cryptography</a:t>
            </a:r>
          </a:p>
        </p:txBody>
      </p:sp>
      <p:sp>
        <p:nvSpPr>
          <p:cNvPr id="3" name="Subtitle 2">
            <a:extLst>
              <a:ext uri="{FF2B5EF4-FFF2-40B4-BE49-F238E27FC236}">
                <a16:creationId xmlns:a16="http://schemas.microsoft.com/office/drawing/2014/main" id="{5179F4A7-CEAB-4416-8E44-172F4D5B3FFB}"/>
              </a:ext>
            </a:extLst>
          </p:cNvPr>
          <p:cNvSpPr>
            <a:spLocks noGrp="1"/>
          </p:cNvSpPr>
          <p:nvPr>
            <p:ph type="subTitle" idx="1"/>
          </p:nvPr>
        </p:nvSpPr>
        <p:spPr>
          <a:xfrm>
            <a:off x="2692398" y="3657596"/>
            <a:ext cx="7135183" cy="1731149"/>
          </a:xfrm>
        </p:spPr>
        <p:txBody>
          <a:bodyPr>
            <a:normAutofit lnSpcReduction="10000"/>
          </a:bodyPr>
          <a:lstStyle/>
          <a:p>
            <a:pPr marL="342900" indent="-342900" algn="l">
              <a:buFont typeface="Wingdings" panose="05000000000000000000" pitchFamily="2" charset="2"/>
              <a:buChar char="§"/>
            </a:pPr>
            <a:r>
              <a:rPr lang="en-IN" b="1" u="sng" dirty="0"/>
              <a:t>Group Members:</a:t>
            </a:r>
          </a:p>
          <a:p>
            <a:pPr marL="342900" indent="-342900" algn="l">
              <a:buFont typeface="Arial" panose="020B0604020202020204" pitchFamily="34" charset="0"/>
              <a:buChar char="•"/>
            </a:pPr>
            <a:r>
              <a:rPr lang="en-IN" dirty="0"/>
              <a:t>Rajveer Rathod (19CP074)</a:t>
            </a:r>
          </a:p>
          <a:p>
            <a:pPr marL="342900" indent="-342900" algn="l">
              <a:buFont typeface="Arial" panose="020B0604020202020204" pitchFamily="34" charset="0"/>
              <a:buChar char="•"/>
            </a:pPr>
            <a:r>
              <a:rPr lang="en-IN" dirty="0"/>
              <a:t>Akshat Trivedi (19CP075)</a:t>
            </a:r>
          </a:p>
          <a:p>
            <a:pPr marL="342900" indent="-342900" algn="l">
              <a:buFont typeface="Arial" panose="020B0604020202020204" pitchFamily="34" charset="0"/>
              <a:buChar char="•"/>
            </a:pPr>
            <a:r>
              <a:rPr lang="en-IN" dirty="0"/>
              <a:t>Vatsal Dhupelia (19CP076)</a:t>
            </a:r>
          </a:p>
        </p:txBody>
      </p:sp>
    </p:spTree>
    <p:extLst>
      <p:ext uri="{BB962C8B-B14F-4D97-AF65-F5344CB8AC3E}">
        <p14:creationId xmlns:p14="http://schemas.microsoft.com/office/powerpoint/2010/main" val="3839616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CDE7-AAA1-4BBF-9698-DF9EC77AC3CF}"/>
              </a:ext>
            </a:extLst>
          </p:cNvPr>
          <p:cNvSpPr>
            <a:spLocks noGrp="1"/>
          </p:cNvSpPr>
          <p:nvPr>
            <p:ph type="title"/>
          </p:nvPr>
        </p:nvSpPr>
        <p:spPr/>
        <p:txBody>
          <a:bodyPr/>
          <a:lstStyle/>
          <a:p>
            <a:pPr algn="l"/>
            <a:r>
              <a:rPr lang="en-IN" dirty="0"/>
              <a:t>RSA Decryption: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127C9E-8C96-458F-B485-61B352DE0FDE}"/>
                  </a:ext>
                </a:extLst>
              </p:cNvPr>
              <p:cNvSpPr>
                <a:spLocks noGrp="1"/>
              </p:cNvSpPr>
              <p:nvPr>
                <p:ph idx="1"/>
              </p:nvPr>
            </p:nvSpPr>
            <p:spPr>
              <a:xfrm>
                <a:off x="1136342" y="2556932"/>
                <a:ext cx="9760255" cy="3639682"/>
              </a:xfrm>
            </p:spPr>
            <p:txBody>
              <a:bodyPr>
                <a:normAutofit fontScale="92500" lnSpcReduction="20000"/>
              </a:bodyPr>
              <a:lstStyle/>
              <a:p>
                <a:r>
                  <a:rPr lang="en-US" dirty="0"/>
                  <a:t>C = Ciphertext</a:t>
                </a:r>
                <a:endParaRPr lang="en-IN" dirty="0"/>
              </a:p>
              <a:p>
                <a:r>
                  <a:rPr lang="en-IN" dirty="0"/>
                  <a:t>m = plaintext</a:t>
                </a:r>
              </a:p>
              <a:p>
                <a:r>
                  <a:rPr lang="en-US" dirty="0"/>
                  <a:t>Private key is </a:t>
                </a:r>
                <a:r>
                  <a:rPr lang="en-US" b="1" dirty="0"/>
                  <a:t>(d, n)</a:t>
                </a:r>
                <a:r>
                  <a:rPr lang="en-IN" dirty="0"/>
                  <a:t>.</a:t>
                </a:r>
              </a:p>
              <a:p>
                <a14:m>
                  <m:oMath xmlns:m="http://schemas.openxmlformats.org/officeDocument/2006/math">
                    <m:r>
                      <a:rPr lang="en-IN" b="1" i="1" smtClean="0">
                        <a:effectLst/>
                        <a:latin typeface="Cambria Math" panose="02040503050406030204" pitchFamily="18" charset="0"/>
                        <a:ea typeface="Calibri" panose="020F0502020204030204" pitchFamily="34" charset="0"/>
                        <a:cs typeface="Times New Roman" panose="02020603050405020304" pitchFamily="18" charset="0"/>
                      </a:rPr>
                      <m:t>𝒎</m:t>
                    </m:r>
                    <m:r>
                      <a:rPr lang="en-IN" b="1"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b="1" i="1">
                            <a:effectLst/>
                            <a:latin typeface="Cambria Math" panose="02040503050406030204" pitchFamily="18" charset="0"/>
                            <a:ea typeface="Calibri" panose="020F0502020204030204" pitchFamily="34" charset="0"/>
                            <a:cs typeface="Times New Roman" panose="02020603050405020304" pitchFamily="18" charset="0"/>
                          </a:rPr>
                          <m:t>𝑪</m:t>
                        </m:r>
                      </m:e>
                      <m:sup>
                        <m:r>
                          <a:rPr lang="en-IN" b="1" i="1">
                            <a:effectLst/>
                            <a:latin typeface="Cambria Math" panose="02040503050406030204" pitchFamily="18" charset="0"/>
                            <a:ea typeface="Calibri" panose="020F0502020204030204" pitchFamily="34" charset="0"/>
                            <a:cs typeface="Times New Roman" panose="02020603050405020304" pitchFamily="18" charset="0"/>
                          </a:rPr>
                          <m:t>𝒅</m:t>
                        </m:r>
                      </m:sup>
                    </m:sSup>
                    <m:r>
                      <a:rPr lang="en-IN" b="1" i="1">
                        <a:effectLst/>
                        <a:latin typeface="Cambria Math" panose="02040503050406030204" pitchFamily="18" charset="0"/>
                        <a:ea typeface="Calibri" panose="020F0502020204030204" pitchFamily="34" charset="0"/>
                        <a:cs typeface="Times New Roman" panose="02020603050405020304" pitchFamily="18" charset="0"/>
                      </a:rPr>
                      <m:t> % </m:t>
                    </m:r>
                    <m:r>
                      <a:rPr lang="en-IN" b="1" i="1">
                        <a:effectLst/>
                        <a:latin typeface="Cambria Math" panose="02040503050406030204" pitchFamily="18" charset="0"/>
                        <a:ea typeface="Calibri" panose="020F0502020204030204" pitchFamily="34" charset="0"/>
                        <a:cs typeface="Times New Roman" panose="02020603050405020304" pitchFamily="18" charset="0"/>
                      </a:rPr>
                      <m:t>𝒏</m:t>
                    </m:r>
                  </m:oMath>
                </a14:m>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r>
                  <a:rPr lang="en-IN" u="sng" dirty="0"/>
                  <a:t>Example:</a:t>
                </a:r>
              </a:p>
              <a:p>
                <a:r>
                  <a:rPr lang="en-IN" dirty="0"/>
                  <a:t>C = 29</a:t>
                </a:r>
              </a:p>
              <a:p>
                <a:r>
                  <a:rPr lang="en-US" dirty="0"/>
                  <a:t>Private key is </a:t>
                </a:r>
                <a:r>
                  <a:rPr lang="en-US" b="1" dirty="0"/>
                  <a:t>(d, n)</a:t>
                </a:r>
                <a:r>
                  <a:rPr lang="en-IN" b="1" dirty="0"/>
                  <a:t> </a:t>
                </a:r>
                <a:r>
                  <a:rPr lang="en-IN" dirty="0"/>
                  <a:t>=&gt; (3, 33).</a:t>
                </a:r>
              </a:p>
              <a:p>
                <a:r>
                  <a:rPr lang="en-IN" dirty="0">
                    <a:effectLst/>
                    <a:ea typeface="Calibri" panose="020F0502020204030204" pitchFamily="34" charset="0"/>
                    <a:cs typeface="Times New Roman" panose="02020603050405020304" pitchFamily="18" charset="0"/>
                  </a:rPr>
                  <a:t>So </a:t>
                </a:r>
                <a14:m>
                  <m:oMath xmlns:m="http://schemas.openxmlformats.org/officeDocument/2006/math">
                    <m:r>
                      <a:rPr lang="en-IN" b="1" i="1" smtClean="0">
                        <a:effectLst/>
                        <a:latin typeface="Cambria Math" panose="02040503050406030204" pitchFamily="18" charset="0"/>
                        <a:ea typeface="Calibri" panose="020F0502020204030204" pitchFamily="34" charset="0"/>
                        <a:cs typeface="Times New Roman" panose="02020603050405020304" pitchFamily="18" charset="0"/>
                      </a:rPr>
                      <m:t>𝒎</m:t>
                    </m:r>
                    <m:r>
                      <a:rPr lang="en-IN" b="1"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b="1" i="1">
                            <a:effectLst/>
                            <a:latin typeface="Cambria Math" panose="02040503050406030204" pitchFamily="18" charset="0"/>
                            <a:ea typeface="Calibri" panose="020F0502020204030204" pitchFamily="34" charset="0"/>
                            <a:cs typeface="Times New Roman" panose="02020603050405020304" pitchFamily="18" charset="0"/>
                          </a:rPr>
                        </m:ctrlPr>
                      </m:sSupPr>
                      <m:e>
                        <m:r>
                          <a:rPr lang="en-IN" b="1" i="1">
                            <a:effectLst/>
                            <a:latin typeface="Cambria Math" panose="02040503050406030204" pitchFamily="18" charset="0"/>
                            <a:ea typeface="Calibri" panose="020F0502020204030204" pitchFamily="34" charset="0"/>
                            <a:cs typeface="Times New Roman" panose="02020603050405020304" pitchFamily="18" charset="0"/>
                          </a:rPr>
                          <m:t>𝑪</m:t>
                        </m:r>
                      </m:e>
                      <m:sup>
                        <m:r>
                          <a:rPr lang="en-IN" b="1" i="1">
                            <a:effectLst/>
                            <a:latin typeface="Cambria Math" panose="02040503050406030204" pitchFamily="18" charset="0"/>
                            <a:ea typeface="Calibri" panose="020F0502020204030204" pitchFamily="34" charset="0"/>
                            <a:cs typeface="Times New Roman" panose="02020603050405020304" pitchFamily="18" charset="0"/>
                          </a:rPr>
                          <m:t>𝟑</m:t>
                        </m:r>
                      </m:sup>
                    </m:sSup>
                    <m:r>
                      <a:rPr lang="en-IN" b="1" i="1">
                        <a:effectLst/>
                        <a:latin typeface="Cambria Math" panose="02040503050406030204" pitchFamily="18" charset="0"/>
                        <a:ea typeface="Calibri" panose="020F0502020204030204" pitchFamily="34" charset="0"/>
                        <a:cs typeface="Times New Roman" panose="02020603050405020304" pitchFamily="18" charset="0"/>
                      </a:rPr>
                      <m:t> % </m:t>
                    </m:r>
                    <m:r>
                      <a:rPr lang="en-IN" b="1" i="1">
                        <a:effectLst/>
                        <a:latin typeface="Cambria Math" panose="02040503050406030204" pitchFamily="18" charset="0"/>
                        <a:ea typeface="Calibri" panose="020F0502020204030204" pitchFamily="34" charset="0"/>
                        <a:cs typeface="Times New Roman" panose="02020603050405020304" pitchFamily="18" charset="0"/>
                      </a:rPr>
                      <m:t>𝟑𝟑</m:t>
                    </m:r>
                    <m:r>
                      <a:rPr lang="en-IN" b="1" i="1">
                        <a:effectLst/>
                        <a:latin typeface="Cambria Math" panose="02040503050406030204" pitchFamily="18" charset="0"/>
                        <a:ea typeface="Calibri" panose="020F0502020204030204" pitchFamily="34" charset="0"/>
                        <a:cs typeface="Times New Roman" panose="02020603050405020304" pitchFamily="18" charset="0"/>
                      </a:rPr>
                      <m:t>=</m:t>
                    </m:r>
                    <m:r>
                      <a:rPr lang="en-IN" b="1" i="1">
                        <a:effectLst/>
                        <a:latin typeface="Cambria Math" panose="02040503050406030204" pitchFamily="18" charset="0"/>
                        <a:ea typeface="Calibri" panose="020F0502020204030204" pitchFamily="34" charset="0"/>
                        <a:cs typeface="Times New Roman" panose="02020603050405020304" pitchFamily="18" charset="0"/>
                      </a:rPr>
                      <m:t>𝟐</m:t>
                    </m:r>
                  </m:oMath>
                </a14:m>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US" dirty="0"/>
              </a:p>
            </p:txBody>
          </p:sp>
        </mc:Choice>
        <mc:Fallback xmlns="">
          <p:sp>
            <p:nvSpPr>
              <p:cNvPr id="3" name="Content Placeholder 2">
                <a:extLst>
                  <a:ext uri="{FF2B5EF4-FFF2-40B4-BE49-F238E27FC236}">
                    <a16:creationId xmlns:a16="http://schemas.microsoft.com/office/drawing/2014/main" id="{AB127C9E-8C96-458F-B485-61B352DE0FDE}"/>
                  </a:ext>
                </a:extLst>
              </p:cNvPr>
              <p:cNvSpPr>
                <a:spLocks noGrp="1" noRot="1" noChangeAspect="1" noMove="1" noResize="1" noEditPoints="1" noAdjustHandles="1" noChangeArrowheads="1" noChangeShapeType="1" noTextEdit="1"/>
              </p:cNvSpPr>
              <p:nvPr>
                <p:ph idx="1"/>
              </p:nvPr>
            </p:nvSpPr>
            <p:spPr>
              <a:xfrm>
                <a:off x="1136342" y="2556932"/>
                <a:ext cx="9760255" cy="3639682"/>
              </a:xfrm>
              <a:blipFill>
                <a:blip r:embed="rId2"/>
                <a:stretch>
                  <a:fillRect l="-937" t="-3679"/>
                </a:stretch>
              </a:blipFill>
            </p:spPr>
            <p:txBody>
              <a:bodyPr/>
              <a:lstStyle/>
              <a:p>
                <a:r>
                  <a:rPr lang="en-IN">
                    <a:noFill/>
                  </a:rPr>
                  <a:t> </a:t>
                </a:r>
              </a:p>
            </p:txBody>
          </p:sp>
        </mc:Fallback>
      </mc:AlternateContent>
    </p:spTree>
    <p:extLst>
      <p:ext uri="{BB962C8B-B14F-4D97-AF65-F5344CB8AC3E}">
        <p14:creationId xmlns:p14="http://schemas.microsoft.com/office/powerpoint/2010/main" val="259669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34B6-F3AF-4846-96AB-BFC7127EC2A0}"/>
              </a:ext>
            </a:extLst>
          </p:cNvPr>
          <p:cNvSpPr>
            <a:spLocks noGrp="1"/>
          </p:cNvSpPr>
          <p:nvPr>
            <p:ph type="title"/>
          </p:nvPr>
        </p:nvSpPr>
        <p:spPr/>
        <p:txBody>
          <a:bodyPr>
            <a:normAutofit/>
          </a:bodyPr>
          <a:lstStyle/>
          <a:p>
            <a:pPr algn="l"/>
            <a:r>
              <a:rPr lang="en-US" dirty="0"/>
              <a:t>How Secure is RSA? </a:t>
            </a:r>
            <a:endParaRPr lang="en-IN" dirty="0"/>
          </a:p>
        </p:txBody>
      </p:sp>
      <p:sp>
        <p:nvSpPr>
          <p:cNvPr id="3" name="Content Placeholder 2">
            <a:extLst>
              <a:ext uri="{FF2B5EF4-FFF2-40B4-BE49-F238E27FC236}">
                <a16:creationId xmlns:a16="http://schemas.microsoft.com/office/drawing/2014/main" id="{1C365877-5AAF-4775-BF19-872218E58D4B}"/>
              </a:ext>
            </a:extLst>
          </p:cNvPr>
          <p:cNvSpPr>
            <a:spLocks noGrp="1"/>
          </p:cNvSpPr>
          <p:nvPr>
            <p:ph idx="1"/>
          </p:nvPr>
        </p:nvSpPr>
        <p:spPr/>
        <p:txBody>
          <a:bodyPr/>
          <a:lstStyle/>
          <a:p>
            <a:r>
              <a:rPr lang="en-US" dirty="0"/>
              <a:t>At the most basic level, RSA public keys are the result of two large, randomly generated prime factors. They’re created using random number generators. This means that the entire security premise of the RSA algorithm is based on using prime factorization as a method of one way encryption. So, in other words, it’s operating under the assumption that no one can determine two randomly-generated prime numbers within a reasonable amount of time — that no one can crack the encryption of an SSL/TLS certificate until long after it’s replaced or expired.</a:t>
            </a:r>
            <a:endParaRPr lang="en-IN" dirty="0"/>
          </a:p>
        </p:txBody>
      </p:sp>
    </p:spTree>
    <p:extLst>
      <p:ext uri="{BB962C8B-B14F-4D97-AF65-F5344CB8AC3E}">
        <p14:creationId xmlns:p14="http://schemas.microsoft.com/office/powerpoint/2010/main" val="540561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8158-418D-46F5-B014-1BFA5747DA9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12CDB4D-63AA-4068-9588-B3CEFA5E2477}"/>
              </a:ext>
            </a:extLst>
          </p:cNvPr>
          <p:cNvSpPr>
            <a:spLocks noGrp="1"/>
          </p:cNvSpPr>
          <p:nvPr>
            <p:ph idx="1"/>
          </p:nvPr>
        </p:nvSpPr>
        <p:spPr/>
        <p:txBody>
          <a:bodyPr/>
          <a:lstStyle/>
          <a:p>
            <a:r>
              <a:rPr lang="en-IN" dirty="0">
                <a:hlinkClick r:id="rId2"/>
              </a:rPr>
              <a:t>https://www.geeksforgeeks.org/rsa-algorithm-cryptography/</a:t>
            </a:r>
            <a:endParaRPr lang="en-IN" dirty="0"/>
          </a:p>
          <a:p>
            <a:r>
              <a:rPr lang="en-IN" dirty="0">
                <a:hlinkClick r:id="rId3"/>
              </a:rPr>
              <a:t>https://www.comparitech.com/blog/information-security/rsa-encryption/</a:t>
            </a:r>
            <a:endParaRPr lang="en-IN" dirty="0"/>
          </a:p>
          <a:p>
            <a:r>
              <a:rPr lang="en-US" dirty="0"/>
              <a:t>Data Communications and Networking By Behrouz </a:t>
            </a:r>
            <a:r>
              <a:rPr lang="en-US" dirty="0" err="1"/>
              <a:t>A.Forouzan</a:t>
            </a:r>
            <a:endParaRPr lang="en-IN" dirty="0"/>
          </a:p>
          <a:p>
            <a:pPr lvl="1"/>
            <a:r>
              <a:rPr lang="en-IN" dirty="0"/>
              <a:t>Chapter 30: Cryptography</a:t>
            </a:r>
          </a:p>
          <a:p>
            <a:pPr lvl="1"/>
            <a:r>
              <a:rPr lang="en-IN" dirty="0"/>
              <a:t>Chapter 31: Network Security</a:t>
            </a:r>
          </a:p>
        </p:txBody>
      </p:sp>
    </p:spTree>
    <p:extLst>
      <p:ext uri="{BB962C8B-B14F-4D97-AF65-F5344CB8AC3E}">
        <p14:creationId xmlns:p14="http://schemas.microsoft.com/office/powerpoint/2010/main" val="227331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5A2B-BEC4-4306-9FE7-0DD229A149A2}"/>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86762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2C8-963C-4379-A77D-92C009CE4446}"/>
              </a:ext>
            </a:extLst>
          </p:cNvPr>
          <p:cNvSpPr>
            <a:spLocks noGrp="1"/>
          </p:cNvSpPr>
          <p:nvPr>
            <p:ph type="title"/>
          </p:nvPr>
        </p:nvSpPr>
        <p:spPr/>
        <p:txBody>
          <a:bodyPr/>
          <a:lstStyle/>
          <a:p>
            <a:pPr algn="l"/>
            <a:r>
              <a:rPr lang="en-IN" dirty="0"/>
              <a:t>Contents:</a:t>
            </a:r>
          </a:p>
        </p:txBody>
      </p:sp>
      <p:sp>
        <p:nvSpPr>
          <p:cNvPr id="3" name="Content Placeholder 2">
            <a:extLst>
              <a:ext uri="{FF2B5EF4-FFF2-40B4-BE49-F238E27FC236}">
                <a16:creationId xmlns:a16="http://schemas.microsoft.com/office/drawing/2014/main" id="{738837BE-1506-4E91-90AF-01F6E8205F91}"/>
              </a:ext>
            </a:extLst>
          </p:cNvPr>
          <p:cNvSpPr>
            <a:spLocks noGrp="1"/>
          </p:cNvSpPr>
          <p:nvPr>
            <p:ph idx="1"/>
          </p:nvPr>
        </p:nvSpPr>
        <p:spPr/>
        <p:txBody>
          <a:bodyPr>
            <a:normAutofit fontScale="92500" lnSpcReduction="20000"/>
          </a:bodyPr>
          <a:lstStyle/>
          <a:p>
            <a:r>
              <a:rPr lang="en-IN" dirty="0"/>
              <a:t>What is Cryptography?</a:t>
            </a:r>
          </a:p>
          <a:p>
            <a:r>
              <a:rPr lang="en-IN" dirty="0"/>
              <a:t>Features &amp; Types of Cryptography</a:t>
            </a:r>
          </a:p>
          <a:p>
            <a:r>
              <a:rPr lang="en-IN" dirty="0"/>
              <a:t>What is RSA Algorithm?</a:t>
            </a:r>
          </a:p>
          <a:p>
            <a:r>
              <a:rPr lang="en-IN" dirty="0"/>
              <a:t>RSA Key Generation</a:t>
            </a:r>
          </a:p>
          <a:p>
            <a:r>
              <a:rPr lang="en-IN" dirty="0"/>
              <a:t>RSA Encryption</a:t>
            </a:r>
          </a:p>
          <a:p>
            <a:r>
              <a:rPr lang="en-IN" dirty="0"/>
              <a:t>RSA Decryption</a:t>
            </a:r>
          </a:p>
          <a:p>
            <a:r>
              <a:rPr lang="en-US"/>
              <a:t>How Secure is RSA? </a:t>
            </a:r>
            <a:endParaRPr lang="en-IN" dirty="0"/>
          </a:p>
          <a:p>
            <a:r>
              <a:rPr lang="en-IN" dirty="0"/>
              <a:t>References</a:t>
            </a:r>
          </a:p>
        </p:txBody>
      </p:sp>
    </p:spTree>
    <p:extLst>
      <p:ext uri="{BB962C8B-B14F-4D97-AF65-F5344CB8AC3E}">
        <p14:creationId xmlns:p14="http://schemas.microsoft.com/office/powerpoint/2010/main" val="243141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31F0-234D-4DEB-85CF-26D22205931E}"/>
              </a:ext>
            </a:extLst>
          </p:cNvPr>
          <p:cNvSpPr>
            <a:spLocks noGrp="1"/>
          </p:cNvSpPr>
          <p:nvPr>
            <p:ph type="title"/>
          </p:nvPr>
        </p:nvSpPr>
        <p:spPr/>
        <p:txBody>
          <a:bodyPr/>
          <a:lstStyle/>
          <a:p>
            <a:pPr algn="l"/>
            <a:r>
              <a:rPr lang="en-IN" dirty="0"/>
              <a:t>What is Cryptography?</a:t>
            </a:r>
          </a:p>
        </p:txBody>
      </p:sp>
      <p:sp>
        <p:nvSpPr>
          <p:cNvPr id="3" name="Content Placeholder 2">
            <a:extLst>
              <a:ext uri="{FF2B5EF4-FFF2-40B4-BE49-F238E27FC236}">
                <a16:creationId xmlns:a16="http://schemas.microsoft.com/office/drawing/2014/main" id="{349EF2D3-7B92-4EB0-ACC2-369DD6C61620}"/>
              </a:ext>
            </a:extLst>
          </p:cNvPr>
          <p:cNvSpPr>
            <a:spLocks noGrp="1"/>
          </p:cNvSpPr>
          <p:nvPr>
            <p:ph idx="1"/>
          </p:nvPr>
        </p:nvSpPr>
        <p:spPr/>
        <p:txBody>
          <a:bodyPr>
            <a:normAutofit fontScale="92500" lnSpcReduction="20000"/>
          </a:bodyPr>
          <a:lstStyle/>
          <a:p>
            <a:r>
              <a:rPr lang="en-US" b="0" i="0" dirty="0">
                <a:solidFill>
                  <a:srgbClr val="40424E"/>
                </a:solidFill>
                <a:effectLst/>
              </a:rPr>
              <a:t>Cryptography is technique of securing information and communications through use of codes so that only those person for whom the information is intended can understand it and process it. </a:t>
            </a:r>
          </a:p>
          <a:p>
            <a:r>
              <a:rPr lang="en-US" b="0" i="0" dirty="0">
                <a:solidFill>
                  <a:srgbClr val="40424E"/>
                </a:solidFill>
                <a:effectLst/>
              </a:rPr>
              <a:t>Thus it prevents unauthorized access to information. </a:t>
            </a:r>
          </a:p>
          <a:p>
            <a:r>
              <a:rPr lang="en-US" b="0" i="0" dirty="0">
                <a:solidFill>
                  <a:srgbClr val="40424E"/>
                </a:solidFill>
                <a:effectLst/>
              </a:rPr>
              <a:t>In Cryptography the techniques which are use to protect information are obtained from mathematical concepts and a set of rule based calculations known as algorithms to convert messages in ways that make it hard to decode it. </a:t>
            </a:r>
          </a:p>
          <a:p>
            <a:r>
              <a:rPr lang="en-US" b="0" i="0" dirty="0">
                <a:solidFill>
                  <a:srgbClr val="40424E"/>
                </a:solidFill>
                <a:effectLst/>
              </a:rPr>
              <a:t>These algorithms are used for cryptographic key generation, digital signing, verification to protect data privacy, web browsing on internet and to protect confidential transactions such as credit card and debit card transactions.</a:t>
            </a:r>
            <a:endParaRPr lang="en-IN" dirty="0"/>
          </a:p>
        </p:txBody>
      </p:sp>
    </p:spTree>
    <p:extLst>
      <p:ext uri="{BB962C8B-B14F-4D97-AF65-F5344CB8AC3E}">
        <p14:creationId xmlns:p14="http://schemas.microsoft.com/office/powerpoint/2010/main" val="252140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560C-943A-47A1-84EC-B1170BE05801}"/>
              </a:ext>
            </a:extLst>
          </p:cNvPr>
          <p:cNvSpPr>
            <a:spLocks noGrp="1"/>
          </p:cNvSpPr>
          <p:nvPr>
            <p:ph type="title"/>
          </p:nvPr>
        </p:nvSpPr>
        <p:spPr/>
        <p:txBody>
          <a:bodyPr/>
          <a:lstStyle/>
          <a:p>
            <a:pPr algn="l"/>
            <a:r>
              <a:rPr lang="en-IN" dirty="0"/>
              <a:t>Features &amp; Types of Cryptography.</a:t>
            </a:r>
          </a:p>
        </p:txBody>
      </p:sp>
      <p:sp>
        <p:nvSpPr>
          <p:cNvPr id="3" name="Content Placeholder 2">
            <a:extLst>
              <a:ext uri="{FF2B5EF4-FFF2-40B4-BE49-F238E27FC236}">
                <a16:creationId xmlns:a16="http://schemas.microsoft.com/office/drawing/2014/main" id="{7AA93D95-88B9-4455-9333-2E1E217CF69B}"/>
              </a:ext>
            </a:extLst>
          </p:cNvPr>
          <p:cNvSpPr>
            <a:spLocks noGrp="1"/>
          </p:cNvSpPr>
          <p:nvPr>
            <p:ph idx="1"/>
          </p:nvPr>
        </p:nvSpPr>
        <p:spPr>
          <a:xfrm>
            <a:off x="1295401" y="2477033"/>
            <a:ext cx="9601196" cy="3675192"/>
          </a:xfrm>
        </p:spPr>
        <p:txBody>
          <a:bodyPr>
            <a:normAutofit fontScale="92500" lnSpcReduction="20000"/>
          </a:bodyPr>
          <a:lstStyle/>
          <a:p>
            <a:r>
              <a:rPr lang="en-IN" b="1" i="0" u="sng" dirty="0">
                <a:solidFill>
                  <a:srgbClr val="40424E"/>
                </a:solidFill>
                <a:effectLst/>
              </a:rPr>
              <a:t>Features:</a:t>
            </a:r>
          </a:p>
          <a:p>
            <a:pPr marL="457200" indent="-457200">
              <a:buFont typeface="+mj-lt"/>
              <a:buAutoNum type="arabicPeriod"/>
            </a:pPr>
            <a:r>
              <a:rPr lang="en-IN" i="0" dirty="0">
                <a:solidFill>
                  <a:srgbClr val="40424E"/>
                </a:solidFill>
                <a:effectLst/>
              </a:rPr>
              <a:t>Confidentiality</a:t>
            </a:r>
          </a:p>
          <a:p>
            <a:pPr marL="457200" indent="-457200">
              <a:buFont typeface="+mj-lt"/>
              <a:buAutoNum type="arabicPeriod"/>
            </a:pPr>
            <a:r>
              <a:rPr lang="en-IN" i="0" dirty="0">
                <a:solidFill>
                  <a:srgbClr val="40424E"/>
                </a:solidFill>
                <a:effectLst/>
              </a:rPr>
              <a:t>Integrity</a:t>
            </a:r>
            <a:endParaRPr lang="en-IN" dirty="0">
              <a:solidFill>
                <a:srgbClr val="40424E"/>
              </a:solidFill>
            </a:endParaRPr>
          </a:p>
          <a:p>
            <a:pPr marL="457200" indent="-457200">
              <a:buFont typeface="+mj-lt"/>
              <a:buAutoNum type="arabicPeriod"/>
            </a:pPr>
            <a:r>
              <a:rPr lang="en-IN" i="0" dirty="0">
                <a:solidFill>
                  <a:srgbClr val="40424E"/>
                </a:solidFill>
                <a:effectLst/>
              </a:rPr>
              <a:t>Non-repudiation</a:t>
            </a:r>
          </a:p>
          <a:p>
            <a:pPr marL="457200" indent="-457200">
              <a:buFont typeface="+mj-lt"/>
              <a:buAutoNum type="arabicPeriod"/>
            </a:pPr>
            <a:r>
              <a:rPr lang="en-IN" i="0" dirty="0">
                <a:solidFill>
                  <a:srgbClr val="40424E"/>
                </a:solidFill>
                <a:effectLst/>
              </a:rPr>
              <a:t>Authentication</a:t>
            </a:r>
          </a:p>
          <a:p>
            <a:r>
              <a:rPr lang="en-IN" b="1" u="sng" dirty="0">
                <a:solidFill>
                  <a:srgbClr val="40424E"/>
                </a:solidFill>
              </a:rPr>
              <a:t>Types:</a:t>
            </a:r>
          </a:p>
          <a:p>
            <a:pPr marL="457200" indent="-457200">
              <a:buFont typeface="+mj-lt"/>
              <a:buAutoNum type="arabicPeriod"/>
            </a:pPr>
            <a:r>
              <a:rPr lang="en-IN" i="0" dirty="0">
                <a:solidFill>
                  <a:srgbClr val="40424E"/>
                </a:solidFill>
                <a:effectLst/>
              </a:rPr>
              <a:t>Symmetric Key Cryptography</a:t>
            </a:r>
          </a:p>
          <a:p>
            <a:pPr marL="457200" indent="-457200">
              <a:buFont typeface="+mj-lt"/>
              <a:buAutoNum type="arabicPeriod"/>
            </a:pPr>
            <a:r>
              <a:rPr lang="en-IN" i="0" dirty="0">
                <a:solidFill>
                  <a:srgbClr val="40424E"/>
                </a:solidFill>
                <a:effectLst/>
              </a:rPr>
              <a:t>Hash Functions</a:t>
            </a:r>
          </a:p>
          <a:p>
            <a:pPr marL="457200" indent="-457200">
              <a:buFont typeface="+mj-lt"/>
              <a:buAutoNum type="arabicPeriod"/>
            </a:pPr>
            <a:r>
              <a:rPr lang="en-IN" i="0" dirty="0">
                <a:solidFill>
                  <a:srgbClr val="40424E"/>
                </a:solidFill>
                <a:effectLst/>
              </a:rPr>
              <a:t>Asymmetric Key Cryptography</a:t>
            </a:r>
            <a:endParaRPr lang="en-IN" u="sng" dirty="0"/>
          </a:p>
        </p:txBody>
      </p:sp>
    </p:spTree>
    <p:extLst>
      <p:ext uri="{BB962C8B-B14F-4D97-AF65-F5344CB8AC3E}">
        <p14:creationId xmlns:p14="http://schemas.microsoft.com/office/powerpoint/2010/main" val="1838332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C262E-46B0-4FC9-8964-7E4C8E68A5A0}"/>
              </a:ext>
            </a:extLst>
          </p:cNvPr>
          <p:cNvSpPr>
            <a:spLocks noGrp="1"/>
          </p:cNvSpPr>
          <p:nvPr>
            <p:ph type="title"/>
          </p:nvPr>
        </p:nvSpPr>
        <p:spPr/>
        <p:txBody>
          <a:bodyPr/>
          <a:lstStyle/>
          <a:p>
            <a:pPr algn="l"/>
            <a:r>
              <a:rPr lang="en-IN" dirty="0"/>
              <a:t>What is RSA Algorithm?</a:t>
            </a:r>
          </a:p>
        </p:txBody>
      </p:sp>
      <p:sp>
        <p:nvSpPr>
          <p:cNvPr id="3" name="Content Placeholder 2">
            <a:extLst>
              <a:ext uri="{FF2B5EF4-FFF2-40B4-BE49-F238E27FC236}">
                <a16:creationId xmlns:a16="http://schemas.microsoft.com/office/drawing/2014/main" id="{22FA9E76-3879-42E7-8673-B7A94F44D290}"/>
              </a:ext>
            </a:extLst>
          </p:cNvPr>
          <p:cNvSpPr>
            <a:spLocks noGrp="1"/>
          </p:cNvSpPr>
          <p:nvPr>
            <p:ph idx="1"/>
          </p:nvPr>
        </p:nvSpPr>
        <p:spPr/>
        <p:txBody>
          <a:bodyPr>
            <a:normAutofit lnSpcReduction="10000"/>
          </a:bodyPr>
          <a:lstStyle/>
          <a:p>
            <a:r>
              <a:rPr lang="en-US" dirty="0"/>
              <a:t>RSA is an algorithm used by modern computers to encrypt and decrypt messages.</a:t>
            </a:r>
          </a:p>
          <a:p>
            <a:r>
              <a:rPr lang="en-US" dirty="0"/>
              <a:t>RSA is one of the first practical public-key cryptosystems and is widely used for secure data transmission. </a:t>
            </a:r>
          </a:p>
          <a:p>
            <a:r>
              <a:rPr lang="en-US" dirty="0"/>
              <a:t>RSA is a asymmetric cryptographic algorithm.</a:t>
            </a:r>
          </a:p>
          <a:p>
            <a:r>
              <a:rPr lang="en-US" dirty="0"/>
              <a:t>RSA is made of the initial letters of the surnames of Ron Rivest, Adi Shamir, and Leonard Adleman, who first publicly described the algorithm in 1977. </a:t>
            </a:r>
          </a:p>
          <a:p>
            <a:endParaRPr lang="en-IN" dirty="0"/>
          </a:p>
        </p:txBody>
      </p:sp>
    </p:spTree>
    <p:extLst>
      <p:ext uri="{BB962C8B-B14F-4D97-AF65-F5344CB8AC3E}">
        <p14:creationId xmlns:p14="http://schemas.microsoft.com/office/powerpoint/2010/main" val="91622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6B59D-C0D8-4ABA-9815-0DC2EC07430B}"/>
              </a:ext>
            </a:extLst>
          </p:cNvPr>
          <p:cNvSpPr>
            <a:spLocks noGrp="1"/>
          </p:cNvSpPr>
          <p:nvPr>
            <p:ph type="title"/>
          </p:nvPr>
        </p:nvSpPr>
        <p:spPr/>
        <p:txBody>
          <a:bodyPr/>
          <a:lstStyle/>
          <a:p>
            <a:pPr algn="l"/>
            <a:r>
              <a:rPr lang="en-IN" dirty="0"/>
              <a:t>RSA Algorithm (Contd..):</a:t>
            </a:r>
          </a:p>
        </p:txBody>
      </p:sp>
      <p:sp>
        <p:nvSpPr>
          <p:cNvPr id="3" name="Content Placeholder 2">
            <a:extLst>
              <a:ext uri="{FF2B5EF4-FFF2-40B4-BE49-F238E27FC236}">
                <a16:creationId xmlns:a16="http://schemas.microsoft.com/office/drawing/2014/main" id="{A56C9243-D084-4516-88E5-F94A26BB0F78}"/>
              </a:ext>
            </a:extLst>
          </p:cNvPr>
          <p:cNvSpPr>
            <a:spLocks noGrp="1"/>
          </p:cNvSpPr>
          <p:nvPr>
            <p:ph idx="1"/>
          </p:nvPr>
        </p:nvSpPr>
        <p:spPr>
          <a:xfrm>
            <a:off x="1295401" y="2556932"/>
            <a:ext cx="9601196" cy="1303867"/>
          </a:xfrm>
        </p:spPr>
        <p:txBody>
          <a:bodyPr>
            <a:normAutofit lnSpcReduction="10000"/>
          </a:bodyPr>
          <a:lstStyle/>
          <a:p>
            <a:r>
              <a:rPr lang="en-IN" dirty="0"/>
              <a:t>As RSA is a asymmetric cryptographic algorithm so the messages encrypted using the public key can only be decrypted with the private key.</a:t>
            </a:r>
          </a:p>
          <a:p>
            <a:r>
              <a:rPr lang="en-IN" dirty="0"/>
              <a:t>Representation:</a:t>
            </a:r>
          </a:p>
        </p:txBody>
      </p:sp>
      <p:pic>
        <p:nvPicPr>
          <p:cNvPr id="1034" name="Picture 10" descr="Public Key Cryptography | RSA Algorithm Example | Gate Vidyalay">
            <a:extLst>
              <a:ext uri="{FF2B5EF4-FFF2-40B4-BE49-F238E27FC236}">
                <a16:creationId xmlns:a16="http://schemas.microsoft.com/office/drawing/2014/main" id="{F80685CE-2CD0-4E9B-886C-206864F6C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0855" y="3381704"/>
            <a:ext cx="6368526" cy="2374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37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C518-4157-4D0A-B98D-E4232AEEAB5D}"/>
              </a:ext>
            </a:extLst>
          </p:cNvPr>
          <p:cNvSpPr>
            <a:spLocks noGrp="1"/>
          </p:cNvSpPr>
          <p:nvPr>
            <p:ph type="title"/>
          </p:nvPr>
        </p:nvSpPr>
        <p:spPr/>
        <p:txBody>
          <a:bodyPr/>
          <a:lstStyle/>
          <a:p>
            <a:pPr algn="l"/>
            <a:r>
              <a:rPr lang="en-IN" dirty="0"/>
              <a:t>RSA Key Generation:</a:t>
            </a:r>
          </a:p>
        </p:txBody>
      </p:sp>
      <p:sp>
        <p:nvSpPr>
          <p:cNvPr id="3" name="Content Placeholder 2">
            <a:extLst>
              <a:ext uri="{FF2B5EF4-FFF2-40B4-BE49-F238E27FC236}">
                <a16:creationId xmlns:a16="http://schemas.microsoft.com/office/drawing/2014/main" id="{B408EDC8-6A57-4736-955C-948854D02A98}"/>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Choose two distinct prime numbers </a:t>
            </a:r>
            <a:r>
              <a:rPr lang="en-US" b="1" dirty="0"/>
              <a:t>p</a:t>
            </a:r>
            <a:r>
              <a:rPr lang="en-US" dirty="0"/>
              <a:t> and </a:t>
            </a:r>
            <a:r>
              <a:rPr lang="en-US" b="1" dirty="0"/>
              <a:t>q</a:t>
            </a:r>
            <a:r>
              <a:rPr lang="en-US" dirty="0"/>
              <a:t>.</a:t>
            </a:r>
          </a:p>
          <a:p>
            <a:pPr marL="457200" indent="-457200">
              <a:buFont typeface="+mj-lt"/>
              <a:buAutoNum type="arabicPeriod"/>
            </a:pPr>
            <a:r>
              <a:rPr lang="en-US" dirty="0"/>
              <a:t>Compute </a:t>
            </a:r>
            <a:r>
              <a:rPr lang="en-US" b="1" dirty="0"/>
              <a:t>n</a:t>
            </a:r>
            <a:r>
              <a:rPr lang="en-US" dirty="0"/>
              <a:t> = p * q.</a:t>
            </a:r>
          </a:p>
          <a:p>
            <a:pPr marL="457200" indent="-457200">
              <a:buFont typeface="+mj-lt"/>
              <a:buAutoNum type="arabicPeriod"/>
            </a:pPr>
            <a:r>
              <a:rPr lang="en-US" dirty="0"/>
              <a:t>Compute </a:t>
            </a:r>
            <a:r>
              <a:rPr lang="el-GR" b="1" i="0" dirty="0">
                <a:solidFill>
                  <a:srgbClr val="202124"/>
                </a:solidFill>
                <a:effectLst/>
                <a:latin typeface="arial" panose="020B0604020202020204" pitchFamily="34" charset="0"/>
              </a:rPr>
              <a:t>φ</a:t>
            </a:r>
            <a:r>
              <a:rPr lang="en-US" b="1" dirty="0"/>
              <a:t>(n)</a:t>
            </a:r>
            <a:r>
              <a:rPr lang="en-US" dirty="0"/>
              <a:t> = (p - 1) * (q - 1).</a:t>
            </a:r>
          </a:p>
          <a:p>
            <a:pPr marL="457200" indent="-457200">
              <a:buFont typeface="+mj-lt"/>
              <a:buAutoNum type="arabicPeriod"/>
            </a:pPr>
            <a:r>
              <a:rPr lang="en-US" dirty="0"/>
              <a:t>Choose </a:t>
            </a:r>
            <a:r>
              <a:rPr lang="en-US" b="1" dirty="0"/>
              <a:t>e</a:t>
            </a:r>
            <a:r>
              <a:rPr lang="en-US" dirty="0"/>
              <a:t> such that 1 &lt; e &lt; </a:t>
            </a:r>
            <a:r>
              <a:rPr lang="el-GR" i="0" dirty="0">
                <a:solidFill>
                  <a:srgbClr val="202124"/>
                </a:solidFill>
                <a:effectLst/>
                <a:latin typeface="arial" panose="020B0604020202020204" pitchFamily="34" charset="0"/>
              </a:rPr>
              <a:t>φ</a:t>
            </a:r>
            <a:r>
              <a:rPr lang="en-US" dirty="0"/>
              <a:t>(n) and e and n are prime.</a:t>
            </a:r>
          </a:p>
          <a:p>
            <a:pPr marL="457200" indent="-457200">
              <a:buFont typeface="+mj-lt"/>
              <a:buAutoNum type="arabicPeriod"/>
            </a:pPr>
            <a:r>
              <a:rPr lang="en-US" dirty="0"/>
              <a:t>Compute a value for </a:t>
            </a:r>
            <a:r>
              <a:rPr lang="en-US" b="1" dirty="0"/>
              <a:t>d</a:t>
            </a:r>
            <a:r>
              <a:rPr lang="en-US" dirty="0"/>
              <a:t> such that (d * e) % </a:t>
            </a:r>
            <a:r>
              <a:rPr lang="el-GR" i="0" dirty="0">
                <a:solidFill>
                  <a:srgbClr val="202124"/>
                </a:solidFill>
                <a:effectLst/>
                <a:latin typeface="arial" panose="020B0604020202020204" pitchFamily="34" charset="0"/>
              </a:rPr>
              <a:t>φ</a:t>
            </a:r>
            <a:r>
              <a:rPr lang="en-US" dirty="0"/>
              <a:t>(n) = 1.</a:t>
            </a:r>
          </a:p>
          <a:p>
            <a:pPr marL="457200" indent="-457200">
              <a:buFont typeface="+mj-lt"/>
              <a:buAutoNum type="arabicPeriod"/>
            </a:pPr>
            <a:r>
              <a:rPr lang="en-US" dirty="0"/>
              <a:t>Public key is </a:t>
            </a:r>
            <a:r>
              <a:rPr lang="en-US" b="1" dirty="0"/>
              <a:t>(e, n)</a:t>
            </a:r>
            <a:r>
              <a:rPr lang="en-US" dirty="0"/>
              <a:t>.</a:t>
            </a:r>
          </a:p>
          <a:p>
            <a:pPr marL="457200" indent="-457200">
              <a:buFont typeface="+mj-lt"/>
              <a:buAutoNum type="arabicPeriod"/>
            </a:pPr>
            <a:r>
              <a:rPr lang="en-US" dirty="0"/>
              <a:t>Private key is </a:t>
            </a:r>
            <a:r>
              <a:rPr lang="en-US" b="1" dirty="0"/>
              <a:t>(d, n)</a:t>
            </a:r>
            <a:r>
              <a:rPr lang="en-US" dirty="0"/>
              <a:t>.</a:t>
            </a:r>
          </a:p>
          <a:p>
            <a:endParaRPr lang="en-IN" dirty="0"/>
          </a:p>
        </p:txBody>
      </p:sp>
    </p:spTree>
    <p:extLst>
      <p:ext uri="{BB962C8B-B14F-4D97-AF65-F5344CB8AC3E}">
        <p14:creationId xmlns:p14="http://schemas.microsoft.com/office/powerpoint/2010/main" val="425741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38D8-5763-4A05-92E0-6D1F3834BACE}"/>
              </a:ext>
            </a:extLst>
          </p:cNvPr>
          <p:cNvSpPr>
            <a:spLocks noGrp="1"/>
          </p:cNvSpPr>
          <p:nvPr>
            <p:ph type="title"/>
          </p:nvPr>
        </p:nvSpPr>
        <p:spPr/>
        <p:txBody>
          <a:bodyPr/>
          <a:lstStyle/>
          <a:p>
            <a:pPr algn="l"/>
            <a:r>
              <a:rPr lang="en-IN" dirty="0"/>
              <a:t>RSA Key Generation (Example):</a:t>
            </a:r>
          </a:p>
        </p:txBody>
      </p:sp>
      <p:sp>
        <p:nvSpPr>
          <p:cNvPr id="3" name="Content Placeholder 2">
            <a:extLst>
              <a:ext uri="{FF2B5EF4-FFF2-40B4-BE49-F238E27FC236}">
                <a16:creationId xmlns:a16="http://schemas.microsoft.com/office/drawing/2014/main" id="{5E61F7CF-356F-4435-98B9-26540D0ABF99}"/>
              </a:ext>
            </a:extLst>
          </p:cNvPr>
          <p:cNvSpPr>
            <a:spLocks noGrp="1"/>
          </p:cNvSpPr>
          <p:nvPr>
            <p:ph idx="1"/>
          </p:nvPr>
        </p:nvSpPr>
        <p:spPr/>
        <p:txBody>
          <a:bodyPr>
            <a:normAutofit fontScale="92500" lnSpcReduction="20000"/>
          </a:bodyPr>
          <a:lstStyle/>
          <a:p>
            <a:r>
              <a:rPr lang="en-US" dirty="0"/>
              <a:t>Choose </a:t>
            </a:r>
            <a:r>
              <a:rPr lang="en-US" b="1" dirty="0"/>
              <a:t>p</a:t>
            </a:r>
            <a:r>
              <a:rPr lang="en-US" dirty="0"/>
              <a:t> = 3 and </a:t>
            </a:r>
            <a:r>
              <a:rPr lang="en-US" b="1" dirty="0"/>
              <a:t>q</a:t>
            </a:r>
            <a:r>
              <a:rPr lang="en-US" dirty="0"/>
              <a:t> = 11.</a:t>
            </a:r>
          </a:p>
          <a:p>
            <a:r>
              <a:rPr lang="en-US" dirty="0"/>
              <a:t>Compute </a:t>
            </a:r>
            <a:r>
              <a:rPr lang="en-US" b="1" dirty="0"/>
              <a:t>n</a:t>
            </a:r>
            <a:r>
              <a:rPr lang="en-US" dirty="0"/>
              <a:t> = p * q = 3 * 11 = 33.</a:t>
            </a:r>
          </a:p>
          <a:p>
            <a:r>
              <a:rPr lang="en-US" dirty="0"/>
              <a:t>Compute </a:t>
            </a:r>
            <a:r>
              <a:rPr lang="el-GR" b="1" i="0" dirty="0">
                <a:solidFill>
                  <a:srgbClr val="202124"/>
                </a:solidFill>
                <a:effectLst/>
                <a:latin typeface="arial" panose="020B0604020202020204" pitchFamily="34" charset="0"/>
              </a:rPr>
              <a:t>φ</a:t>
            </a:r>
            <a:r>
              <a:rPr lang="en-US" b="1" dirty="0"/>
              <a:t>(n)</a:t>
            </a:r>
            <a:r>
              <a:rPr lang="en-US" dirty="0"/>
              <a:t> = (p - 1) * (q - 1) = 2 * 10 = 20.</a:t>
            </a:r>
          </a:p>
          <a:p>
            <a:r>
              <a:rPr lang="en-US" dirty="0"/>
              <a:t>Choose </a:t>
            </a:r>
            <a:r>
              <a:rPr lang="en-US" b="1" dirty="0"/>
              <a:t>e</a:t>
            </a:r>
            <a:r>
              <a:rPr lang="en-US" dirty="0"/>
              <a:t> such that 1 &lt; e &lt; </a:t>
            </a:r>
            <a:r>
              <a:rPr lang="el-GR" i="0" dirty="0">
                <a:solidFill>
                  <a:srgbClr val="202124"/>
                </a:solidFill>
                <a:effectLst/>
                <a:latin typeface="arial" panose="020B0604020202020204" pitchFamily="34" charset="0"/>
              </a:rPr>
              <a:t>φ</a:t>
            </a:r>
            <a:r>
              <a:rPr lang="en-US" dirty="0"/>
              <a:t>(n) and e and n are prime. Let e = 7.</a:t>
            </a:r>
          </a:p>
          <a:p>
            <a:r>
              <a:rPr lang="en-US" dirty="0"/>
              <a:t>Compute a value for </a:t>
            </a:r>
            <a:r>
              <a:rPr lang="en-US" b="1" dirty="0"/>
              <a:t>d</a:t>
            </a:r>
            <a:r>
              <a:rPr lang="en-US" dirty="0"/>
              <a:t> such that (d * e) % </a:t>
            </a:r>
            <a:r>
              <a:rPr lang="el-GR" i="0" dirty="0">
                <a:solidFill>
                  <a:srgbClr val="202124"/>
                </a:solidFill>
                <a:effectLst/>
                <a:latin typeface="arial" panose="020B0604020202020204" pitchFamily="34" charset="0"/>
              </a:rPr>
              <a:t>φ</a:t>
            </a:r>
            <a:r>
              <a:rPr lang="en-US" dirty="0"/>
              <a:t>(n) = 1. One solution is d = 3 [(3 * 7) % 20 = 1].</a:t>
            </a:r>
          </a:p>
          <a:p>
            <a:r>
              <a:rPr lang="en-US" dirty="0"/>
              <a:t>Public key is </a:t>
            </a:r>
            <a:r>
              <a:rPr lang="en-US" b="1" dirty="0"/>
              <a:t>(e, n)</a:t>
            </a:r>
            <a:r>
              <a:rPr lang="en-US" dirty="0"/>
              <a:t> =&gt; (7, 33).</a:t>
            </a:r>
          </a:p>
          <a:p>
            <a:r>
              <a:rPr lang="en-US" dirty="0"/>
              <a:t>Private key is </a:t>
            </a:r>
            <a:r>
              <a:rPr lang="en-US" b="1" dirty="0"/>
              <a:t>(d, n)</a:t>
            </a:r>
            <a:r>
              <a:rPr lang="en-US" dirty="0"/>
              <a:t> =&gt; (3, 33).</a:t>
            </a:r>
          </a:p>
          <a:p>
            <a:endParaRPr lang="en-IN" dirty="0"/>
          </a:p>
        </p:txBody>
      </p:sp>
    </p:spTree>
    <p:extLst>
      <p:ext uri="{BB962C8B-B14F-4D97-AF65-F5344CB8AC3E}">
        <p14:creationId xmlns:p14="http://schemas.microsoft.com/office/powerpoint/2010/main" val="323292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188FD-276E-4B7F-AB5F-A341F9CE0F6A}"/>
              </a:ext>
            </a:extLst>
          </p:cNvPr>
          <p:cNvSpPr>
            <a:spLocks noGrp="1"/>
          </p:cNvSpPr>
          <p:nvPr>
            <p:ph type="title"/>
          </p:nvPr>
        </p:nvSpPr>
        <p:spPr/>
        <p:txBody>
          <a:bodyPr/>
          <a:lstStyle/>
          <a:p>
            <a:pPr algn="l"/>
            <a:r>
              <a:rPr lang="en-IN" dirty="0"/>
              <a:t>RSA Encryption: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40642-B48A-4FF5-BA72-507AD8E859D8}"/>
                  </a:ext>
                </a:extLst>
              </p:cNvPr>
              <p:cNvSpPr>
                <a:spLocks noGrp="1"/>
              </p:cNvSpPr>
              <p:nvPr>
                <p:ph idx="1"/>
              </p:nvPr>
            </p:nvSpPr>
            <p:spPr>
              <a:xfrm>
                <a:off x="1047565" y="2556932"/>
                <a:ext cx="9849032" cy="3728458"/>
              </a:xfrm>
            </p:spPr>
            <p:txBody>
              <a:bodyPr>
                <a:normAutofit fontScale="92500" lnSpcReduction="10000"/>
              </a:bodyPr>
              <a:lstStyle/>
              <a:p>
                <a:r>
                  <a:rPr lang="en-IN" dirty="0"/>
                  <a:t> m = plain text.</a:t>
                </a:r>
              </a:p>
              <a:p>
                <a:r>
                  <a:rPr lang="en-US" dirty="0"/>
                  <a:t>Public key is </a:t>
                </a:r>
                <a:r>
                  <a:rPr lang="en-US" b="1" dirty="0"/>
                  <a:t>(e, n).</a:t>
                </a:r>
              </a:p>
              <a:p>
                <a:r>
                  <a:rPr lang="en-US" dirty="0"/>
                  <a:t>C = Ciphertext</a:t>
                </a:r>
              </a:p>
              <a:p>
                <a:r>
                  <a:rPr lang="en-US" b="1" dirty="0"/>
                  <a:t>C =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𝒎</m:t>
                        </m:r>
                      </m:e>
                      <m:sup>
                        <m:r>
                          <a:rPr lang="en-IN" b="1" i="1">
                            <a:latin typeface="Cambria Math" panose="02040503050406030204" pitchFamily="18" charset="0"/>
                          </a:rPr>
                          <m:t>𝒆</m:t>
                        </m:r>
                      </m:sup>
                    </m:sSup>
                    <m:r>
                      <a:rPr lang="en-IN" b="1" i="1">
                        <a:latin typeface="Cambria Math" panose="02040503050406030204" pitchFamily="18" charset="0"/>
                      </a:rPr>
                      <m:t>% </m:t>
                    </m:r>
                    <m:r>
                      <a:rPr lang="en-IN" b="1" i="1">
                        <a:latin typeface="Cambria Math" panose="02040503050406030204" pitchFamily="18" charset="0"/>
                      </a:rPr>
                      <m:t>𝒏</m:t>
                    </m:r>
                  </m:oMath>
                </a14:m>
                <a:endParaRPr lang="en-IN" b="1" dirty="0"/>
              </a:p>
              <a:p>
                <a:r>
                  <a:rPr lang="en-IN" u="sng" dirty="0"/>
                  <a:t>Example:</a:t>
                </a:r>
              </a:p>
              <a:p>
                <a:r>
                  <a:rPr lang="en-IN" dirty="0"/>
                  <a:t>m = 2</a:t>
                </a:r>
              </a:p>
              <a:p>
                <a:r>
                  <a:rPr lang="en-US" dirty="0"/>
                  <a:t>Public key is </a:t>
                </a:r>
                <a:r>
                  <a:rPr lang="en-US" b="1" dirty="0"/>
                  <a:t>(e, n) </a:t>
                </a:r>
                <a:r>
                  <a:rPr lang="en-US" dirty="0"/>
                  <a:t>=&gt; (7, 33).</a:t>
                </a:r>
              </a:p>
              <a:p>
                <a:r>
                  <a:rPr lang="en-US" dirty="0"/>
                  <a:t>So </a:t>
                </a:r>
                <a:r>
                  <a:rPr lang="en-US" b="1" dirty="0"/>
                  <a:t>C = </a:t>
                </a:r>
                <a14:m>
                  <m:oMath xmlns:m="http://schemas.openxmlformats.org/officeDocument/2006/math">
                    <m:sSup>
                      <m:sSupPr>
                        <m:ctrlPr>
                          <a:rPr lang="en-IN" b="1" i="1">
                            <a:latin typeface="Cambria Math" panose="02040503050406030204" pitchFamily="18" charset="0"/>
                          </a:rPr>
                        </m:ctrlPr>
                      </m:sSupPr>
                      <m:e>
                        <m:r>
                          <a:rPr lang="en-IN" b="1" i="1">
                            <a:latin typeface="Cambria Math" panose="02040503050406030204" pitchFamily="18" charset="0"/>
                          </a:rPr>
                          <m:t>𝟐</m:t>
                        </m:r>
                      </m:e>
                      <m:sup>
                        <m:r>
                          <a:rPr lang="en-IN" b="1" i="1">
                            <a:latin typeface="Cambria Math" panose="02040503050406030204" pitchFamily="18" charset="0"/>
                          </a:rPr>
                          <m:t>𝟕</m:t>
                        </m:r>
                      </m:sup>
                    </m:sSup>
                    <m:r>
                      <a:rPr lang="en-IN" b="1" i="1">
                        <a:latin typeface="Cambria Math" panose="02040503050406030204" pitchFamily="18" charset="0"/>
                      </a:rPr>
                      <m:t>% </m:t>
                    </m:r>
                    <m:r>
                      <a:rPr lang="en-IN" b="1" i="1">
                        <a:latin typeface="Cambria Math" panose="02040503050406030204" pitchFamily="18" charset="0"/>
                      </a:rPr>
                      <m:t>𝟑𝟑</m:t>
                    </m:r>
                    <m:r>
                      <a:rPr lang="en-IN" b="1" i="1">
                        <a:latin typeface="Cambria Math" panose="02040503050406030204" pitchFamily="18" charset="0"/>
                      </a:rPr>
                      <m:t>=</m:t>
                    </m:r>
                    <m:r>
                      <a:rPr lang="en-IN" b="1" i="1">
                        <a:latin typeface="Cambria Math" panose="02040503050406030204" pitchFamily="18" charset="0"/>
                      </a:rPr>
                      <m:t>𝟐𝟗</m:t>
                    </m:r>
                  </m:oMath>
                </a14:m>
                <a:endParaRPr lang="en-IN" b="1" dirty="0"/>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IN" dirty="0"/>
              </a:p>
              <a:p>
                <a:endParaRPr lang="en-IN" dirty="0"/>
              </a:p>
              <a:p>
                <a:pPr marL="0" indent="0">
                  <a:buNone/>
                </a:pPr>
                <a:endParaRPr lang="en-IN" dirty="0"/>
              </a:p>
              <a:p>
                <a:endParaRPr lang="en-IN" dirty="0"/>
              </a:p>
            </p:txBody>
          </p:sp>
        </mc:Choice>
        <mc:Fallback xmlns="">
          <p:sp>
            <p:nvSpPr>
              <p:cNvPr id="3" name="Content Placeholder 2">
                <a:extLst>
                  <a:ext uri="{FF2B5EF4-FFF2-40B4-BE49-F238E27FC236}">
                    <a16:creationId xmlns:a16="http://schemas.microsoft.com/office/drawing/2014/main" id="{5A040642-B48A-4FF5-BA72-507AD8E859D8}"/>
                  </a:ext>
                </a:extLst>
              </p:cNvPr>
              <p:cNvSpPr>
                <a:spLocks noGrp="1" noRot="1" noChangeAspect="1" noMove="1" noResize="1" noEditPoints="1" noAdjustHandles="1" noChangeArrowheads="1" noChangeShapeType="1" noTextEdit="1"/>
              </p:cNvSpPr>
              <p:nvPr>
                <p:ph idx="1"/>
              </p:nvPr>
            </p:nvSpPr>
            <p:spPr>
              <a:xfrm>
                <a:off x="1047565" y="2556932"/>
                <a:ext cx="9849032" cy="3728458"/>
              </a:xfrm>
              <a:blipFill>
                <a:blip r:embed="rId2"/>
                <a:stretch>
                  <a:fillRect l="-929" t="-2941"/>
                </a:stretch>
              </a:blipFill>
            </p:spPr>
            <p:txBody>
              <a:bodyPr/>
              <a:lstStyle/>
              <a:p>
                <a:r>
                  <a:rPr lang="en-IN">
                    <a:noFill/>
                  </a:rPr>
                  <a:t> </a:t>
                </a:r>
              </a:p>
            </p:txBody>
          </p:sp>
        </mc:Fallback>
      </mc:AlternateContent>
    </p:spTree>
    <p:extLst>
      <p:ext uri="{BB962C8B-B14F-4D97-AF65-F5344CB8AC3E}">
        <p14:creationId xmlns:p14="http://schemas.microsoft.com/office/powerpoint/2010/main" val="40472661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162</TotalTime>
  <Words>780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vt:lpstr>
      <vt:lpstr>Calibri</vt:lpstr>
      <vt:lpstr>Cambria Math</vt:lpstr>
      <vt:lpstr>Garamond</vt:lpstr>
      <vt:lpstr>Wingdings</vt:lpstr>
      <vt:lpstr>Organic</vt:lpstr>
      <vt:lpstr>RSA Algorithm in Cryptography</vt:lpstr>
      <vt:lpstr>Contents:</vt:lpstr>
      <vt:lpstr>What is Cryptography?</vt:lpstr>
      <vt:lpstr>Features &amp; Types of Cryptography.</vt:lpstr>
      <vt:lpstr>What is RSA Algorithm?</vt:lpstr>
      <vt:lpstr>RSA Algorithm (Contd..):</vt:lpstr>
      <vt:lpstr>RSA Key Generation:</vt:lpstr>
      <vt:lpstr>RSA Key Generation (Example):</vt:lpstr>
      <vt:lpstr>RSA Encryption:</vt:lpstr>
      <vt:lpstr>RSA Decryption:</vt:lpstr>
      <vt:lpstr>How Secure is RSA?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 Algorithm</dc:title>
  <dc:creator>Vatsal Dhupelia</dc:creator>
  <cp:lastModifiedBy>Rajveersinh Rathod</cp:lastModifiedBy>
  <cp:revision>16</cp:revision>
  <dcterms:created xsi:type="dcterms:W3CDTF">2021-04-23T06:18:21Z</dcterms:created>
  <dcterms:modified xsi:type="dcterms:W3CDTF">2021-04-28T05:37:50Z</dcterms:modified>
</cp:coreProperties>
</file>