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B12-9777-F905-F93F-B8B714B7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E1F4-F002-F6DB-A832-47D6E9CC4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F888-CA9A-2555-D266-583CF357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837E-427D-832C-BEAF-B44A57C2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4E67-4A02-4803-4391-27568237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180-7CB6-0A0F-1FD1-9C23D851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514B-FB35-C134-4428-A43E5E5A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C62D-E388-5AEC-2D30-84BB6C17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45AD-7F0D-3EB1-4FE5-9BD960EB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4E58-2C04-DA13-0111-79484139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AF8AC-3D53-953A-B2AC-CABC2A27F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D2428-7FD7-E980-99DD-FF73FDE5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EDAB-C990-F8DE-B127-592761DE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E96A-A6DD-C018-D67B-97071DE9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DD4-BB32-3AF8-B361-F2C081E3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4DB0-8FBE-F406-1EFB-9A50733E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6385-4358-AA50-B616-E7AE46C8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7A9D-CCC0-C9BD-0858-A715865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61E4-0252-266E-2A9C-B19367E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9878-4594-2A0F-7020-A54C7E1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A92F-4234-D01C-48F9-29336609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0770-1077-3E35-944B-E51F4467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419-AEC4-AE93-9795-ADB4FD6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DDEC-67B2-F9A8-592A-42265100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5BC6-3982-511D-5CD2-AB419923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5192-320F-58CF-B3BE-4C1BA6EB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11FB-354F-CE80-10EC-C9B1D229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A4B09-128A-AD54-BEAB-4822072E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0587-7EF7-E166-A0B1-9CC1E77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C7591-A091-A653-07D6-4B87C801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35B4-1421-C854-7B0D-897735F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208-805F-64F5-D25A-E41EA663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904C-6D70-D4A0-CDE9-C1C2DA7E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562E8-8510-5E62-8A18-0679C456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E367-5F20-DC13-3587-F2171F53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110C-9A49-C675-E825-3CDFB706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4F0B1-BAC2-4365-22AA-8DDF361E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EA9B-A454-0EBD-4561-606E7C8F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B7F3C-FE2C-A6E1-3FCD-282A488F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F7E5-89FF-786A-65B4-B73A995A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5F1C-2C7B-34C0-567B-DB3B51C4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0B4E-5E47-82D1-06EB-D2AC8DE4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33B98-5B9F-F554-0E9D-A0D39F5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817E0-6E6D-3007-C3DC-86327C6C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1CD39-45BF-39CB-302F-EBF8247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108D-BEEC-91A4-AAD8-A26C159F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763-8328-5EED-52C5-83D7AFAB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731A-1783-3CD1-A1CD-D8D30EF8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553DF-71D4-547B-DF51-35355A15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277D-9D6B-34ED-405F-F4A0802A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FCEC5-7D67-E62B-36B5-3ACA9EFC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0C10-7D24-F551-831A-2504042F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546A-C0D7-4846-3FF2-506AA161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DBE47-F4C3-9D01-3EF9-DA54EE56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C11C-E294-398C-51CB-4494771B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93885-7261-7F24-201B-F8B950C9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8FB8-960C-9823-A3EC-59BC375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43CA-9D3B-1B21-6F4C-5D3C9D9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8668-11B3-623A-5479-9A73361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4A98-1195-48E9-6141-3F54CEF2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9F32-C984-A463-7D42-83EC8E2B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B0320-F17C-4DF0-9D40-5B246B3AEBB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06D7-E9AB-8BFD-3D17-163A47FF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B785-7CC0-FB00-E99B-FFBEA465E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C1CF4-A1F5-4A0D-A69B-79F0D57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5E3-C428-DC97-0CE5-ECE277C82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April 24th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EAD12-A3C6-5A96-C1CF-D7B0FE664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45BF-CD50-6CBC-2D55-5E5EC03A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4264" cy="1325563"/>
          </a:xfrm>
        </p:spPr>
        <p:txBody>
          <a:bodyPr/>
          <a:lstStyle/>
          <a:p>
            <a:r>
              <a:rPr lang="en-US" dirty="0"/>
              <a:t>PACE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94A4-7D02-3AAF-D1E5-71B6B6AE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217"/>
            <a:ext cx="4807760" cy="1515818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Intel(R) Xeon(R) Gold 6226 CPU @ 2.70GHz or Intel(R) Xeon(R) Gold 6248 CPU @ 2.50GHz (See if we can allocate specific cpu – currently did not check which cpu was allocated for which run) </a:t>
            </a:r>
          </a:p>
          <a:p>
            <a:r>
              <a:rPr lang="pt-BR" sz="1800" dirty="0"/>
              <a:t> Tesla V100-PCIE-32GB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7927D4-4524-F7C3-B81D-9BF87CD51405}"/>
              </a:ext>
            </a:extLst>
          </p:cNvPr>
          <p:cNvSpPr txBox="1">
            <a:spLocks/>
          </p:cNvSpPr>
          <p:nvPr/>
        </p:nvSpPr>
        <p:spPr>
          <a:xfrm>
            <a:off x="5415314" y="348739"/>
            <a:ext cx="5557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CloudLab</a:t>
            </a:r>
            <a:r>
              <a:rPr lang="en-US" dirty="0"/>
              <a:t> Specs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BA55A1-356B-61EC-913F-4156CEDD9706}"/>
              </a:ext>
            </a:extLst>
          </p:cNvPr>
          <p:cNvSpPr txBox="1">
            <a:spLocks/>
          </p:cNvSpPr>
          <p:nvPr/>
        </p:nvSpPr>
        <p:spPr>
          <a:xfrm>
            <a:off x="5562600" y="1350131"/>
            <a:ext cx="606685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Two Intel Xeon E5-2667 8-core CPUs at 3.20 GHz	</a:t>
            </a:r>
          </a:p>
          <a:p>
            <a:r>
              <a:rPr lang="en-US" sz="1800" dirty="0"/>
              <a:t>Tesla V100 SMX2 16GB</a:t>
            </a:r>
          </a:p>
          <a:p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78E715-93E2-E67B-39FC-B5E549EC6E4F}"/>
              </a:ext>
            </a:extLst>
          </p:cNvPr>
          <p:cNvSpPr txBox="1">
            <a:spLocks/>
          </p:cNvSpPr>
          <p:nvPr/>
        </p:nvSpPr>
        <p:spPr>
          <a:xfrm>
            <a:off x="781945" y="2766218"/>
            <a:ext cx="3844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02148-AA5C-8E0A-7DDA-02C454D7C0F5}"/>
              </a:ext>
            </a:extLst>
          </p:cNvPr>
          <p:cNvSpPr txBox="1">
            <a:spLocks/>
          </p:cNvSpPr>
          <p:nvPr/>
        </p:nvSpPr>
        <p:spPr>
          <a:xfrm>
            <a:off x="781945" y="4037855"/>
            <a:ext cx="6066850" cy="2221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Entire </a:t>
            </a:r>
            <a:r>
              <a:rPr lang="en-US" sz="1800" dirty="0" err="1"/>
              <a:t>Imagenet</a:t>
            </a:r>
            <a:r>
              <a:rPr lang="en-US" sz="1800" dirty="0"/>
              <a:t> dataset</a:t>
            </a:r>
          </a:p>
          <a:p>
            <a:r>
              <a:rPr lang="en-US" sz="1800" dirty="0"/>
              <a:t>Use Torch </a:t>
            </a:r>
            <a:r>
              <a:rPr lang="en-US" sz="1800" dirty="0" err="1"/>
              <a:t>Cuda</a:t>
            </a:r>
            <a:r>
              <a:rPr lang="en-US" sz="1800" dirty="0"/>
              <a:t> Events to get idle times in GPU</a:t>
            </a:r>
          </a:p>
          <a:p>
            <a:r>
              <a:rPr lang="en-US" sz="1800" dirty="0"/>
              <a:t>Use P3Tracer to get data loader times in CPU</a:t>
            </a:r>
          </a:p>
          <a:p>
            <a:r>
              <a:rPr lang="en-US" sz="1800" dirty="0"/>
              <a:t>Map the two directly using Batch ID</a:t>
            </a:r>
          </a:p>
          <a:p>
            <a:r>
              <a:rPr lang="en-US" sz="1800" dirty="0"/>
              <a:t>All Out of Order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38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B3DF-128E-5576-1675-CD809C46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analysis – 1 Epoch, Complete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DA972-0443-4925-2163-FBB74F8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769"/>
            <a:ext cx="7615289" cy="505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A6BF5-A8F1-283D-4BEE-D2499A113436}"/>
              </a:ext>
            </a:extLst>
          </p:cNvPr>
          <p:cNvSpPr txBox="1"/>
          <p:nvPr/>
        </p:nvSpPr>
        <p:spPr>
          <a:xfrm>
            <a:off x="8775785" y="1749021"/>
            <a:ext cx="292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12000 s ~ 3.5 h (2 GPU)</a:t>
            </a:r>
          </a:p>
          <a:p>
            <a:r>
              <a:rPr lang="en-US" dirty="0"/>
              <a:t>8000 s ~ 2.5 h (3 GPU)</a:t>
            </a:r>
          </a:p>
          <a:p>
            <a:r>
              <a:rPr lang="en-US" dirty="0"/>
              <a:t>6000 s ~ 1.5 h (4 GPU)</a:t>
            </a:r>
          </a:p>
        </p:txBody>
      </p:sp>
    </p:spTree>
    <p:extLst>
      <p:ext uri="{BB962C8B-B14F-4D97-AF65-F5344CB8AC3E}">
        <p14:creationId xmlns:p14="http://schemas.microsoft.com/office/powerpoint/2010/main" val="276994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1984-1111-7860-DB11-D995723A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74" y="0"/>
            <a:ext cx="10515600" cy="1325563"/>
          </a:xfrm>
        </p:spPr>
        <p:txBody>
          <a:bodyPr/>
          <a:lstStyle/>
          <a:p>
            <a:r>
              <a:rPr lang="en-US" dirty="0" err="1"/>
              <a:t>PreProcessing</a:t>
            </a:r>
            <a:r>
              <a:rPr lang="en-US" dirty="0"/>
              <a:t>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5F44-BD72-95D9-3FDE-4E04DD1C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91" y="1113743"/>
            <a:ext cx="3304216" cy="708920"/>
          </a:xfrm>
        </p:spPr>
        <p:txBody>
          <a:bodyPr>
            <a:normAutofit fontScale="92500"/>
          </a:bodyPr>
          <a:lstStyle/>
          <a:p>
            <a:r>
              <a:rPr lang="en-US" dirty="0"/>
              <a:t>PACE – 3X </a:t>
            </a:r>
            <a:r>
              <a:rPr lang="en-US" dirty="0" err="1"/>
              <a:t>cloudlab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8CE4-97AF-8720-81C8-51F83A17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0" y="1603792"/>
            <a:ext cx="3690842" cy="4862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9073B-693B-0A2D-24AB-9182794C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1" y="1555288"/>
            <a:ext cx="3903018" cy="49599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8905F-A895-AFBC-5572-EBDAA42D3156}"/>
              </a:ext>
            </a:extLst>
          </p:cNvPr>
          <p:cNvSpPr txBox="1">
            <a:spLocks/>
          </p:cNvSpPr>
          <p:nvPr/>
        </p:nvSpPr>
        <p:spPr>
          <a:xfrm>
            <a:off x="5728295" y="1113743"/>
            <a:ext cx="4409885" cy="7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CloudLab</a:t>
            </a:r>
            <a:r>
              <a:rPr lang="en-US" dirty="0"/>
              <a:t> (</a:t>
            </a:r>
            <a:r>
              <a:rPr lang="en-US" dirty="0" err="1"/>
              <a:t>Rajveer’s</a:t>
            </a:r>
            <a:r>
              <a:rPr lang="en-US" dirty="0"/>
              <a:t> Data)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A83C-7736-3969-387B-D51FB26C28A1}"/>
              </a:ext>
            </a:extLst>
          </p:cNvPr>
          <p:cNvSpPr txBox="1"/>
          <p:nvPr/>
        </p:nvSpPr>
        <p:spPr>
          <a:xfrm>
            <a:off x="9748823" y="3835009"/>
            <a:ext cx="256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Understand CPU Arch and PACE cluster deployment and node placements </a:t>
            </a:r>
          </a:p>
        </p:txBody>
      </p:sp>
    </p:spTree>
    <p:extLst>
      <p:ext uri="{BB962C8B-B14F-4D97-AF65-F5344CB8AC3E}">
        <p14:creationId xmlns:p14="http://schemas.microsoft.com/office/powerpoint/2010/main" val="32778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7379-06D1-3762-BC72-8A6E5BAA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OOO 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74F2-210C-4C66-E9F9-26FB2235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7" y="1870831"/>
            <a:ext cx="5362575" cy="4810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70CA8-15D5-3B16-6F6F-E958E871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65" y="1425798"/>
            <a:ext cx="3304216" cy="708920"/>
          </a:xfrm>
        </p:spPr>
        <p:txBody>
          <a:bodyPr>
            <a:normAutofit/>
          </a:bodyPr>
          <a:lstStyle/>
          <a:p>
            <a:r>
              <a:rPr lang="en-US" dirty="0"/>
              <a:t>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B6285-A792-CC9E-C2EB-EDD31D6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831"/>
            <a:ext cx="5391150" cy="48101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BDA46A-099C-4E19-7D76-3B6B0D585E3B}"/>
              </a:ext>
            </a:extLst>
          </p:cNvPr>
          <p:cNvSpPr txBox="1">
            <a:spLocks/>
          </p:cNvSpPr>
          <p:nvPr/>
        </p:nvSpPr>
        <p:spPr>
          <a:xfrm>
            <a:off x="6526130" y="1425798"/>
            <a:ext cx="3304216" cy="7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Cloudlab</a:t>
            </a:r>
            <a:r>
              <a:rPr lang="en-US" dirty="0"/>
              <a:t> (</a:t>
            </a:r>
            <a:r>
              <a:rPr lang="en-US" dirty="0" err="1"/>
              <a:t>Rajveer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0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2E68-F1E7-EE7A-FB5E-FFB9F21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GPU Idle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529AD-B3F8-483F-385A-FA39073E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8" y="1549540"/>
            <a:ext cx="7305483" cy="4852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E0948-00C1-1AAE-FC5D-471A4EE1A110}"/>
              </a:ext>
            </a:extLst>
          </p:cNvPr>
          <p:cNvSpPr txBox="1"/>
          <p:nvPr/>
        </p:nvSpPr>
        <p:spPr>
          <a:xfrm>
            <a:off x="1272514" y="2970282"/>
            <a:ext cx="117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899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9B49-1294-17C2-BF8B-9EEE75F4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01"/>
            <a:ext cx="10515600" cy="1325563"/>
          </a:xfrm>
        </p:spPr>
        <p:txBody>
          <a:bodyPr/>
          <a:lstStyle/>
          <a:p>
            <a:r>
              <a:rPr lang="en-US" dirty="0"/>
              <a:t>Mapping GPU Idle time to Batch Wait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4107B-9362-7745-35DB-48BED6F7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375" y="1097321"/>
            <a:ext cx="8535603" cy="5665578"/>
          </a:xfrm>
        </p:spPr>
      </p:pic>
    </p:spTree>
    <p:extLst>
      <p:ext uri="{BB962C8B-B14F-4D97-AF65-F5344CB8AC3E}">
        <p14:creationId xmlns:p14="http://schemas.microsoft.com/office/powerpoint/2010/main" val="330810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0BD3-52F1-FB7C-9410-E12CB243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04" y="1181904"/>
            <a:ext cx="8275031" cy="54963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F4BC4F-6F11-049D-A870-A9B80ACF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01"/>
            <a:ext cx="10515600" cy="1325563"/>
          </a:xfrm>
        </p:spPr>
        <p:txBody>
          <a:bodyPr/>
          <a:lstStyle/>
          <a:p>
            <a:r>
              <a:rPr lang="en-US" dirty="0"/>
              <a:t>Mapping GPU Idle time to Batch Wait Time</a:t>
            </a:r>
          </a:p>
        </p:txBody>
      </p:sp>
    </p:spTree>
    <p:extLst>
      <p:ext uri="{BB962C8B-B14F-4D97-AF65-F5344CB8AC3E}">
        <p14:creationId xmlns:p14="http://schemas.microsoft.com/office/powerpoint/2010/main" val="15839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0EAC-F239-330F-1B6F-7FC467BF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ED4B-3D6B-E085-54D0-80587536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for Idling – Preprocessing or OOO or…??</a:t>
            </a:r>
          </a:p>
          <a:p>
            <a:r>
              <a:rPr lang="en-US" dirty="0"/>
              <a:t>Map idling to preprocessing times</a:t>
            </a:r>
          </a:p>
          <a:p>
            <a:r>
              <a:rPr lang="en-US" dirty="0" err="1"/>
              <a:t>Visualise</a:t>
            </a:r>
            <a:r>
              <a:rPr lang="en-US" dirty="0"/>
              <a:t> mapping</a:t>
            </a:r>
          </a:p>
          <a:p>
            <a:r>
              <a:rPr lang="en-US" dirty="0" err="1"/>
              <a:t>Analyse</a:t>
            </a:r>
            <a:r>
              <a:rPr lang="en-US" dirty="0"/>
              <a:t> the data</a:t>
            </a:r>
          </a:p>
          <a:p>
            <a:r>
              <a:rPr lang="en-US" dirty="0"/>
              <a:t>Vary </a:t>
            </a:r>
            <a:r>
              <a:rPr lang="en-US" dirty="0" err="1"/>
              <a:t>dataloaders</a:t>
            </a:r>
            <a:r>
              <a:rPr lang="en-US" dirty="0"/>
              <a:t> but keep </a:t>
            </a:r>
            <a:r>
              <a:rPr lang="en-US" dirty="0" err="1"/>
              <a:t>num_gpu</a:t>
            </a:r>
            <a:r>
              <a:rPr lang="en-US" dirty="0"/>
              <a:t>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8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217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April 24th</vt:lpstr>
      <vt:lpstr>PACE Specs</vt:lpstr>
      <vt:lpstr>E2E analysis – 1 Epoch, Complete Dataset</vt:lpstr>
      <vt:lpstr>PreProcessing Times</vt:lpstr>
      <vt:lpstr>OOO %</vt:lpstr>
      <vt:lpstr>Avg GPU Idle Time</vt:lpstr>
      <vt:lpstr>Mapping GPU Idle time to Batch Wait Time</vt:lpstr>
      <vt:lpstr>Mapping GPU Idle time to Batch Wait Time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24th</dc:title>
  <dc:creator>Peshve Lakshmana Rao, Mayur</dc:creator>
  <cp:lastModifiedBy>Peshve Lakshmana Rao, Mayur</cp:lastModifiedBy>
  <cp:revision>5</cp:revision>
  <dcterms:created xsi:type="dcterms:W3CDTF">2024-04-24T14:39:50Z</dcterms:created>
  <dcterms:modified xsi:type="dcterms:W3CDTF">2024-04-24T19:03:49Z</dcterms:modified>
</cp:coreProperties>
</file>