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9" r:id="rId2"/>
    <p:sldId id="292" r:id="rId3"/>
    <p:sldId id="264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79" r:id="rId17"/>
    <p:sldId id="295" r:id="rId18"/>
    <p:sldId id="293" r:id="rId19"/>
    <p:sldId id="294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32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B5E436-319A-4096-A6B4-14890DEC5A8D}">
          <p14:sldIdLst>
            <p14:sldId id="259"/>
            <p14:sldId id="292"/>
            <p14:sldId id="264"/>
          </p14:sldIdLst>
        </p14:section>
        <p14:section name="Aggressive Batsman" id="{A5AD9DC8-0F3A-470B-9050-D27240C0A2E5}">
          <p14:sldIdLst>
            <p14:sldId id="268"/>
          </p14:sldIdLst>
        </p14:section>
        <p14:section name="Anchor Batsman" id="{CC49F664-75D9-49CC-A6EC-71D67F033773}">
          <p14:sldIdLst>
            <p14:sldId id="269"/>
            <p14:sldId id="270"/>
          </p14:sldIdLst>
        </p14:section>
        <p14:section name="Hard hitters Batsman" id="{9F8D7C0E-8DDF-48BA-8585-C0B8BF3B70BD}">
          <p14:sldIdLst>
            <p14:sldId id="271"/>
            <p14:sldId id="272"/>
            <p14:sldId id="273"/>
            <p14:sldId id="274"/>
          </p14:sldIdLst>
        </p14:section>
        <p14:section name="Economical Bowlers" id="{990F802A-15F0-4326-B92A-459E2FF12C40}">
          <p14:sldIdLst>
            <p14:sldId id="275"/>
          </p14:sldIdLst>
        </p14:section>
        <p14:section name="Wicket Taking bowlers" id="{73C61378-C22B-4343-8F66-8369156C0DDF}">
          <p14:sldIdLst>
            <p14:sldId id="276"/>
          </p14:sldIdLst>
        </p14:section>
        <p14:section name="All Rounders" id="{F6005F34-7888-4AAF-9057-E2ABB397F858}">
          <p14:sldIdLst>
            <p14:sldId id="277"/>
            <p14:sldId id="278"/>
            <p14:sldId id="280"/>
            <p14:sldId id="279"/>
            <p14:sldId id="295"/>
          </p14:sldIdLst>
        </p14:section>
        <p14:section name="Wicketkeeper" id="{68F5416B-CD67-42CC-9652-F23805387F10}">
          <p14:sldIdLst>
            <p14:sldId id="293"/>
            <p14:sldId id="294"/>
          </p14:sldIdLst>
        </p14:section>
        <p14:section name="Additional Questions" id="{165790BF-95F9-46D3-9ECD-F53B4B27EBE4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533"/>
    <a:srgbClr val="FFFFFF"/>
    <a:srgbClr val="F8F8F8"/>
    <a:srgbClr val="B8A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dja\Downloads\Ipl_fina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S\SQL\Final%20Project\DATAS\Q4%20(2)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S\SQL\Final%20Project\DATAS\Q%205(2)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S\SQL\Final%20Project\DATAS\Q7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S\SQL\Final%20Project\DATAS\Q10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S\SQL\Final%20Project\DATAS\anchor_batsma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S\SQL\Final%20Project\DATAS\hard_hitters_0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S\SQL\Final%20Project\DATAS\economical_bowl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S\SQL\Final%20Project\DATAS\wicket_taker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S\SQL\Final%20Project\DATAS\all_round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S\SQL\Final%20Project\DATAS\all_round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S\SQL\Final%20Project\DATAS\all_rounder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S\SQL\Final%20Project\DATAS\Q3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Ipl_final!$D$1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rgbClr val="3F3533"/>
            </a:solidFill>
            <a:ln>
              <a:noFill/>
            </a:ln>
            <a:effectLst/>
          </c:spPr>
          <c:invertIfNegative val="0"/>
          <c:cat>
            <c:strRef>
              <c:f>Ipl_final!$A$2:$A$11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Ipl_final!$D$2:$D$11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155.44</c:v>
                </c:pt>
                <c:pt idx="4">
                  <c:v>154.68</c:v>
                </c:pt>
                <c:pt idx="5">
                  <c:v>151.97</c:v>
                </c:pt>
                <c:pt idx="6">
                  <c:v>151.91</c:v>
                </c:pt>
                <c:pt idx="7">
                  <c:v>150.11000000000001</c:v>
                </c:pt>
                <c:pt idx="8">
                  <c:v>149.88</c:v>
                </c:pt>
                <c:pt idx="9">
                  <c:v>149.56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BE-4827-BEF6-3F6DD6D0E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51974528"/>
        <c:axId val="201742032"/>
      </c:barChart>
      <c:catAx>
        <c:axId val="65197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42032"/>
        <c:crosses val="autoZero"/>
        <c:auto val="1"/>
        <c:lblAlgn val="ctr"/>
        <c:lblOffset val="100"/>
        <c:noMultiLvlLbl val="0"/>
      </c:catAx>
      <c:valAx>
        <c:axId val="20174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97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3F353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 (2)'!$B$1</c:f>
              <c:strCache>
                <c:ptCount val="1"/>
                <c:pt idx="0">
                  <c:v>boundaries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'Q4 (2)'!$A$2:$A$16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Kings XI Punjab</c:v>
                </c:pt>
                <c:pt idx="3">
                  <c:v>Kolkata Knight Riders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Kochi Tuskers Kerala</c:v>
                </c:pt>
              </c:strCache>
            </c:strRef>
          </c:cat>
          <c:val>
            <c:numRef>
              <c:f>'Q4 (2)'!$B$2:$B$16</c:f>
              <c:numCache>
                <c:formatCode>General</c:formatCode>
                <c:ptCount val="15"/>
                <c:pt idx="0">
                  <c:v>4118</c:v>
                </c:pt>
                <c:pt idx="1">
                  <c:v>3800</c:v>
                </c:pt>
                <c:pt idx="2">
                  <c:v>3780</c:v>
                </c:pt>
                <c:pt idx="3">
                  <c:v>3739</c:v>
                </c:pt>
                <c:pt idx="4">
                  <c:v>3496</c:v>
                </c:pt>
                <c:pt idx="5">
                  <c:v>3041</c:v>
                </c:pt>
                <c:pt idx="6">
                  <c:v>3022</c:v>
                </c:pt>
                <c:pt idx="7">
                  <c:v>2306</c:v>
                </c:pt>
                <c:pt idx="8">
                  <c:v>1387</c:v>
                </c:pt>
                <c:pt idx="9">
                  <c:v>733</c:v>
                </c:pt>
                <c:pt idx="10">
                  <c:v>659</c:v>
                </c:pt>
                <c:pt idx="11">
                  <c:v>624</c:v>
                </c:pt>
                <c:pt idx="12">
                  <c:v>290</c:v>
                </c:pt>
                <c:pt idx="13">
                  <c:v>242</c:v>
                </c:pt>
                <c:pt idx="14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E-42AC-9FE1-366EB6121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3351103"/>
        <c:axId val="198711023"/>
      </c:barChart>
      <c:catAx>
        <c:axId val="65335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11023"/>
        <c:crosses val="autoZero"/>
        <c:auto val="1"/>
        <c:lblAlgn val="ctr"/>
        <c:lblOffset val="100"/>
        <c:noMultiLvlLbl val="0"/>
      </c:catAx>
      <c:valAx>
        <c:axId val="19871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351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3F353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 5(2)'!$B$1</c:f>
              <c:strCache>
                <c:ptCount val="1"/>
                <c:pt idx="0">
                  <c:v>boundaries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 5(2)'!$A$2:$A$16</c:f>
              <c:strCache>
                <c:ptCount val="15"/>
                <c:pt idx="0">
                  <c:v>Mumbai Indians</c:v>
                </c:pt>
                <c:pt idx="1">
                  <c:v>Kolkata Knight Riders</c:v>
                </c:pt>
                <c:pt idx="2">
                  <c:v>Royal Challengers Bangalore</c:v>
                </c:pt>
                <c:pt idx="3">
                  <c:v>Kings XI Punjab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</c:strCache>
            </c:strRef>
          </c:cat>
          <c:val>
            <c:numRef>
              <c:f>'Q 5(2)'!$B$2:$B$16</c:f>
              <c:numCache>
                <c:formatCode>General</c:formatCode>
                <c:ptCount val="15"/>
                <c:pt idx="0">
                  <c:v>8756</c:v>
                </c:pt>
                <c:pt idx="1">
                  <c:v>8017</c:v>
                </c:pt>
                <c:pt idx="2">
                  <c:v>7988</c:v>
                </c:pt>
                <c:pt idx="3">
                  <c:v>7858</c:v>
                </c:pt>
                <c:pt idx="4">
                  <c:v>7389</c:v>
                </c:pt>
                <c:pt idx="5">
                  <c:v>6762</c:v>
                </c:pt>
                <c:pt idx="6">
                  <c:v>6592</c:v>
                </c:pt>
                <c:pt idx="7">
                  <c:v>4944</c:v>
                </c:pt>
                <c:pt idx="8">
                  <c:v>3227</c:v>
                </c:pt>
                <c:pt idx="9">
                  <c:v>2099</c:v>
                </c:pt>
                <c:pt idx="10">
                  <c:v>1324</c:v>
                </c:pt>
                <c:pt idx="11">
                  <c:v>1153</c:v>
                </c:pt>
                <c:pt idx="12">
                  <c:v>616</c:v>
                </c:pt>
                <c:pt idx="13">
                  <c:v>595</c:v>
                </c:pt>
                <c:pt idx="14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A-41AE-B21F-7F7ABA44F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1503968"/>
        <c:axId val="874067776"/>
      </c:barChart>
      <c:catAx>
        <c:axId val="88150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067776"/>
        <c:crosses val="autoZero"/>
        <c:auto val="1"/>
        <c:lblAlgn val="ctr"/>
        <c:lblOffset val="100"/>
        <c:noMultiLvlLbl val="0"/>
      </c:catAx>
      <c:valAx>
        <c:axId val="87406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50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3F353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'Q7'!$B$1</c:f>
              <c:strCache>
                <c:ptCount val="1"/>
                <c:pt idx="0">
                  <c:v>total_extras</c:v>
                </c:pt>
              </c:strCache>
            </c:strRef>
          </c:tx>
          <c:spPr>
            <a:solidFill>
              <a:srgbClr val="3F3533"/>
            </a:solidFill>
            <a:ln>
              <a:noFill/>
            </a:ln>
            <a:effectLst/>
          </c:spPr>
          <c:invertIfNegative val="0"/>
          <c:cat>
            <c:strRef>
              <c:f>'Q7'!$A$2:$A$6</c:f>
              <c:strCache>
                <c:ptCount val="5"/>
                <c:pt idx="0">
                  <c:v>SL Malinga</c:v>
                </c:pt>
                <c:pt idx="1">
                  <c:v>P Kumar</c:v>
                </c:pt>
                <c:pt idx="2">
                  <c:v>UT Yadav</c:v>
                </c:pt>
                <c:pt idx="3">
                  <c:v>DJ Bravo</c:v>
                </c:pt>
                <c:pt idx="4">
                  <c:v>B Kumar</c:v>
                </c:pt>
              </c:strCache>
            </c:strRef>
          </c:cat>
          <c:val>
            <c:numRef>
              <c:f>'Q7'!$B$2:$B$6</c:f>
              <c:numCache>
                <c:formatCode>General</c:formatCode>
                <c:ptCount val="5"/>
                <c:pt idx="0">
                  <c:v>293</c:v>
                </c:pt>
                <c:pt idx="1">
                  <c:v>236</c:v>
                </c:pt>
                <c:pt idx="2">
                  <c:v>226</c:v>
                </c:pt>
                <c:pt idx="3">
                  <c:v>210</c:v>
                </c:pt>
                <c:pt idx="4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C0-470B-9E97-96563D73E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8684640"/>
        <c:axId val="1654924592"/>
      </c:barChart>
      <c:catAx>
        <c:axId val="153868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924592"/>
        <c:crosses val="autoZero"/>
        <c:auto val="1"/>
        <c:lblAlgn val="ctr"/>
        <c:lblOffset val="100"/>
        <c:noMultiLvlLbl val="0"/>
      </c:catAx>
      <c:valAx>
        <c:axId val="16549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68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'Q10'!$C$1</c:f>
              <c:strCache>
                <c:ptCount val="1"/>
                <c:pt idx="0">
                  <c:v>venue_runs</c:v>
                </c:pt>
              </c:strCache>
            </c:strRef>
          </c:tx>
          <c:spPr>
            <a:solidFill>
              <a:srgbClr val="3F3533"/>
            </a:solidFill>
            <a:ln>
              <a:noFill/>
            </a:ln>
            <a:effectLst/>
          </c:spPr>
          <c:invertIfNegative val="0"/>
          <c:cat>
            <c:numRef>
              <c:f>'Q10'!$B$2:$B$12</c:f>
              <c:numCache>
                <c:formatCode>General</c:formatCode>
                <c:ptCount val="11"/>
                <c:pt idx="0">
                  <c:v>2008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'Q10'!$C$2:$C$12</c:f>
              <c:numCache>
                <c:formatCode>General</c:formatCode>
                <c:ptCount val="11"/>
                <c:pt idx="0">
                  <c:v>1843</c:v>
                </c:pt>
                <c:pt idx="1">
                  <c:v>2167</c:v>
                </c:pt>
                <c:pt idx="2">
                  <c:v>1854</c:v>
                </c:pt>
                <c:pt idx="3">
                  <c:v>2012</c:v>
                </c:pt>
                <c:pt idx="4">
                  <c:v>2304</c:v>
                </c:pt>
                <c:pt idx="5">
                  <c:v>1289</c:v>
                </c:pt>
                <c:pt idx="6">
                  <c:v>2386</c:v>
                </c:pt>
                <c:pt idx="7">
                  <c:v>2073</c:v>
                </c:pt>
                <c:pt idx="8">
                  <c:v>2194</c:v>
                </c:pt>
                <c:pt idx="9">
                  <c:v>2885</c:v>
                </c:pt>
                <c:pt idx="10">
                  <c:v>2651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6C-4032-B997-95EE9D0B8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969136"/>
        <c:axId val="1931038672"/>
      </c:barChart>
      <c:catAx>
        <c:axId val="193396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038672"/>
        <c:crosses val="autoZero"/>
        <c:auto val="1"/>
        <c:lblAlgn val="ctr"/>
        <c:lblOffset val="100"/>
        <c:noMultiLvlLbl val="0"/>
      </c:catAx>
      <c:valAx>
        <c:axId val="193103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96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anchor_batsman!$E$1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3F3533"/>
            </a:solidFill>
            <a:ln>
              <a:noFill/>
            </a:ln>
            <a:effectLst/>
          </c:spPr>
          <c:invertIfNegative val="0"/>
          <c:cat>
            <c:strRef>
              <c:f>anchor_batsman!$A$2:$A$11</c:f>
              <c:strCache>
                <c:ptCount val="10"/>
                <c:pt idx="0">
                  <c:v>Iqbal Abdulla</c:v>
                </c:pt>
                <c:pt idx="1">
                  <c:v>KL Rahul</c:v>
                </c:pt>
                <c:pt idx="2">
                  <c:v>AB de Villiers</c:v>
                </c:pt>
                <c:pt idx="3">
                  <c:v>DA Warner</c:v>
                </c:pt>
                <c:pt idx="4">
                  <c:v>JP Duminy</c:v>
                </c:pt>
                <c:pt idx="5">
                  <c:v>CH Gayle</c:v>
                </c:pt>
                <c:pt idx="6">
                  <c:v>ML Hayden</c:v>
                </c:pt>
                <c:pt idx="7">
                  <c:v>LMP Simmons</c:v>
                </c:pt>
                <c:pt idx="8">
                  <c:v>KS Williamson</c:v>
                </c:pt>
                <c:pt idx="9">
                  <c:v>OA Shah</c:v>
                </c:pt>
              </c:strCache>
            </c:strRef>
          </c:cat>
          <c:val>
            <c:numRef>
              <c:f>anchor_batsman!$E$2:$E$11</c:f>
              <c:numCache>
                <c:formatCode>General</c:formatCode>
                <c:ptCount val="10"/>
                <c:pt idx="0">
                  <c:v>88</c:v>
                </c:pt>
                <c:pt idx="1">
                  <c:v>42.69</c:v>
                </c:pt>
                <c:pt idx="2">
                  <c:v>42.54</c:v>
                </c:pt>
                <c:pt idx="3">
                  <c:v>41.7</c:v>
                </c:pt>
                <c:pt idx="4">
                  <c:v>41.41</c:v>
                </c:pt>
                <c:pt idx="5">
                  <c:v>41.14</c:v>
                </c:pt>
                <c:pt idx="6">
                  <c:v>41</c:v>
                </c:pt>
                <c:pt idx="7">
                  <c:v>39.96</c:v>
                </c:pt>
                <c:pt idx="8">
                  <c:v>39.49</c:v>
                </c:pt>
                <c:pt idx="9">
                  <c:v>38.92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3-4630-9A40-A84FC086F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3555648"/>
        <c:axId val="2087831856"/>
      </c:barChart>
      <c:catAx>
        <c:axId val="179355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831856"/>
        <c:crosses val="autoZero"/>
        <c:auto val="1"/>
        <c:lblAlgn val="ctr"/>
        <c:lblOffset val="100"/>
        <c:noMultiLvlLbl val="0"/>
      </c:catAx>
      <c:valAx>
        <c:axId val="208783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55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3F353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hard_hitters_02!$C$1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hard_hitters_02!$A$2:$A$11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Mujeeb Ur Rahman</c:v>
                </c:pt>
                <c:pt idx="9">
                  <c:v>MS Gony</c:v>
                </c:pt>
              </c:strCache>
            </c:strRef>
          </c:cat>
          <c:val>
            <c:numRef>
              <c:f>hard_hitters_02!$C$2:$C$11</c:f>
              <c:numCache>
                <c:formatCode>General</c:formatCode>
                <c:ptCount val="10"/>
                <c:pt idx="0">
                  <c:v>892</c:v>
                </c:pt>
                <c:pt idx="1">
                  <c:v>1517</c:v>
                </c:pt>
                <c:pt idx="2">
                  <c:v>4772</c:v>
                </c:pt>
                <c:pt idx="3">
                  <c:v>181</c:v>
                </c:pt>
                <c:pt idx="4">
                  <c:v>768</c:v>
                </c:pt>
                <c:pt idx="5">
                  <c:v>238</c:v>
                </c:pt>
                <c:pt idx="6">
                  <c:v>85</c:v>
                </c:pt>
                <c:pt idx="7">
                  <c:v>2069</c:v>
                </c:pt>
                <c:pt idx="8">
                  <c:v>11</c:v>
                </c:pt>
                <c:pt idx="9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C-439E-9855-B9007C7D8934}"/>
            </c:ext>
          </c:extLst>
        </c:ser>
        <c:ser>
          <c:idx val="1"/>
          <c:order val="1"/>
          <c:tx>
            <c:strRef>
              <c:f>hard_hitters_02!$F$1</c:f>
              <c:strCache>
                <c:ptCount val="1"/>
                <c:pt idx="0">
                  <c:v>boundaries_runs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hard_hitters_02!$A$2:$A$11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Mujeeb Ur Rahman</c:v>
                </c:pt>
                <c:pt idx="9">
                  <c:v>MS Gony</c:v>
                </c:pt>
              </c:strCache>
            </c:strRef>
          </c:cat>
          <c:val>
            <c:numRef>
              <c:f>hard_hitters_02!$F$2:$F$11</c:f>
              <c:numCache>
                <c:formatCode>General</c:formatCode>
                <c:ptCount val="10"/>
                <c:pt idx="0">
                  <c:v>724</c:v>
                </c:pt>
                <c:pt idx="1">
                  <c:v>1194</c:v>
                </c:pt>
                <c:pt idx="2">
                  <c:v>3630</c:v>
                </c:pt>
                <c:pt idx="3">
                  <c:v>136</c:v>
                </c:pt>
                <c:pt idx="4">
                  <c:v>570</c:v>
                </c:pt>
                <c:pt idx="5">
                  <c:v>174</c:v>
                </c:pt>
                <c:pt idx="6">
                  <c:v>62</c:v>
                </c:pt>
                <c:pt idx="7">
                  <c:v>1508</c:v>
                </c:pt>
                <c:pt idx="8">
                  <c:v>8</c:v>
                </c:pt>
                <c:pt idx="9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8C-439E-9855-B9007C7D89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058393920"/>
        <c:axId val="2033086816"/>
      </c:barChart>
      <c:lineChart>
        <c:grouping val="standard"/>
        <c:varyColors val="0"/>
        <c:ser>
          <c:idx val="2"/>
          <c:order val="2"/>
          <c:tx>
            <c:strRef>
              <c:f>hard_hitters_02!$G$1</c:f>
              <c:strCache>
                <c:ptCount val="1"/>
                <c:pt idx="0">
                  <c:v>boundaries_percentage</c:v>
                </c:pt>
              </c:strCache>
            </c:strRef>
          </c:tx>
          <c:spPr>
            <a:ln w="285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5.9188072009606551E-3"/>
                  <c:y val="-8.44930428517222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68C-439E-9855-B9007C7D8934}"/>
                </c:ext>
              </c:extLst>
            </c:dLbl>
            <c:dLbl>
              <c:idx val="2"/>
              <c:layout>
                <c:manualLayout>
                  <c:x val="1.5388898722497704E-2"/>
                  <c:y val="-2.2531478093792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8C-439E-9855-B9007C7D8934}"/>
                </c:ext>
              </c:extLst>
            </c:dLbl>
            <c:dLbl>
              <c:idx val="3"/>
              <c:layout>
                <c:manualLayout>
                  <c:x val="-4.3404084732687492E-17"/>
                  <c:y val="-1.6898608570344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68C-439E-9855-B9007C7D8934}"/>
                </c:ext>
              </c:extLst>
            </c:dLbl>
            <c:dLbl>
              <c:idx val="4"/>
              <c:layout>
                <c:manualLayout>
                  <c:x val="-1.1837614401922177E-3"/>
                  <c:y val="-2.2531478093792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8C-439E-9855-B9007C7D8934}"/>
                </c:ext>
              </c:extLst>
            </c:dLbl>
            <c:dLbl>
              <c:idx val="5"/>
              <c:layout>
                <c:manualLayout>
                  <c:x val="4.7350457607684372E-3"/>
                  <c:y val="-3.37972171406889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8C-439E-9855-B9007C7D8934}"/>
                </c:ext>
              </c:extLst>
            </c:dLbl>
            <c:dLbl>
              <c:idx val="6"/>
              <c:layout>
                <c:manualLayout>
                  <c:x val="8.6808169465374983E-17"/>
                  <c:y val="-2.53479128555167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8C-439E-9855-B9007C7D8934}"/>
                </c:ext>
              </c:extLst>
            </c:dLbl>
            <c:dLbl>
              <c:idx val="7"/>
              <c:layout>
                <c:manualLayout>
                  <c:x val="0"/>
                  <c:y val="-3.94300866641371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8C-439E-9855-B9007C7D8934}"/>
                </c:ext>
              </c:extLst>
            </c:dLbl>
            <c:dLbl>
              <c:idx val="8"/>
              <c:layout>
                <c:manualLayout>
                  <c:x val="-2.367522880384262E-3"/>
                  <c:y val="-3.37972171406889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68C-439E-9855-B9007C7D89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hard_hitters_02!$A$2:$A$11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Mujeeb Ur Rahman</c:v>
                </c:pt>
                <c:pt idx="9">
                  <c:v>MS Gony</c:v>
                </c:pt>
              </c:strCache>
            </c:strRef>
          </c:cat>
          <c:val>
            <c:numRef>
              <c:f>hard_hitters_02!$G$2:$G$11</c:f>
              <c:numCache>
                <c:formatCode>General</c:formatCode>
                <c:ptCount val="10"/>
                <c:pt idx="0">
                  <c:v>81.17</c:v>
                </c:pt>
                <c:pt idx="1">
                  <c:v>78.709999999999994</c:v>
                </c:pt>
                <c:pt idx="2">
                  <c:v>76.069999999999993</c:v>
                </c:pt>
                <c:pt idx="3">
                  <c:v>75.14</c:v>
                </c:pt>
                <c:pt idx="4">
                  <c:v>74.22</c:v>
                </c:pt>
                <c:pt idx="5">
                  <c:v>73.11</c:v>
                </c:pt>
                <c:pt idx="6">
                  <c:v>72.94</c:v>
                </c:pt>
                <c:pt idx="7">
                  <c:v>72.89</c:v>
                </c:pt>
                <c:pt idx="8">
                  <c:v>72.73</c:v>
                </c:pt>
                <c:pt idx="9">
                  <c:v>72.73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8C-439E-9855-B9007C7D89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39834960"/>
        <c:axId val="333447904"/>
      </c:lineChart>
      <c:catAx>
        <c:axId val="205839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Players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086816"/>
        <c:crosses val="autoZero"/>
        <c:auto val="1"/>
        <c:lblAlgn val="ctr"/>
        <c:lblOffset val="100"/>
        <c:noMultiLvlLbl val="0"/>
      </c:catAx>
      <c:valAx>
        <c:axId val="203308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393920"/>
        <c:crosses val="autoZero"/>
        <c:crossBetween val="between"/>
      </c:valAx>
      <c:valAx>
        <c:axId val="3334479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boundaries_percentage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834960"/>
        <c:crosses val="max"/>
        <c:crossBetween val="between"/>
      </c:valAx>
      <c:catAx>
        <c:axId val="339834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34479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3F353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economical_bowler!$E$1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economical_bowler!$A$2:$A$11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Harbhajan Singh</c:v>
                </c:pt>
              </c:strCache>
            </c:strRef>
          </c:cat>
          <c:val>
            <c:numRef>
              <c:f>economical_bowler!$E$2:$E$11</c:f>
              <c:numCache>
                <c:formatCode>General</c:formatCode>
                <c:ptCount val="10"/>
                <c:pt idx="0">
                  <c:v>6.34</c:v>
                </c:pt>
                <c:pt idx="1">
                  <c:v>6.68</c:v>
                </c:pt>
                <c:pt idx="2">
                  <c:v>6.7</c:v>
                </c:pt>
                <c:pt idx="3">
                  <c:v>6.78</c:v>
                </c:pt>
                <c:pt idx="4">
                  <c:v>6.78</c:v>
                </c:pt>
                <c:pt idx="5">
                  <c:v>6.83</c:v>
                </c:pt>
                <c:pt idx="6">
                  <c:v>6.88</c:v>
                </c:pt>
                <c:pt idx="7">
                  <c:v>6.89</c:v>
                </c:pt>
                <c:pt idx="8">
                  <c:v>6.93</c:v>
                </c:pt>
                <c:pt idx="9">
                  <c:v>7.02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4-4642-90D7-363D3CFF1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3272287"/>
        <c:axId val="753205743"/>
      </c:barChart>
      <c:catAx>
        <c:axId val="105327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05743"/>
        <c:crosses val="autoZero"/>
        <c:auto val="1"/>
        <c:lblAlgn val="ctr"/>
        <c:lblOffset val="100"/>
        <c:noMultiLvlLbl val="0"/>
      </c:catAx>
      <c:valAx>
        <c:axId val="753205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27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3F353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wicket_takers!$D$1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rgbClr val="3F3533"/>
            </a:solidFill>
            <a:ln>
              <a:noFill/>
            </a:ln>
            <a:effectLst/>
          </c:spPr>
          <c:invertIfNegative val="0"/>
          <c:cat>
            <c:strRef>
              <c:f>wicket_takers!$A$2:$A$11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DJ Bravo</c:v>
                </c:pt>
                <c:pt idx="7">
                  <c:v>S Aravind</c:v>
                </c:pt>
                <c:pt idx="8">
                  <c:v>A Nehra</c:v>
                </c:pt>
                <c:pt idx="9">
                  <c:v>KK Cooper</c:v>
                </c:pt>
              </c:strCache>
            </c:strRef>
          </c:cat>
          <c:val>
            <c:numRef>
              <c:f>wicket_takers!$D$2:$D$11</c:f>
              <c:numCache>
                <c:formatCode>General</c:formatCode>
                <c:ptCount val="10"/>
                <c:pt idx="0">
                  <c:v>12.24</c:v>
                </c:pt>
                <c:pt idx="1">
                  <c:v>13.44</c:v>
                </c:pt>
                <c:pt idx="2">
                  <c:v>13.8</c:v>
                </c:pt>
                <c:pt idx="3">
                  <c:v>14.95</c:v>
                </c:pt>
                <c:pt idx="4">
                  <c:v>15.3</c:v>
                </c:pt>
                <c:pt idx="5">
                  <c:v>15.58</c:v>
                </c:pt>
                <c:pt idx="6">
                  <c:v>15.62</c:v>
                </c:pt>
                <c:pt idx="7">
                  <c:v>15.85</c:v>
                </c:pt>
                <c:pt idx="8">
                  <c:v>15.98</c:v>
                </c:pt>
                <c:pt idx="9">
                  <c:v>16.03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0C-44FE-A50F-203881FAF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7970639"/>
        <c:axId val="2038740175"/>
      </c:barChart>
      <c:catAx>
        <c:axId val="212797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740175"/>
        <c:crosses val="autoZero"/>
        <c:auto val="1"/>
        <c:lblAlgn val="ctr"/>
        <c:lblOffset val="100"/>
        <c:noMultiLvlLbl val="0"/>
      </c:catAx>
      <c:valAx>
        <c:axId val="203874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970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3F353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all_rounder!$B$1</c:f>
              <c:strCache>
                <c:ptCount val="1"/>
                <c:pt idx="0">
                  <c:v>bats_strike_rate</c:v>
                </c:pt>
              </c:strCache>
            </c:strRef>
          </c:tx>
          <c:spPr>
            <a:solidFill>
              <a:srgbClr val="3F3533"/>
            </a:solidFill>
            <a:ln>
              <a:noFill/>
            </a:ln>
            <a:effectLst/>
          </c:spPr>
          <c:invertIfNegative val="0"/>
          <c:cat>
            <c:strRef>
              <c:f>all_rounder!$A$2:$A$11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all_rounder!$B$2:$B$11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154.68</c:v>
                </c:pt>
                <c:pt idx="4">
                  <c:v>150.11000000000001</c:v>
                </c:pt>
                <c:pt idx="5">
                  <c:v>149.88</c:v>
                </c:pt>
                <c:pt idx="6">
                  <c:v>144.36000000000001</c:v>
                </c:pt>
                <c:pt idx="7">
                  <c:v>142.97</c:v>
                </c:pt>
                <c:pt idx="8">
                  <c:v>142.44999999999999</c:v>
                </c:pt>
                <c:pt idx="9">
                  <c:v>141.97999999999999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5-4A32-9BDA-E1C7D9779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076480"/>
        <c:axId val="714407312"/>
      </c:barChart>
      <c:catAx>
        <c:axId val="91707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407312"/>
        <c:crosses val="autoZero"/>
        <c:auto val="1"/>
        <c:lblAlgn val="ctr"/>
        <c:lblOffset val="100"/>
        <c:noMultiLvlLbl val="0"/>
      </c:catAx>
      <c:valAx>
        <c:axId val="71440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07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3F353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all_rounder!$C$1</c:f>
              <c:strCache>
                <c:ptCount val="1"/>
                <c:pt idx="0">
                  <c:v>bowl_strike_rate</c:v>
                </c:pt>
              </c:strCache>
            </c:strRef>
          </c:tx>
          <c:spPr>
            <a:solidFill>
              <a:srgbClr val="3F3533"/>
            </a:solidFill>
            <a:ln>
              <a:noFill/>
            </a:ln>
            <a:effectLst/>
          </c:spPr>
          <c:invertIfNegative val="0"/>
          <c:cat>
            <c:strRef>
              <c:f>all_rounder!$A$2:$A$11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all_rounder!$C$2:$C$11</c:f>
              <c:numCache>
                <c:formatCode>General</c:formatCode>
                <c:ptCount val="10"/>
                <c:pt idx="0">
                  <c:v>17.7</c:v>
                </c:pt>
                <c:pt idx="1">
                  <c:v>19.75</c:v>
                </c:pt>
                <c:pt idx="2">
                  <c:v>20.309999999999999</c:v>
                </c:pt>
                <c:pt idx="3">
                  <c:v>27.9</c:v>
                </c:pt>
                <c:pt idx="4">
                  <c:v>30.74</c:v>
                </c:pt>
                <c:pt idx="5">
                  <c:v>19.920000000000002</c:v>
                </c:pt>
                <c:pt idx="6">
                  <c:v>18.809999999999999</c:v>
                </c:pt>
                <c:pt idx="7">
                  <c:v>25.74</c:v>
                </c:pt>
                <c:pt idx="8">
                  <c:v>26.18</c:v>
                </c:pt>
                <c:pt idx="9">
                  <c:v>18.82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B-4AB1-989E-AB499D96A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0518640"/>
        <c:axId val="918461104"/>
      </c:barChart>
      <c:catAx>
        <c:axId val="79051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461104"/>
        <c:crosses val="autoZero"/>
        <c:auto val="1"/>
        <c:lblAlgn val="ctr"/>
        <c:lblOffset val="100"/>
        <c:noMultiLvlLbl val="0"/>
      </c:catAx>
      <c:valAx>
        <c:axId val="91846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5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3F353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All Rounder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all_rounder!$B$1</c:f>
              <c:strCache>
                <c:ptCount val="1"/>
                <c:pt idx="0">
                  <c:v>bats_strike_rate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all_rounder!$A$2:$A$11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all_rounder!$B$2:$B$11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154.68</c:v>
                </c:pt>
                <c:pt idx="4">
                  <c:v>150.11000000000001</c:v>
                </c:pt>
                <c:pt idx="5">
                  <c:v>149.88</c:v>
                </c:pt>
                <c:pt idx="6">
                  <c:v>144.36000000000001</c:v>
                </c:pt>
                <c:pt idx="7">
                  <c:v>142.97</c:v>
                </c:pt>
                <c:pt idx="8">
                  <c:v>142.44999999999999</c:v>
                </c:pt>
                <c:pt idx="9">
                  <c:v>141.97999999999999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4-445E-90F7-DB192EBE5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31704960"/>
        <c:axId val="1905522384"/>
      </c:barChart>
      <c:lineChart>
        <c:grouping val="standard"/>
        <c:varyColors val="0"/>
        <c:ser>
          <c:idx val="1"/>
          <c:order val="1"/>
          <c:tx>
            <c:strRef>
              <c:f>all_rounder!$C$1</c:f>
              <c:strCache>
                <c:ptCount val="1"/>
                <c:pt idx="0">
                  <c:v>bowl_strike_rate</c:v>
                </c:pt>
              </c:strCache>
            </c:strRef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all_rounder!$A$2:$A$11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all_rounder!$C$2:$C$11</c:f>
              <c:numCache>
                <c:formatCode>General</c:formatCode>
                <c:ptCount val="10"/>
                <c:pt idx="0">
                  <c:v>17.7</c:v>
                </c:pt>
                <c:pt idx="1">
                  <c:v>19.75</c:v>
                </c:pt>
                <c:pt idx="2">
                  <c:v>20.309999999999999</c:v>
                </c:pt>
                <c:pt idx="3">
                  <c:v>27.9</c:v>
                </c:pt>
                <c:pt idx="4">
                  <c:v>30.74</c:v>
                </c:pt>
                <c:pt idx="5">
                  <c:v>19.920000000000002</c:v>
                </c:pt>
                <c:pt idx="6">
                  <c:v>18.809999999999999</c:v>
                </c:pt>
                <c:pt idx="7">
                  <c:v>25.74</c:v>
                </c:pt>
                <c:pt idx="8">
                  <c:v>26.18</c:v>
                </c:pt>
                <c:pt idx="9">
                  <c:v>18.82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44-445E-90F7-DB192EBE5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4828848"/>
        <c:axId val="1905523824"/>
      </c:lineChart>
      <c:catAx>
        <c:axId val="1831704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Players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522384"/>
        <c:crosses val="autoZero"/>
        <c:auto val="1"/>
        <c:lblAlgn val="ctr"/>
        <c:lblOffset val="100"/>
        <c:noMultiLvlLbl val="0"/>
      </c:catAx>
      <c:valAx>
        <c:axId val="190552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Batting Strike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704960"/>
        <c:crosses val="autoZero"/>
        <c:crossBetween val="between"/>
      </c:valAx>
      <c:valAx>
        <c:axId val="19055238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Bowlling Strike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828848"/>
        <c:crosses val="max"/>
        <c:crossBetween val="between"/>
      </c:valAx>
      <c:catAx>
        <c:axId val="20348288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055238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3F353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'Q3'!$B$1</c:f>
              <c:strCache>
                <c:ptCount val="1"/>
                <c:pt idx="0">
                  <c:v>frequency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AC-4D0E-9235-D3AA2C9AEF81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AC-4D0E-9235-D3AA2C9AEF81}"/>
              </c:ext>
            </c:extLst>
          </c:dPt>
          <c:dLbls>
            <c:dLbl>
              <c:idx val="0"/>
              <c:layout>
                <c:manualLayout>
                  <c:x val="-0.14532028537520206"/>
                  <c:y val="-0.1427402303878681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2AC-4D0E-9235-D3AA2C9AEF81}"/>
                </c:ext>
              </c:extLst>
            </c:dLbl>
            <c:dLbl>
              <c:idx val="1"/>
              <c:layout>
                <c:manualLayout>
                  <c:x val="0.14228046623255639"/>
                  <c:y val="8.345654709827937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2AC-4D0E-9235-D3AA2C9AEF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'Q3'!$A$2:$A$3</c:f>
              <c:strCache>
                <c:ptCount val="2"/>
                <c:pt idx="0">
                  <c:v>dot</c:v>
                </c:pt>
                <c:pt idx="1">
                  <c:v>boundary</c:v>
                </c:pt>
              </c:strCache>
            </c:strRef>
          </c:cat>
          <c:val>
            <c:numRef>
              <c:f>'Q3'!$B$2:$B$3</c:f>
              <c:numCache>
                <c:formatCode>General</c:formatCode>
                <c:ptCount val="2"/>
                <c:pt idx="0">
                  <c:v>67841</c:v>
                </c:pt>
                <c:pt idx="1">
                  <c:v>31468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C-4D0E-9235-D3AA2C9AEF8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B6563-EF15-43A2-AB36-B5A52A2C571D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EF92-940B-48EC-A189-CD26F88BA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4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924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75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203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296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62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876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560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548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471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62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899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331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499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86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316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515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886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312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237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9520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7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05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77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82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679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585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76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07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6644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4012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7605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3725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035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812433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7812433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53856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53856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7812433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7812433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53856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538633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1064767" y="189055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6338633" y="1871968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64833" y="423569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6338633" y="4217111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5201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635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2339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9520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5089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9651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2966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35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69151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47337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034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65798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5333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6702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8876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33433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24521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53288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1541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765190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4928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9968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6576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57563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91006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380281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0424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9834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593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23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50420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81858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558619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45799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864021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29103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55163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93023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318597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6015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2873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096924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04871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044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837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40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000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125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26527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9" r:id="rId48"/>
    <p:sldLayoutId id="2147483710" r:id="rId49"/>
    <p:sldLayoutId id="2147483711" r:id="rId50"/>
    <p:sldLayoutId id="2147483712" r:id="rId5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386633" y="2114401"/>
            <a:ext cx="9418800" cy="1514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IPL Auction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386633" y="3558515"/>
            <a:ext cx="9418800" cy="5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Developing auction strategy for new IPL franchise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979841" y="1611597"/>
            <a:ext cx="8232318" cy="36348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000" dirty="0"/>
              <a:t>Bidding For Bowlers</a:t>
            </a:r>
            <a:endParaRPr sz="10000" dirty="0"/>
          </a:p>
        </p:txBody>
      </p:sp>
    </p:spTree>
    <p:extLst>
      <p:ext uri="{BB962C8B-B14F-4D97-AF65-F5344CB8AC3E}">
        <p14:creationId xmlns:p14="http://schemas.microsoft.com/office/powerpoint/2010/main" val="286908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i="0" u="none" strike="noStrike" baseline="0" dirty="0">
                <a:latin typeface="ArialMT"/>
              </a:rPr>
              <a:t>Economical bowlers</a:t>
            </a: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9C3004-938C-A7A4-DFA7-019829DB2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26627"/>
              </p:ext>
            </p:extLst>
          </p:nvPr>
        </p:nvGraphicFramePr>
        <p:xfrm>
          <a:off x="791135" y="3106271"/>
          <a:ext cx="4883523" cy="3009963"/>
        </p:xfrm>
        <a:graphic>
          <a:graphicData uri="http://schemas.openxmlformats.org/drawingml/2006/table">
            <a:tbl>
              <a:tblPr firstRow="1" firstCol="1"/>
              <a:tblGrid>
                <a:gridCol w="1252817">
                  <a:extLst>
                    <a:ext uri="{9D8B030D-6E8A-4147-A177-3AD203B41FA5}">
                      <a16:colId xmlns:a16="http://schemas.microsoft.com/office/drawing/2014/main" val="2507818105"/>
                    </a:ext>
                  </a:extLst>
                </a:gridCol>
                <a:gridCol w="896471">
                  <a:extLst>
                    <a:ext uri="{9D8B030D-6E8A-4147-A177-3AD203B41FA5}">
                      <a16:colId xmlns:a16="http://schemas.microsoft.com/office/drawing/2014/main" val="3772405498"/>
                    </a:ext>
                  </a:extLst>
                </a:gridCol>
                <a:gridCol w="896470">
                  <a:extLst>
                    <a:ext uri="{9D8B030D-6E8A-4147-A177-3AD203B41FA5}">
                      <a16:colId xmlns:a16="http://schemas.microsoft.com/office/drawing/2014/main" val="3450617223"/>
                    </a:ext>
                  </a:extLst>
                </a:gridCol>
                <a:gridCol w="915007">
                  <a:extLst>
                    <a:ext uri="{9D8B030D-6E8A-4147-A177-3AD203B41FA5}">
                      <a16:colId xmlns:a16="http://schemas.microsoft.com/office/drawing/2014/main" val="4074363264"/>
                    </a:ext>
                  </a:extLst>
                </a:gridCol>
                <a:gridCol w="922758">
                  <a:extLst>
                    <a:ext uri="{9D8B030D-6E8A-4147-A177-3AD203B41FA5}">
                      <a16:colId xmlns:a16="http://schemas.microsoft.com/office/drawing/2014/main" val="4190980066"/>
                    </a:ext>
                  </a:extLst>
                </a:gridCol>
              </a:tblGrid>
              <a:tr h="2736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bowler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total_balls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total_over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total_runs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economy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90074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9816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Kumble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3293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Muralitharan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92192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 Steyn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5215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Ashwin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182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043526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 Vettori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783176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Sundar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9526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Botha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145794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Harbhajan Singh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01167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A5F90D-FBC6-8223-27C8-74952E5F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52920"/>
              </p:ext>
            </p:extLst>
          </p:nvPr>
        </p:nvGraphicFramePr>
        <p:xfrm>
          <a:off x="791135" y="1311329"/>
          <a:ext cx="4883522" cy="1351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522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1351181">
                <a:tc>
                  <a:txBody>
                    <a:bodyPr/>
                    <a:lstStyle/>
                    <a:p>
                      <a:r>
                        <a:rPr lang="en-US" dirty="0"/>
                        <a:t>Criteria : </a:t>
                      </a:r>
                    </a:p>
                    <a:p>
                      <a:r>
                        <a:rPr lang="en-IN" sz="1200" b="0" i="0" u="none" strike="noStrike" baseline="0" dirty="0">
                          <a:latin typeface="ArialMT"/>
                        </a:rPr>
                        <a:t>Economical bowlers </a:t>
                      </a:r>
                      <a:r>
                        <a:rPr lang="en-US" sz="1200" b="0" dirty="0"/>
                        <a:t>are those </a:t>
                      </a:r>
                      <a:r>
                        <a:rPr lang="en-IN" sz="1200" b="0" i="0" u="none" strike="noStrike" baseline="0" dirty="0">
                          <a:latin typeface="ArialMT"/>
                        </a:rPr>
                        <a:t>bowlers</a:t>
                      </a:r>
                      <a:r>
                        <a:rPr lang="en-US" sz="1200" b="0" dirty="0"/>
                        <a:t> who 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  Bowled at least 500 balls in IPL so far 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  Who have a good Economy (Economy = Total runs conceded / total overs bowled) </a:t>
                      </a:r>
                    </a:p>
                    <a:p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Note : Less Economy is good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32902"/>
              </p:ext>
            </p:extLst>
          </p:nvPr>
        </p:nvGraphicFramePr>
        <p:xfrm>
          <a:off x="6095998" y="629381"/>
          <a:ext cx="5304867" cy="233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867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2338092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r>
                        <a:rPr lang="en-US" sz="1100" b="0" dirty="0"/>
                        <a:t>SELECT </a:t>
                      </a:r>
                    </a:p>
                    <a:p>
                      <a:r>
                        <a:rPr lang="en-US" sz="1100" b="0" dirty="0"/>
                        <a:t>bowler,</a:t>
                      </a:r>
                    </a:p>
                    <a:p>
                      <a:r>
                        <a:rPr lang="en-US" sz="1100" b="0" dirty="0"/>
                        <a:t>COUNT(ball) as </a:t>
                      </a:r>
                      <a:r>
                        <a:rPr lang="en-US" sz="1100" b="0" dirty="0" err="1"/>
                        <a:t>total_balls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round(COUNT(over) / 6,2) as </a:t>
                      </a:r>
                      <a:r>
                        <a:rPr lang="en-US" sz="1100" b="0" dirty="0" err="1"/>
                        <a:t>total_over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SUM(</a:t>
                      </a:r>
                      <a:r>
                        <a:rPr lang="en-US" sz="1100" b="0" dirty="0" err="1"/>
                        <a:t>total_runs</a:t>
                      </a:r>
                      <a:r>
                        <a:rPr lang="en-US" sz="1100" b="0" dirty="0"/>
                        <a:t>) as </a:t>
                      </a:r>
                      <a:r>
                        <a:rPr lang="en-US" sz="1100" b="0" dirty="0" err="1"/>
                        <a:t>total_runs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round(cast(SUM(</a:t>
                      </a:r>
                      <a:r>
                        <a:rPr lang="en-US" sz="1100" b="0" dirty="0" err="1"/>
                        <a:t>total_runs</a:t>
                      </a:r>
                      <a:r>
                        <a:rPr lang="en-US" sz="1100" b="0" dirty="0"/>
                        <a:t>) as decimal) / (COUNT(over) / 6),2) as economy</a:t>
                      </a:r>
                    </a:p>
                    <a:p>
                      <a:r>
                        <a:rPr lang="en-US" sz="1100" b="0" dirty="0"/>
                        <a:t>from </a:t>
                      </a:r>
                      <a:r>
                        <a:rPr lang="en-US" sz="1100" b="0" dirty="0" err="1"/>
                        <a:t>ipl_ball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group by bowler</a:t>
                      </a:r>
                    </a:p>
                    <a:p>
                      <a:r>
                        <a:rPr lang="en-US" sz="1100" b="0" dirty="0"/>
                        <a:t>having COUNT(ball)&gt;500</a:t>
                      </a:r>
                    </a:p>
                    <a:p>
                      <a:r>
                        <a:rPr lang="en-US" sz="1100" b="0" dirty="0"/>
                        <a:t>ORDER BY economy</a:t>
                      </a:r>
                    </a:p>
                    <a:p>
                      <a:r>
                        <a:rPr lang="en-US" sz="1100" b="0" dirty="0"/>
                        <a:t>LIMIT 10 ;</a:t>
                      </a:r>
                      <a:endParaRPr lang="en-IN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5E76E3E-6B0F-7E7B-08D5-1E6DDDB4D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595188"/>
              </p:ext>
            </p:extLst>
          </p:nvPr>
        </p:nvGraphicFramePr>
        <p:xfrm>
          <a:off x="6095999" y="3106271"/>
          <a:ext cx="5304865" cy="300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54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dirty="0">
                <a:latin typeface="ArialMT"/>
              </a:rPr>
              <a:t>W</a:t>
            </a:r>
            <a:r>
              <a:rPr lang="en-IN" sz="3200" b="1" i="0" u="none" strike="noStrike" baseline="0" dirty="0">
                <a:latin typeface="ArialMT"/>
              </a:rPr>
              <a:t>icket taking bowlers</a:t>
            </a: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9C3004-938C-A7A4-DFA7-019829DB2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66334"/>
              </p:ext>
            </p:extLst>
          </p:nvPr>
        </p:nvGraphicFramePr>
        <p:xfrm>
          <a:off x="791134" y="3106271"/>
          <a:ext cx="4883522" cy="3009963"/>
        </p:xfrm>
        <a:graphic>
          <a:graphicData uri="http://schemas.openxmlformats.org/drawingml/2006/table">
            <a:tbl>
              <a:tblPr firstRow="1" firstCol="1"/>
              <a:tblGrid>
                <a:gridCol w="1544691">
                  <a:extLst>
                    <a:ext uri="{9D8B030D-6E8A-4147-A177-3AD203B41FA5}">
                      <a16:colId xmlns:a16="http://schemas.microsoft.com/office/drawing/2014/main" val="2507818105"/>
                    </a:ext>
                  </a:extLst>
                </a:gridCol>
                <a:gridCol w="1105326">
                  <a:extLst>
                    <a:ext uri="{9D8B030D-6E8A-4147-A177-3AD203B41FA5}">
                      <a16:colId xmlns:a16="http://schemas.microsoft.com/office/drawing/2014/main" val="3772405498"/>
                    </a:ext>
                  </a:extLst>
                </a:gridCol>
                <a:gridCol w="1105325">
                  <a:extLst>
                    <a:ext uri="{9D8B030D-6E8A-4147-A177-3AD203B41FA5}">
                      <a16:colId xmlns:a16="http://schemas.microsoft.com/office/drawing/2014/main" val="3450617223"/>
                    </a:ext>
                  </a:extLst>
                </a:gridCol>
                <a:gridCol w="1128180">
                  <a:extLst>
                    <a:ext uri="{9D8B030D-6E8A-4147-A177-3AD203B41FA5}">
                      <a16:colId xmlns:a16="http://schemas.microsoft.com/office/drawing/2014/main" val="4074363264"/>
                    </a:ext>
                  </a:extLst>
                </a:gridCol>
              </a:tblGrid>
              <a:tr h="2736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8F8F8"/>
                          </a:solidFill>
                          <a:effectLst/>
                          <a:latin typeface="Vidaloka" panose="020B0604020202020204"/>
                        </a:rPr>
                        <a:t>bowler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F8F8F8"/>
                          </a:solidFill>
                          <a:effectLst/>
                          <a:latin typeface="Vidaloka" panose="020B0604020202020204"/>
                        </a:rPr>
                        <a:t>total_balls</a:t>
                      </a:r>
                      <a:endParaRPr lang="en-IN" sz="1100" b="1" i="0" u="none" strike="noStrike" dirty="0">
                        <a:solidFill>
                          <a:srgbClr val="F8F8F8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F8F8F8"/>
                          </a:solidFill>
                          <a:effectLst/>
                          <a:latin typeface="Vidaloka" panose="020B0604020202020204"/>
                        </a:rPr>
                        <a:t>total_wicket</a:t>
                      </a:r>
                      <a:endParaRPr lang="en-IN" sz="1100" b="1" i="0" u="none" strike="noStrike" dirty="0">
                        <a:solidFill>
                          <a:srgbClr val="F8F8F8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F8F8F8"/>
                          </a:solidFill>
                          <a:effectLst/>
                          <a:latin typeface="Vidaloka" panose="020B0604020202020204"/>
                        </a:rPr>
                        <a:t>strike_rate</a:t>
                      </a:r>
                      <a:endParaRPr lang="en-IN" sz="1100" b="1" i="0" u="none" strike="noStrike" dirty="0">
                        <a:solidFill>
                          <a:srgbClr val="F8F8F8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90074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K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Rabada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12.24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9816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DE Bollinger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13.44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3293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AJ Tye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13.8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92192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MA Starc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14.95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5215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SL Malinga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2846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182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Imran Tahir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1293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043526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DJ Bravo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2718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15.62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783176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 Aravind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15.85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9526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A Nehra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1917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145794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KK Cooper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16.03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01167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A5F90D-FBC6-8223-27C8-74952E5F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53969"/>
              </p:ext>
            </p:extLst>
          </p:nvPr>
        </p:nvGraphicFramePr>
        <p:xfrm>
          <a:off x="791135" y="1311329"/>
          <a:ext cx="4883522" cy="147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522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1351181">
                <a:tc>
                  <a:txBody>
                    <a:bodyPr/>
                    <a:lstStyle/>
                    <a:p>
                      <a:r>
                        <a:rPr lang="en-US" dirty="0"/>
                        <a:t>Criteria : </a:t>
                      </a:r>
                    </a:p>
                    <a:p>
                      <a:r>
                        <a:rPr lang="en-US" sz="1200" b="0" dirty="0"/>
                        <a:t>Aggressive Batsman are those batsman who 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 Bowled at least 500 balls in IPL so far 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 Low Strike Rate (S.R): The strike rate should be a key metric, indicating Wicket taking bowlers. Calculate the strike rate as follows:</a:t>
                      </a:r>
                    </a:p>
                    <a:p>
                      <a:pPr lvl="1"/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Strike Rate = (number of balls bowled / total wickets taken)</a:t>
                      </a:r>
                    </a:p>
                    <a:p>
                      <a:pPr lvl="1"/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NOTE : For bowler low strike rate is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02956"/>
              </p:ext>
            </p:extLst>
          </p:nvPr>
        </p:nvGraphicFramePr>
        <p:xfrm>
          <a:off x="6095998" y="629381"/>
          <a:ext cx="5304867" cy="233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867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2338092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r>
                        <a:rPr lang="en-US" sz="1100" b="0" dirty="0"/>
                        <a:t>SELECT </a:t>
                      </a:r>
                    </a:p>
                    <a:p>
                      <a:r>
                        <a:rPr lang="en-US" sz="1100" b="0" dirty="0"/>
                        <a:t>	bowler,</a:t>
                      </a:r>
                    </a:p>
                    <a:p>
                      <a:r>
                        <a:rPr lang="en-US" sz="1100" b="0" dirty="0"/>
                        <a:t>	count(ball) as </a:t>
                      </a:r>
                      <a:r>
                        <a:rPr lang="en-US" sz="1100" b="0" dirty="0" err="1"/>
                        <a:t>total_balls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	SUM(</a:t>
                      </a:r>
                      <a:r>
                        <a:rPr lang="en-US" sz="1100" b="0" dirty="0" err="1"/>
                        <a:t>wicket_ball</a:t>
                      </a:r>
                      <a:r>
                        <a:rPr lang="en-US" sz="1100" b="0" dirty="0"/>
                        <a:t>) as </a:t>
                      </a:r>
                      <a:r>
                        <a:rPr lang="en-US" sz="1100" b="0" dirty="0" err="1"/>
                        <a:t>total_wicket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	round(count(ball)*1.0/sum(</a:t>
                      </a:r>
                      <a:r>
                        <a:rPr lang="en-US" sz="1100" b="0" dirty="0" err="1"/>
                        <a:t>wicket_ball</a:t>
                      </a:r>
                      <a:r>
                        <a:rPr lang="en-US" sz="1100" b="0" dirty="0"/>
                        <a:t>),2) as </a:t>
                      </a:r>
                      <a:r>
                        <a:rPr lang="en-US" sz="1100" b="0" dirty="0" err="1"/>
                        <a:t>strike_rate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FROM </a:t>
                      </a:r>
                      <a:r>
                        <a:rPr lang="en-US" sz="1100" b="0" dirty="0" err="1"/>
                        <a:t>ipl_ball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WHERE NOT </a:t>
                      </a:r>
                      <a:r>
                        <a:rPr lang="en-US" sz="1100" b="0" dirty="0" err="1"/>
                        <a:t>extras_type</a:t>
                      </a:r>
                      <a:r>
                        <a:rPr lang="en-US" sz="1100" b="0" dirty="0"/>
                        <a:t>= '</a:t>
                      </a:r>
                      <a:r>
                        <a:rPr lang="en-US" sz="1100" b="0" dirty="0" err="1"/>
                        <a:t>wides</a:t>
                      </a:r>
                      <a:r>
                        <a:rPr lang="en-US" sz="1100" b="0" dirty="0"/>
                        <a:t>' </a:t>
                      </a:r>
                    </a:p>
                    <a:p>
                      <a:r>
                        <a:rPr lang="en-US" sz="1100" b="0" dirty="0"/>
                        <a:t>GROUP BY bowler</a:t>
                      </a:r>
                    </a:p>
                    <a:p>
                      <a:r>
                        <a:rPr lang="en-US" sz="1100" b="0" dirty="0"/>
                        <a:t>HAVING 	count(ball) &gt; 500</a:t>
                      </a:r>
                    </a:p>
                    <a:p>
                      <a:r>
                        <a:rPr lang="en-US" sz="1100" b="0" dirty="0"/>
                        <a:t>order by </a:t>
                      </a:r>
                      <a:r>
                        <a:rPr lang="en-US" sz="1100" b="0" dirty="0" err="1"/>
                        <a:t>strike_rate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LIMIT 10;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2C31283-59AB-2BFA-AC7A-07A507066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931687"/>
              </p:ext>
            </p:extLst>
          </p:nvPr>
        </p:nvGraphicFramePr>
        <p:xfrm>
          <a:off x="6095999" y="3106271"/>
          <a:ext cx="5304866" cy="300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97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979841" y="1611597"/>
            <a:ext cx="8232318" cy="36348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000" dirty="0"/>
              <a:t>Bidding For </a:t>
            </a:r>
            <a:br>
              <a:rPr lang="en" sz="10000" dirty="0"/>
            </a:br>
            <a:r>
              <a:rPr lang="en-IN" sz="10000" dirty="0"/>
              <a:t>All-Rounders</a:t>
            </a:r>
            <a:endParaRPr sz="10000" dirty="0"/>
          </a:p>
        </p:txBody>
      </p:sp>
    </p:spTree>
    <p:extLst>
      <p:ext uri="{BB962C8B-B14F-4D97-AF65-F5344CB8AC3E}">
        <p14:creationId xmlns:p14="http://schemas.microsoft.com/office/powerpoint/2010/main" val="18390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i="0" u="none" strike="noStrike" baseline="0" dirty="0">
                <a:latin typeface="ArialMT"/>
              </a:rPr>
              <a:t>All-Rounder Player 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A5F90D-FBC6-8223-27C8-74952E5F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37434"/>
              </p:ext>
            </p:extLst>
          </p:nvPr>
        </p:nvGraphicFramePr>
        <p:xfrm>
          <a:off x="3200400" y="2011680"/>
          <a:ext cx="5760720" cy="291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720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2915919">
                <a:tc>
                  <a:txBody>
                    <a:bodyPr/>
                    <a:lstStyle/>
                    <a:p>
                      <a:r>
                        <a:rPr lang="en-US" dirty="0"/>
                        <a:t>Criteria : 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600" b="0" dirty="0"/>
                        <a:t>All-Rounder player are those player who </a:t>
                      </a:r>
                    </a:p>
                    <a:p>
                      <a:endParaRPr lang="en-US" sz="1600" b="0" dirty="0"/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  Have a good batting strike rate as well as good bowling strike </a:t>
                      </a:r>
                    </a:p>
                    <a:p>
                      <a:pPr marL="228600" indent="-228600">
                        <a:buClr>
                          <a:srgbClr val="F8F8F8"/>
                        </a:buClr>
                        <a:buAutoNum type="arabicPeriod" startAt="2"/>
                      </a:pPr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Who have faced 500 balls in IPL</a:t>
                      </a:r>
                    </a:p>
                    <a:p>
                      <a:pPr marL="228600" indent="-228600">
                        <a:buClr>
                          <a:srgbClr val="F8F8F8"/>
                        </a:buClr>
                        <a:buAutoNum type="arabicPeriod" startAt="2"/>
                      </a:pPr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Who bowled 300 Balls in IPL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87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i="0" u="none" strike="noStrike" baseline="0" dirty="0">
                <a:latin typeface="ArialMT"/>
              </a:rPr>
              <a:t>All-Rounder Player </a:t>
            </a:r>
            <a:endParaRPr lang="en-IN" b="1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43974"/>
              </p:ext>
            </p:extLst>
          </p:nvPr>
        </p:nvGraphicFramePr>
        <p:xfrm>
          <a:off x="850526" y="1534947"/>
          <a:ext cx="5304865" cy="378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865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3788106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r>
                        <a:rPr lang="en-US" sz="1100" b="0" dirty="0"/>
                        <a:t>SELECT batsman AS </a:t>
                      </a:r>
                      <a:r>
                        <a:rPr lang="en-US" sz="1100" b="0" dirty="0" err="1"/>
                        <a:t>all_rounder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   round((SUM(</a:t>
                      </a:r>
                      <a:r>
                        <a:rPr lang="en-US" sz="1100" b="0" dirty="0" err="1"/>
                        <a:t>batsman_runs</a:t>
                      </a:r>
                      <a:r>
                        <a:rPr lang="en-US" sz="1100" b="0" dirty="0"/>
                        <a:t>)*1.0/COUNT(ball) *100),2) AS </a:t>
                      </a:r>
                      <a:r>
                        <a:rPr lang="en-US" sz="1100" b="0" dirty="0" err="1"/>
                        <a:t>bats_strike_rate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   </a:t>
                      </a:r>
                      <a:r>
                        <a:rPr lang="en-US" sz="1100" b="0" dirty="0" err="1"/>
                        <a:t>bowl_strike_rate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FROM </a:t>
                      </a:r>
                      <a:r>
                        <a:rPr lang="en-US" sz="1100" b="0" dirty="0" err="1"/>
                        <a:t>ipl_ball</a:t>
                      </a:r>
                      <a:r>
                        <a:rPr lang="en-US" sz="1100" b="0" dirty="0"/>
                        <a:t> AS a </a:t>
                      </a:r>
                    </a:p>
                    <a:p>
                      <a:r>
                        <a:rPr lang="en-US" sz="1100" b="0" dirty="0"/>
                        <a:t>INNER JOIN (</a:t>
                      </a:r>
                    </a:p>
                    <a:p>
                      <a:r>
                        <a:rPr lang="en-US" sz="1100" b="0" dirty="0"/>
                        <a:t>    SELECT bowler,</a:t>
                      </a:r>
                    </a:p>
                    <a:p>
                      <a:r>
                        <a:rPr lang="en-US" sz="1100" b="0" dirty="0"/>
                        <a:t>           COUNT(bowler) AS balls,</a:t>
                      </a:r>
                    </a:p>
                    <a:p>
                      <a:r>
                        <a:rPr lang="en-US" sz="1100" b="0" dirty="0"/>
                        <a:t>           SUM(</a:t>
                      </a:r>
                      <a:r>
                        <a:rPr lang="en-US" sz="1100" b="0" dirty="0" err="1"/>
                        <a:t>wicket_ball</a:t>
                      </a:r>
                      <a:r>
                        <a:rPr lang="en-US" sz="1100" b="0" dirty="0"/>
                        <a:t>) AS </a:t>
                      </a:r>
                      <a:r>
                        <a:rPr lang="en-US" sz="1100" b="0" dirty="0" err="1"/>
                        <a:t>total_wicket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       round(((COUNT(bowler)*1.0/SUM(</a:t>
                      </a:r>
                      <a:r>
                        <a:rPr lang="en-US" sz="1100" b="0" dirty="0" err="1"/>
                        <a:t>wicket_ball</a:t>
                      </a:r>
                      <a:r>
                        <a:rPr lang="en-US" sz="1100" b="0" dirty="0"/>
                        <a:t>))),2) AS </a:t>
                      </a:r>
                      <a:r>
                        <a:rPr lang="en-US" sz="1100" b="0" dirty="0" err="1"/>
                        <a:t>bowl_strike_rate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    FROM </a:t>
                      </a:r>
                      <a:r>
                        <a:rPr lang="en-US" sz="1100" b="0" dirty="0" err="1"/>
                        <a:t>ipl_ball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    GROUP BY bowler </a:t>
                      </a:r>
                    </a:p>
                    <a:p>
                      <a:r>
                        <a:rPr lang="en-US" sz="1100" b="0" dirty="0"/>
                        <a:t>    HAVING COUNT(bowler) &gt; 300 </a:t>
                      </a:r>
                    </a:p>
                    <a:p>
                      <a:r>
                        <a:rPr lang="en-US" sz="1100" b="0" dirty="0"/>
                        <a:t>    ORDER BY </a:t>
                      </a:r>
                      <a:r>
                        <a:rPr lang="en-US" sz="1100" b="0" dirty="0" err="1"/>
                        <a:t>bowl_strike_rate</a:t>
                      </a:r>
                      <a:r>
                        <a:rPr lang="en-US" sz="1100" b="0" dirty="0"/>
                        <a:t> ASC</a:t>
                      </a:r>
                    </a:p>
                    <a:p>
                      <a:r>
                        <a:rPr lang="en-US" sz="1100" b="0" dirty="0"/>
                        <a:t>) AS b</a:t>
                      </a:r>
                    </a:p>
                    <a:p>
                      <a:r>
                        <a:rPr lang="en-US" sz="1100" b="0" dirty="0"/>
                        <a:t>ON </a:t>
                      </a:r>
                      <a:r>
                        <a:rPr lang="en-US" sz="1100" b="0" dirty="0" err="1"/>
                        <a:t>a.batsman</a:t>
                      </a:r>
                      <a:r>
                        <a:rPr lang="en-US" sz="1100" b="0" dirty="0"/>
                        <a:t> = </a:t>
                      </a:r>
                      <a:r>
                        <a:rPr lang="en-US" sz="1100" b="0" dirty="0" err="1"/>
                        <a:t>b.bowler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WHERE NOT </a:t>
                      </a:r>
                      <a:r>
                        <a:rPr lang="en-US" sz="1100" b="0" dirty="0" err="1"/>
                        <a:t>extras_type</a:t>
                      </a:r>
                      <a:r>
                        <a:rPr lang="en-US" sz="1100" b="0" dirty="0"/>
                        <a:t> = '</a:t>
                      </a:r>
                      <a:r>
                        <a:rPr lang="en-US" sz="1100" b="0" dirty="0" err="1"/>
                        <a:t>wides</a:t>
                      </a:r>
                      <a:r>
                        <a:rPr lang="en-US" sz="1100" b="0" dirty="0"/>
                        <a:t>' </a:t>
                      </a:r>
                    </a:p>
                    <a:p>
                      <a:r>
                        <a:rPr lang="en-US" sz="1100" b="0" dirty="0"/>
                        <a:t>GROUP BY batsman, </a:t>
                      </a:r>
                      <a:r>
                        <a:rPr lang="en-US" sz="1100" b="0" dirty="0" err="1"/>
                        <a:t>bowl_strike_rate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HAVING COUNT(ball) &gt;= 500 </a:t>
                      </a:r>
                    </a:p>
                    <a:p>
                      <a:r>
                        <a:rPr lang="en-US" sz="1100" b="0" dirty="0"/>
                        <a:t>ORDER BY </a:t>
                      </a:r>
                      <a:r>
                        <a:rPr lang="en-US" sz="1100" b="0" dirty="0" err="1"/>
                        <a:t>bats_strike_rate</a:t>
                      </a:r>
                      <a:r>
                        <a:rPr lang="en-US" sz="1100" b="0" dirty="0"/>
                        <a:t> DESC, </a:t>
                      </a:r>
                      <a:r>
                        <a:rPr lang="en-US" sz="1100" b="0" dirty="0" err="1"/>
                        <a:t>bowl_strike_rate</a:t>
                      </a:r>
                      <a:r>
                        <a:rPr lang="en-US" sz="1100" b="0" dirty="0"/>
                        <a:t> ASC</a:t>
                      </a:r>
                    </a:p>
                    <a:p>
                      <a:r>
                        <a:rPr lang="en-US" sz="1100" b="0" dirty="0"/>
                        <a:t>LIMIT 10;</a:t>
                      </a:r>
                      <a:endParaRPr lang="en-IN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8C22AE-24D3-2CD0-51AA-E42AEC43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99559"/>
              </p:ext>
            </p:extLst>
          </p:nvPr>
        </p:nvGraphicFramePr>
        <p:xfrm>
          <a:off x="6930153" y="1924018"/>
          <a:ext cx="3755342" cy="3009963"/>
        </p:xfrm>
        <a:graphic>
          <a:graphicData uri="http://schemas.openxmlformats.org/drawingml/2006/table">
            <a:tbl>
              <a:tblPr firstRow="1" firstCol="1"/>
              <a:tblGrid>
                <a:gridCol w="1544691">
                  <a:extLst>
                    <a:ext uri="{9D8B030D-6E8A-4147-A177-3AD203B41FA5}">
                      <a16:colId xmlns:a16="http://schemas.microsoft.com/office/drawing/2014/main" val="2507818105"/>
                    </a:ext>
                  </a:extLst>
                </a:gridCol>
                <a:gridCol w="1105326">
                  <a:extLst>
                    <a:ext uri="{9D8B030D-6E8A-4147-A177-3AD203B41FA5}">
                      <a16:colId xmlns:a16="http://schemas.microsoft.com/office/drawing/2014/main" val="3772405498"/>
                    </a:ext>
                  </a:extLst>
                </a:gridCol>
                <a:gridCol w="1105325">
                  <a:extLst>
                    <a:ext uri="{9D8B030D-6E8A-4147-A177-3AD203B41FA5}">
                      <a16:colId xmlns:a16="http://schemas.microsoft.com/office/drawing/2014/main" val="3450617223"/>
                    </a:ext>
                  </a:extLst>
                </a:gridCol>
              </a:tblGrid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all_rounder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bats_strike_rate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bowl_strike_rate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90074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AD Russell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182.33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17.7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9816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SP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Narine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164.27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19.75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3293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HH Pandya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159.27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92192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GJ Maxwell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154.68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27.9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5215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CH Gayle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150.11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30.74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182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KA Pollard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149.88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19.92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043526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ST Jayasuriya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144.36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18.81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783176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YK Pathan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142.97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25.74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9526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KH Pandya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142.45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26.18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145794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JA Morkel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141.98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18.82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01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13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i="0" u="none" strike="noStrike" baseline="0" dirty="0">
                <a:latin typeface="ArialMT"/>
              </a:rPr>
              <a:t>All-Rounder Player </a:t>
            </a:r>
            <a:endParaRPr lang="en-IN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1F6761-CF50-47F1-AD47-DC3536071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249305"/>
              </p:ext>
            </p:extLst>
          </p:nvPr>
        </p:nvGraphicFramePr>
        <p:xfrm>
          <a:off x="528919" y="1808628"/>
          <a:ext cx="5304866" cy="3240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6449024-6CAE-1DA9-ACE6-B651335E8D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692443"/>
              </p:ext>
            </p:extLst>
          </p:nvPr>
        </p:nvGraphicFramePr>
        <p:xfrm>
          <a:off x="6358217" y="1808628"/>
          <a:ext cx="5304864" cy="324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7254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i="0" u="none" strike="noStrike" baseline="0" dirty="0">
                <a:latin typeface="ArialMT"/>
              </a:rPr>
              <a:t>All-Rounder Player </a:t>
            </a:r>
            <a:endParaRPr lang="en-IN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8D9E8BD-6844-AE96-CE53-593CFA05C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663119"/>
              </p:ext>
            </p:extLst>
          </p:nvPr>
        </p:nvGraphicFramePr>
        <p:xfrm>
          <a:off x="1452282" y="1577788"/>
          <a:ext cx="9457765" cy="4096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5623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979841" y="1611597"/>
            <a:ext cx="8232318" cy="36348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000" dirty="0"/>
              <a:t>Bidding For </a:t>
            </a:r>
            <a:br>
              <a:rPr lang="en" sz="10000" dirty="0"/>
            </a:br>
            <a:r>
              <a:rPr lang="en-IN" sz="10000" dirty="0"/>
              <a:t>Wicketkeeper</a:t>
            </a:r>
            <a:endParaRPr sz="10000" dirty="0"/>
          </a:p>
        </p:txBody>
      </p:sp>
    </p:spTree>
    <p:extLst>
      <p:ext uri="{BB962C8B-B14F-4D97-AF65-F5344CB8AC3E}">
        <p14:creationId xmlns:p14="http://schemas.microsoft.com/office/powerpoint/2010/main" val="403877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i="0" u="none" strike="noStrike" baseline="0" dirty="0">
                <a:latin typeface="ArialMT"/>
              </a:rPr>
              <a:t>Wicketkeeper</a:t>
            </a:r>
            <a:endParaRPr lang="en-IN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7A552E-04F3-11F7-2CB4-321FC2C1E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20592"/>
              </p:ext>
            </p:extLst>
          </p:nvPr>
        </p:nvGraphicFramePr>
        <p:xfrm>
          <a:off x="2306170" y="1782781"/>
          <a:ext cx="7579660" cy="345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660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3452607">
                <a:tc>
                  <a:txBody>
                    <a:bodyPr/>
                    <a:lstStyle/>
                    <a:p>
                      <a:r>
                        <a:rPr lang="en-US" dirty="0"/>
                        <a:t>Criteria:</a:t>
                      </a:r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867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1)    A wicketkeeper should make a significant contribution to the team's total runs through aggressive batting skills.</a:t>
                      </a:r>
                    </a:p>
                    <a:p>
                      <a:r>
                        <a:rPr lang="en-US" sz="1867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2)    A wicketkeeper may also be called upon to bowl a few overs of spin or medium pace.</a:t>
                      </a:r>
                    </a:p>
                    <a:p>
                      <a:r>
                        <a:rPr lang="en-US" sz="1867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3)    A good wicketkeeper should have a high count of catches and stumpings.</a:t>
                      </a:r>
                    </a:p>
                    <a:p>
                      <a:r>
                        <a:rPr lang="en-US" sz="1867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4)    Moreover, the wicketkeeper should have more experience by having played in a greater number of IPL seasons.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3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i="0" u="none" strike="noStrike" baseline="0" dirty="0">
                <a:latin typeface="ArialMT"/>
              </a:rPr>
              <a:t>Create Table Queries 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A5F90D-FBC6-8223-27C8-74952E5F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20836"/>
              </p:ext>
            </p:extLst>
          </p:nvPr>
        </p:nvGraphicFramePr>
        <p:xfrm>
          <a:off x="1284193" y="1832254"/>
          <a:ext cx="4034116" cy="373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116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3732072">
                <a:tc>
                  <a:txBody>
                    <a:bodyPr/>
                    <a:lstStyle/>
                    <a:p>
                      <a:r>
                        <a:rPr lang="en-US" dirty="0"/>
                        <a:t>IPL Matches Table : </a:t>
                      </a:r>
                    </a:p>
                    <a:p>
                      <a:r>
                        <a:rPr lang="en-US" sz="1200" b="0" dirty="0"/>
                        <a:t>CREATE TABLE </a:t>
                      </a:r>
                      <a:r>
                        <a:rPr lang="en-US" sz="1200" b="0" dirty="0" err="1"/>
                        <a:t>ipl_matches</a:t>
                      </a:r>
                      <a:r>
                        <a:rPr lang="en-US" sz="1200" b="0" dirty="0"/>
                        <a:t> (</a:t>
                      </a:r>
                    </a:p>
                    <a:p>
                      <a:r>
                        <a:rPr lang="en-US" sz="1200" b="0" dirty="0"/>
                        <a:t>id int,</a:t>
                      </a:r>
                    </a:p>
                    <a:p>
                      <a:r>
                        <a:rPr lang="en-US" sz="1200" b="0" dirty="0"/>
                        <a:t>city varchar,</a:t>
                      </a:r>
                    </a:p>
                    <a:p>
                      <a:r>
                        <a:rPr lang="en-US" sz="1200" b="0" dirty="0"/>
                        <a:t>date </a:t>
                      </a:r>
                      <a:r>
                        <a:rPr lang="en-US" sz="1200" b="0" dirty="0" err="1"/>
                        <a:t>date</a:t>
                      </a:r>
                      <a:r>
                        <a:rPr lang="en-US" sz="1200" b="0" dirty="0"/>
                        <a:t>,</a:t>
                      </a:r>
                    </a:p>
                    <a:p>
                      <a:r>
                        <a:rPr lang="en-US" sz="1200" b="0" dirty="0" err="1"/>
                        <a:t>player_of_match</a:t>
                      </a:r>
                      <a:r>
                        <a:rPr lang="en-US" sz="1200" b="0" dirty="0"/>
                        <a:t> varchar,</a:t>
                      </a:r>
                    </a:p>
                    <a:p>
                      <a:r>
                        <a:rPr lang="en-US" sz="1200" b="0" dirty="0"/>
                        <a:t>venue varchar,</a:t>
                      </a:r>
                    </a:p>
                    <a:p>
                      <a:r>
                        <a:rPr lang="en-US" sz="1200" b="0" dirty="0" err="1"/>
                        <a:t>neutral_venue</a:t>
                      </a:r>
                      <a:r>
                        <a:rPr lang="en-US" sz="1200" b="0" dirty="0"/>
                        <a:t> int,</a:t>
                      </a:r>
                    </a:p>
                    <a:p>
                      <a:r>
                        <a:rPr lang="en-US" sz="1200" b="0" dirty="0"/>
                        <a:t>team1 varchar,</a:t>
                      </a:r>
                    </a:p>
                    <a:p>
                      <a:r>
                        <a:rPr lang="en-US" sz="1200" b="0" dirty="0"/>
                        <a:t>team2 varchar,</a:t>
                      </a:r>
                    </a:p>
                    <a:p>
                      <a:r>
                        <a:rPr lang="en-US" sz="1200" b="0" dirty="0" err="1"/>
                        <a:t>toss_winner</a:t>
                      </a:r>
                      <a:r>
                        <a:rPr lang="en-US" sz="1200" b="0" dirty="0"/>
                        <a:t> varchar,</a:t>
                      </a:r>
                    </a:p>
                    <a:p>
                      <a:r>
                        <a:rPr lang="en-US" sz="1200" b="0" dirty="0" err="1"/>
                        <a:t>toss_decision</a:t>
                      </a:r>
                      <a:r>
                        <a:rPr lang="en-US" sz="1200" b="0" dirty="0"/>
                        <a:t> varchar,</a:t>
                      </a:r>
                    </a:p>
                    <a:p>
                      <a:r>
                        <a:rPr lang="en-US" sz="1200" b="0" dirty="0"/>
                        <a:t>winner varchar,</a:t>
                      </a:r>
                    </a:p>
                    <a:p>
                      <a:r>
                        <a:rPr lang="en-US" sz="1200" b="0" dirty="0"/>
                        <a:t>result varchar,</a:t>
                      </a:r>
                    </a:p>
                    <a:p>
                      <a:r>
                        <a:rPr lang="en-US" sz="1200" b="0" dirty="0" err="1"/>
                        <a:t>result_margin</a:t>
                      </a:r>
                      <a:r>
                        <a:rPr lang="en-US" sz="1200" b="0" dirty="0"/>
                        <a:t> varchar,</a:t>
                      </a:r>
                    </a:p>
                    <a:p>
                      <a:r>
                        <a:rPr lang="en-US" sz="1200" b="0" dirty="0"/>
                        <a:t>eliminator varchar,</a:t>
                      </a:r>
                    </a:p>
                    <a:p>
                      <a:r>
                        <a:rPr lang="en-US" sz="1200" b="0" dirty="0"/>
                        <a:t>method varchar,</a:t>
                      </a:r>
                    </a:p>
                    <a:p>
                      <a:r>
                        <a:rPr lang="en-US" sz="1200" b="0" dirty="0"/>
                        <a:t>umpire1 varchar,</a:t>
                      </a:r>
                    </a:p>
                    <a:p>
                      <a:r>
                        <a:rPr lang="en-US" sz="1200" b="0" dirty="0"/>
                        <a:t>umpire2 varchar);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28795"/>
              </p:ext>
            </p:extLst>
          </p:nvPr>
        </p:nvGraphicFramePr>
        <p:xfrm>
          <a:off x="6873691" y="1832254"/>
          <a:ext cx="4034116" cy="3732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116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3732073">
                <a:tc>
                  <a:txBody>
                    <a:bodyPr/>
                    <a:lstStyle/>
                    <a:p>
                      <a:r>
                        <a:rPr lang="en-US" dirty="0"/>
                        <a:t>IPL Ball Table : </a:t>
                      </a:r>
                    </a:p>
                    <a:p>
                      <a:r>
                        <a:rPr lang="en-US" sz="1100" b="0" dirty="0"/>
                        <a:t>CREATE TABLE </a:t>
                      </a:r>
                      <a:r>
                        <a:rPr lang="en-US" sz="1100" b="0" dirty="0" err="1"/>
                        <a:t>ipl_ball</a:t>
                      </a:r>
                      <a:r>
                        <a:rPr lang="en-US" sz="1100" b="0" dirty="0"/>
                        <a:t> ( </a:t>
                      </a:r>
                    </a:p>
                    <a:p>
                      <a:r>
                        <a:rPr lang="en-US" sz="1100" b="0" dirty="0" err="1"/>
                        <a:t>match_id</a:t>
                      </a:r>
                      <a:r>
                        <a:rPr lang="en-US" sz="1100" b="0" dirty="0"/>
                        <a:t> int,  </a:t>
                      </a:r>
                    </a:p>
                    <a:p>
                      <a:r>
                        <a:rPr lang="en-US" sz="1100" b="0" dirty="0"/>
                        <a:t>inning int,  </a:t>
                      </a:r>
                    </a:p>
                    <a:p>
                      <a:r>
                        <a:rPr lang="en-US" sz="1100" b="0" dirty="0"/>
                        <a:t>over int,  </a:t>
                      </a:r>
                    </a:p>
                    <a:p>
                      <a:r>
                        <a:rPr lang="en-US" sz="1100" b="0" dirty="0"/>
                        <a:t>ball int,  </a:t>
                      </a:r>
                    </a:p>
                    <a:p>
                      <a:r>
                        <a:rPr lang="en-US" sz="1100" b="0" dirty="0"/>
                        <a:t>batsman varchar,  </a:t>
                      </a:r>
                    </a:p>
                    <a:p>
                      <a:r>
                        <a:rPr lang="en-US" sz="1100" b="0" dirty="0" err="1"/>
                        <a:t>non_striker</a:t>
                      </a:r>
                      <a:r>
                        <a:rPr lang="en-US" sz="1100" b="0" dirty="0"/>
                        <a:t> varchar,  </a:t>
                      </a:r>
                    </a:p>
                    <a:p>
                      <a:r>
                        <a:rPr lang="en-US" sz="1100" b="0" dirty="0"/>
                        <a:t>bowler varchar,  </a:t>
                      </a:r>
                    </a:p>
                    <a:p>
                      <a:r>
                        <a:rPr lang="en-US" sz="1100" b="0" dirty="0" err="1"/>
                        <a:t>batsman_runs</a:t>
                      </a:r>
                      <a:r>
                        <a:rPr lang="en-US" sz="1100" b="0" dirty="0"/>
                        <a:t> int, </a:t>
                      </a:r>
                    </a:p>
                    <a:p>
                      <a:r>
                        <a:rPr lang="en-US" sz="1100" b="0" dirty="0" err="1"/>
                        <a:t>extra_runs</a:t>
                      </a:r>
                      <a:r>
                        <a:rPr lang="en-US" sz="1100" b="0" dirty="0"/>
                        <a:t> int,  </a:t>
                      </a:r>
                    </a:p>
                    <a:p>
                      <a:r>
                        <a:rPr lang="en-US" sz="1100" b="0" dirty="0" err="1"/>
                        <a:t>total_runs</a:t>
                      </a:r>
                      <a:r>
                        <a:rPr lang="en-US" sz="1100" b="0" dirty="0"/>
                        <a:t> int, </a:t>
                      </a:r>
                    </a:p>
                    <a:p>
                      <a:r>
                        <a:rPr lang="en-US" sz="1100" b="0" dirty="0" err="1"/>
                        <a:t>wicket_ball</a:t>
                      </a:r>
                      <a:r>
                        <a:rPr lang="en-US" sz="1100" b="0" dirty="0"/>
                        <a:t> int, </a:t>
                      </a:r>
                    </a:p>
                    <a:p>
                      <a:r>
                        <a:rPr lang="en-US" sz="1100" b="0" dirty="0" err="1"/>
                        <a:t>dismissal_kind</a:t>
                      </a:r>
                      <a:r>
                        <a:rPr lang="en-US" sz="1100" b="0" dirty="0"/>
                        <a:t> varchar, </a:t>
                      </a:r>
                    </a:p>
                    <a:p>
                      <a:r>
                        <a:rPr lang="en-US" sz="1100" b="0" dirty="0" err="1"/>
                        <a:t>player_dismissed</a:t>
                      </a:r>
                      <a:r>
                        <a:rPr lang="en-US" sz="1100" b="0" dirty="0"/>
                        <a:t> varchar, </a:t>
                      </a:r>
                    </a:p>
                    <a:p>
                      <a:r>
                        <a:rPr lang="en-US" sz="1100" b="0" dirty="0"/>
                        <a:t>fielder varchar, </a:t>
                      </a:r>
                    </a:p>
                    <a:p>
                      <a:r>
                        <a:rPr lang="en-US" sz="1100" b="0" dirty="0" err="1"/>
                        <a:t>extras_type</a:t>
                      </a:r>
                      <a:r>
                        <a:rPr lang="en-US" sz="1100" b="0" dirty="0"/>
                        <a:t> varchar, </a:t>
                      </a:r>
                    </a:p>
                    <a:p>
                      <a:r>
                        <a:rPr lang="en-US" sz="1100" b="0" dirty="0" err="1"/>
                        <a:t>batting_team</a:t>
                      </a:r>
                      <a:r>
                        <a:rPr lang="en-US" sz="1100" b="0" dirty="0"/>
                        <a:t> varchar,  </a:t>
                      </a:r>
                    </a:p>
                    <a:p>
                      <a:r>
                        <a:rPr lang="en-US" sz="1100" b="0" dirty="0" err="1"/>
                        <a:t>bowling_team</a:t>
                      </a:r>
                      <a:r>
                        <a:rPr lang="en-US" sz="1100" b="0" dirty="0"/>
                        <a:t> varchar </a:t>
                      </a:r>
                    </a:p>
                    <a:p>
                      <a:r>
                        <a:rPr lang="en-US" sz="1100" b="0" dirty="0"/>
                        <a:t>); </a:t>
                      </a:r>
                    </a:p>
                  </a:txBody>
                  <a:tcPr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79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586073" y="1237129"/>
            <a:ext cx="9019853" cy="405204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8800" dirty="0"/>
              <a:t>Additional Questions for Final Assessment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281034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801295" y="55877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Q1. Get the count of cities that have hosted an IPL match</a:t>
            </a:r>
            <a:endParaRPr lang="en-IN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1425"/>
              </p:ext>
            </p:extLst>
          </p:nvPr>
        </p:nvGraphicFramePr>
        <p:xfrm>
          <a:off x="860686" y="1565427"/>
          <a:ext cx="5304865" cy="378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865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3788106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SELECT COUNT(DISTINCT city) as </a:t>
                      </a:r>
                      <a:r>
                        <a:rPr lang="en-US" dirty="0" err="1"/>
                        <a:t>total_cities</a:t>
                      </a:r>
                      <a:r>
                        <a:rPr lang="en-US" dirty="0"/>
                        <a:t> from </a:t>
                      </a:r>
                      <a:r>
                        <a:rPr lang="en-US" dirty="0" err="1"/>
                        <a:t>ipl_matches</a:t>
                      </a:r>
                      <a:r>
                        <a:rPr lang="en-US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FFD1E2-E078-33FC-33D1-84158EBD6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39735"/>
              </p:ext>
            </p:extLst>
          </p:nvPr>
        </p:nvGraphicFramePr>
        <p:xfrm>
          <a:off x="7733553" y="3147060"/>
          <a:ext cx="2519680" cy="563880"/>
        </p:xfrm>
        <a:graphic>
          <a:graphicData uri="http://schemas.openxmlformats.org/drawingml/2006/table">
            <a:tbl>
              <a:tblPr/>
              <a:tblGrid>
                <a:gridCol w="2519680">
                  <a:extLst>
                    <a:ext uri="{9D8B030D-6E8A-4147-A177-3AD203B41FA5}">
                      <a16:colId xmlns:a16="http://schemas.microsoft.com/office/drawing/2014/main" val="1770918513"/>
                    </a:ext>
                  </a:extLst>
                </a:gridCol>
              </a:tblGrid>
              <a:tr h="2559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108217"/>
                  </a:ext>
                </a:extLst>
              </a:tr>
              <a:tr h="2559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4150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187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Q2. Create table </a:t>
            </a:r>
            <a: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  <a:t>deliveries_v02 </a:t>
            </a: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with all the columns of the table ‘</a:t>
            </a:r>
            <a: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  <a:t>deliveries’ </a:t>
            </a: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and an additional</a:t>
            </a:r>
            <a:b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</a:b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column </a:t>
            </a:r>
            <a:r>
              <a:rPr lang="en-US" sz="1800" b="0" i="1" u="none" strike="noStrike" baseline="0" dirty="0" err="1">
                <a:solidFill>
                  <a:srgbClr val="484848"/>
                </a:solidFill>
                <a:latin typeface="Arial-ItalicMT"/>
              </a:rPr>
              <a:t>ball_result</a:t>
            </a:r>
            <a: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  <a:t> </a:t>
            </a: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containing values </a:t>
            </a:r>
            <a: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  <a:t>boundary</a:t>
            </a: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, </a:t>
            </a:r>
            <a: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  <a:t>dot </a:t>
            </a: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or </a:t>
            </a:r>
            <a: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  <a:t>other </a:t>
            </a: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depending on the </a:t>
            </a:r>
            <a:r>
              <a:rPr lang="en-US" sz="1800" b="0" i="1" u="none" strike="noStrike" baseline="0" dirty="0" err="1">
                <a:solidFill>
                  <a:srgbClr val="484848"/>
                </a:solidFill>
                <a:latin typeface="Arial-ItalicMT"/>
              </a:rPr>
              <a:t>total_run</a:t>
            </a:r>
            <a:b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</a:b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(boundary for &gt;= 4, dot for 0 and other for any other number)</a:t>
            </a:r>
            <a:endParaRPr lang="en-IN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6538"/>
              </p:ext>
            </p:extLst>
          </p:nvPr>
        </p:nvGraphicFramePr>
        <p:xfrm>
          <a:off x="3502958" y="2042159"/>
          <a:ext cx="5304865" cy="314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865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3148813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CREATE TABLE deliveries_v02 AS</a:t>
                      </a:r>
                    </a:p>
                    <a:p>
                      <a:r>
                        <a:rPr lang="en-US" dirty="0"/>
                        <a:t>SELECT *, </a:t>
                      </a:r>
                    </a:p>
                    <a:p>
                      <a:r>
                        <a:rPr lang="en-US" dirty="0"/>
                        <a:t>  CASE </a:t>
                      </a:r>
                    </a:p>
                    <a:p>
                      <a:r>
                        <a:rPr lang="en-US" dirty="0"/>
                        <a:t>    WHEN </a:t>
                      </a:r>
                      <a:r>
                        <a:rPr lang="en-US" dirty="0" err="1"/>
                        <a:t>total_runs</a:t>
                      </a:r>
                      <a:r>
                        <a:rPr lang="en-US" dirty="0"/>
                        <a:t> &gt;= 4 THEN 'boundary'</a:t>
                      </a:r>
                    </a:p>
                    <a:p>
                      <a:r>
                        <a:rPr lang="en-US" dirty="0"/>
                        <a:t>    WHEN </a:t>
                      </a:r>
                      <a:r>
                        <a:rPr lang="en-US" dirty="0" err="1"/>
                        <a:t>total_runs</a:t>
                      </a:r>
                      <a:r>
                        <a:rPr lang="en-US" dirty="0"/>
                        <a:t> = 0 THEN 'dot'</a:t>
                      </a:r>
                    </a:p>
                    <a:p>
                      <a:r>
                        <a:rPr lang="en-US" dirty="0"/>
                        <a:t>    ELSE 'other'</a:t>
                      </a:r>
                    </a:p>
                    <a:p>
                      <a:r>
                        <a:rPr lang="en-US" dirty="0"/>
                        <a:t>  END AS </a:t>
                      </a:r>
                      <a:r>
                        <a:rPr lang="en-US" dirty="0" err="1"/>
                        <a:t>ball_result</a:t>
                      </a:r>
                      <a:endParaRPr lang="en-US" dirty="0"/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ipl_ball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92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Q3. Write a query to fetch the total number of boundaries and dot balls from the</a:t>
            </a:r>
            <a:b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</a:b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deliveries_v02 table</a:t>
            </a:r>
            <a:endParaRPr lang="en-IN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51333"/>
              </p:ext>
            </p:extLst>
          </p:nvPr>
        </p:nvGraphicFramePr>
        <p:xfrm>
          <a:off x="850526" y="1854593"/>
          <a:ext cx="5304865" cy="147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865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1264527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r>
                        <a:rPr lang="en-US" sz="1200" b="0" dirty="0"/>
                        <a:t>SELECT </a:t>
                      </a:r>
                      <a:r>
                        <a:rPr lang="en-US" sz="1200" b="0" dirty="0" err="1"/>
                        <a:t>ball_result</a:t>
                      </a:r>
                      <a:r>
                        <a:rPr lang="en-US" sz="1200" b="0" dirty="0"/>
                        <a:t>,</a:t>
                      </a:r>
                    </a:p>
                    <a:p>
                      <a:r>
                        <a:rPr lang="en-US" sz="1200" b="0" dirty="0"/>
                        <a:t>       COUNT(</a:t>
                      </a:r>
                      <a:r>
                        <a:rPr lang="en-US" sz="1200" b="0" dirty="0" err="1"/>
                        <a:t>ball_result</a:t>
                      </a:r>
                      <a:r>
                        <a:rPr lang="en-US" sz="1200" b="0" dirty="0"/>
                        <a:t>) AS frequency</a:t>
                      </a:r>
                    </a:p>
                    <a:p>
                      <a:r>
                        <a:rPr lang="en-US" sz="1200" b="0" dirty="0"/>
                        <a:t>FROM deliveries_v02</a:t>
                      </a:r>
                    </a:p>
                    <a:p>
                      <a:r>
                        <a:rPr lang="en-US" sz="1200" b="0" dirty="0"/>
                        <a:t>WHERE </a:t>
                      </a:r>
                      <a:r>
                        <a:rPr lang="en-US" sz="1200" b="0" dirty="0" err="1"/>
                        <a:t>ball_result</a:t>
                      </a:r>
                      <a:r>
                        <a:rPr lang="en-US" sz="1200" b="0" dirty="0"/>
                        <a:t> IN ('dot', 'boundary')</a:t>
                      </a:r>
                    </a:p>
                    <a:p>
                      <a:r>
                        <a:rPr lang="en-US" sz="1200" b="0" dirty="0"/>
                        <a:t>GROUP BY </a:t>
                      </a:r>
                      <a:r>
                        <a:rPr lang="en-US" sz="1200" b="0" dirty="0" err="1"/>
                        <a:t>ball_result</a:t>
                      </a:r>
                      <a:endParaRPr lang="en-US" sz="1200" b="0" dirty="0"/>
                    </a:p>
                    <a:p>
                      <a:r>
                        <a:rPr lang="en-US" sz="1200" b="0" dirty="0"/>
                        <a:t>ORDER BY frequency DESC;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40E76-16B7-EABA-1C32-810DE327D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30621"/>
              </p:ext>
            </p:extLst>
          </p:nvPr>
        </p:nvGraphicFramePr>
        <p:xfrm>
          <a:off x="7315200" y="1854593"/>
          <a:ext cx="3017520" cy="100584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1304139797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46188891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ball_result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frequency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6261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dot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67841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04927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boundary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31468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507960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307588F-1C87-F319-551D-0D8EEDB57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060209"/>
              </p:ext>
            </p:extLst>
          </p:nvPr>
        </p:nvGraphicFramePr>
        <p:xfrm>
          <a:off x="4297455" y="3530144"/>
          <a:ext cx="35970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9563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Q4. Write a query to fetch the total number of boundaries scored by each team from the</a:t>
            </a:r>
            <a:b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</a:b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deliveries_v02 table and order it in descending order of the number of boundaries</a:t>
            </a:r>
            <a:b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</a:b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scored.</a:t>
            </a:r>
            <a:endParaRPr lang="en-IN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48531"/>
              </p:ext>
            </p:extLst>
          </p:nvPr>
        </p:nvGraphicFramePr>
        <p:xfrm>
          <a:off x="850527" y="1700729"/>
          <a:ext cx="4142814" cy="171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814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1372701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WITH </a:t>
                      </a:r>
                      <a:r>
                        <a:rPr lang="en-US" sz="1100" b="0" dirty="0" err="1"/>
                        <a:t>BoundaryCounts</a:t>
                      </a:r>
                      <a:r>
                        <a:rPr lang="en-US" sz="1100" b="0" dirty="0"/>
                        <a:t> AS (</a:t>
                      </a:r>
                    </a:p>
                    <a:p>
                      <a:r>
                        <a:rPr lang="en-US" sz="1100" b="0" dirty="0"/>
                        <a:t>    SELECT </a:t>
                      </a:r>
                      <a:r>
                        <a:rPr lang="en-US" sz="1100" b="0" dirty="0" err="1"/>
                        <a:t>batting_team</a:t>
                      </a:r>
                      <a:r>
                        <a:rPr lang="en-US" sz="1100" b="0" dirty="0"/>
                        <a:t>, COUNT(*) AS Boundaries</a:t>
                      </a:r>
                    </a:p>
                    <a:p>
                      <a:r>
                        <a:rPr lang="en-US" sz="1100" b="0" dirty="0"/>
                        <a:t>    FROM deliveries_v02</a:t>
                      </a:r>
                    </a:p>
                    <a:p>
                      <a:r>
                        <a:rPr lang="en-US" sz="1100" b="0" dirty="0"/>
                        <a:t>    WHERE </a:t>
                      </a:r>
                      <a:r>
                        <a:rPr lang="en-US" sz="1100" b="0" dirty="0" err="1"/>
                        <a:t>ball_result</a:t>
                      </a:r>
                      <a:r>
                        <a:rPr lang="en-US" sz="1100" b="0" dirty="0"/>
                        <a:t> = 'boundary'</a:t>
                      </a:r>
                    </a:p>
                    <a:p>
                      <a:r>
                        <a:rPr lang="en-US" sz="1100" b="0" dirty="0"/>
                        <a:t>    GROUP BY </a:t>
                      </a:r>
                      <a:r>
                        <a:rPr lang="en-US" sz="1100" b="0" dirty="0" err="1"/>
                        <a:t>batting_team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)</a:t>
                      </a:r>
                    </a:p>
                    <a:p>
                      <a:r>
                        <a:rPr lang="en-US" sz="1100" b="0" dirty="0"/>
                        <a:t>SELECT * FROM </a:t>
                      </a:r>
                      <a:r>
                        <a:rPr lang="en-US" sz="1100" b="0" dirty="0" err="1"/>
                        <a:t>BoundaryCounts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ORDER BY Boundaries DESC;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D766CF-6801-00A7-A24C-26F1BC0DD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493780"/>
              </p:ext>
            </p:extLst>
          </p:nvPr>
        </p:nvGraphicFramePr>
        <p:xfrm>
          <a:off x="7198660" y="1862457"/>
          <a:ext cx="3505202" cy="4397576"/>
        </p:xfrm>
        <a:graphic>
          <a:graphicData uri="http://schemas.openxmlformats.org/drawingml/2006/table">
            <a:tbl>
              <a:tblPr/>
              <a:tblGrid>
                <a:gridCol w="2008095">
                  <a:extLst>
                    <a:ext uri="{9D8B030D-6E8A-4147-A177-3AD203B41FA5}">
                      <a16:colId xmlns:a16="http://schemas.microsoft.com/office/drawing/2014/main" val="3694657127"/>
                    </a:ext>
                  </a:extLst>
                </a:gridCol>
                <a:gridCol w="1497107">
                  <a:extLst>
                    <a:ext uri="{9D8B030D-6E8A-4147-A177-3AD203B41FA5}">
                      <a16:colId xmlns:a16="http://schemas.microsoft.com/office/drawing/2014/main" val="3921748734"/>
                    </a:ext>
                  </a:extLst>
                </a:gridCol>
              </a:tblGrid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batting_team</a:t>
                      </a:r>
                      <a:endParaRPr lang="en-IN" sz="1100" b="0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boundaries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2562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4118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246973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3800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895857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3780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08675"/>
                  </a:ext>
                </a:extLst>
              </a:tr>
              <a:tr h="306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3739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496058"/>
                  </a:ext>
                </a:extLst>
              </a:tr>
              <a:tr h="306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3496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37872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3041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703488"/>
                  </a:ext>
                </a:extLst>
              </a:tr>
              <a:tr h="306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3022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158205"/>
                  </a:ext>
                </a:extLst>
              </a:tr>
              <a:tr h="306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2306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188317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1387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6788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29265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559150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40146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28163"/>
                  </a:ext>
                </a:extLst>
              </a:tr>
              <a:tr h="306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Rising Pune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Supergiants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idaloka" panose="020B0604020202020204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205937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96867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E5D6CEF-A7FE-E57B-1DE7-CE0610BC46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099487"/>
              </p:ext>
            </p:extLst>
          </p:nvPr>
        </p:nvGraphicFramePr>
        <p:xfrm>
          <a:off x="850527" y="35865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9572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Q5. Write a query to fetch the total number of dot balls bowled by each team and order it in</a:t>
            </a:r>
            <a:b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</a:b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descending order of the total number of dot balls bowled.</a:t>
            </a:r>
            <a:endParaRPr lang="en-IN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11573"/>
              </p:ext>
            </p:extLst>
          </p:nvPr>
        </p:nvGraphicFramePr>
        <p:xfrm>
          <a:off x="791136" y="1612546"/>
          <a:ext cx="4202208" cy="1345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208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1345807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r>
                        <a:rPr lang="en-US" sz="1100" b="0" dirty="0"/>
                        <a:t>SELECT </a:t>
                      </a:r>
                      <a:r>
                        <a:rPr lang="en-US" sz="1100" b="0" dirty="0" err="1"/>
                        <a:t>batting_team</a:t>
                      </a:r>
                      <a:r>
                        <a:rPr lang="en-US" sz="1100" b="0" dirty="0"/>
                        <a:t>, </a:t>
                      </a:r>
                    </a:p>
                    <a:p>
                      <a:r>
                        <a:rPr lang="en-US" sz="1100" b="0" dirty="0"/>
                        <a:t>count('dot') as </a:t>
                      </a:r>
                      <a:r>
                        <a:rPr lang="en-US" sz="1100" b="0" dirty="0" err="1"/>
                        <a:t>total_dot_ball</a:t>
                      </a:r>
                      <a:r>
                        <a:rPr lang="en-US" sz="1100" b="0" dirty="0"/>
                        <a:t> </a:t>
                      </a:r>
                    </a:p>
                    <a:p>
                      <a:r>
                        <a:rPr lang="en-US" sz="1100" b="0" dirty="0"/>
                        <a:t>FROM deliveries_v02 </a:t>
                      </a:r>
                    </a:p>
                    <a:p>
                      <a:r>
                        <a:rPr lang="en-US" sz="1100" b="0" dirty="0"/>
                        <a:t>GROUP BY </a:t>
                      </a:r>
                      <a:r>
                        <a:rPr lang="en-US" sz="1100" b="0" dirty="0" err="1"/>
                        <a:t>batting_team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ORDER BY </a:t>
                      </a:r>
                      <a:r>
                        <a:rPr lang="en-US" sz="1100" b="0" dirty="0" err="1"/>
                        <a:t>total_dot_ball</a:t>
                      </a:r>
                      <a:r>
                        <a:rPr lang="en-US" sz="1100" b="0" dirty="0"/>
                        <a:t> DESC;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145638-C7B6-8E4C-EBC6-40CC83D9F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98417"/>
              </p:ext>
            </p:extLst>
          </p:nvPr>
        </p:nvGraphicFramePr>
        <p:xfrm>
          <a:off x="7198658" y="1612546"/>
          <a:ext cx="3505202" cy="4397576"/>
        </p:xfrm>
        <a:graphic>
          <a:graphicData uri="http://schemas.openxmlformats.org/drawingml/2006/table">
            <a:tbl>
              <a:tblPr/>
              <a:tblGrid>
                <a:gridCol w="2008095">
                  <a:extLst>
                    <a:ext uri="{9D8B030D-6E8A-4147-A177-3AD203B41FA5}">
                      <a16:colId xmlns:a16="http://schemas.microsoft.com/office/drawing/2014/main" val="3694657127"/>
                    </a:ext>
                  </a:extLst>
                </a:gridCol>
                <a:gridCol w="1497107">
                  <a:extLst>
                    <a:ext uri="{9D8B030D-6E8A-4147-A177-3AD203B41FA5}">
                      <a16:colId xmlns:a16="http://schemas.microsoft.com/office/drawing/2014/main" val="3921748734"/>
                    </a:ext>
                  </a:extLst>
                </a:gridCol>
              </a:tblGrid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batting_team</a:t>
                      </a:r>
                      <a:endParaRPr lang="en-IN" sz="1100" b="0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boundaries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2562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Mumbai Indians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8756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246973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Kolkata Knight Riders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895857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Royal Challengers Bangalore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7988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08675"/>
                  </a:ext>
                </a:extLst>
              </a:tr>
              <a:tr h="306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Kings XI Punjab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7858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496058"/>
                  </a:ext>
                </a:extLst>
              </a:tr>
              <a:tr h="306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Chennai Super Kings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7389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37872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Rajasthan Royals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6762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703488"/>
                  </a:ext>
                </a:extLst>
              </a:tr>
              <a:tr h="306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Delhi Daredevils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6592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158205"/>
                  </a:ext>
                </a:extLst>
              </a:tr>
              <a:tr h="306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Sunrisers Hyderabad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4944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188317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Deccan Chargers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3227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6788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Pune Warriors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29265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Delhi Capitals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1324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559150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Gujarat Lions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1153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40146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Rising Pune Supergiant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28163"/>
                  </a:ext>
                </a:extLst>
              </a:tr>
              <a:tr h="306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Kochi Tuskers Kerala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205937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Rising Pune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Supergiants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968678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49093D-605F-5DF3-80AA-1C4E8F3F5F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121672"/>
              </p:ext>
            </p:extLst>
          </p:nvPr>
        </p:nvGraphicFramePr>
        <p:xfrm>
          <a:off x="791135" y="32790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0854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Q6. Write a query to fetch the total number of dismissals by dismissal kinds where dismissal</a:t>
            </a:r>
            <a:b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</a:b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kind is not NA</a:t>
            </a:r>
            <a:endParaRPr lang="en-IN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99942"/>
              </p:ext>
            </p:extLst>
          </p:nvPr>
        </p:nvGraphicFramePr>
        <p:xfrm>
          <a:off x="1227045" y="2605914"/>
          <a:ext cx="4142814" cy="164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814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1646172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endParaRPr lang="en-US" sz="1200" b="0" dirty="0"/>
                    </a:p>
                    <a:p>
                      <a:r>
                        <a:rPr lang="en-US" sz="1200" b="0" dirty="0"/>
                        <a:t>SELECT count(case when </a:t>
                      </a:r>
                      <a:r>
                        <a:rPr lang="en-US" sz="1200" b="0" dirty="0" err="1"/>
                        <a:t>dismissal_kind</a:t>
                      </a:r>
                      <a:r>
                        <a:rPr lang="en-US" sz="1200" b="0" dirty="0"/>
                        <a:t> != 'NA' then </a:t>
                      </a:r>
                      <a:r>
                        <a:rPr lang="en-US" sz="1200" b="0" dirty="0" err="1"/>
                        <a:t>dismissal_kind</a:t>
                      </a:r>
                      <a:r>
                        <a:rPr lang="en-US" sz="1200" b="0" dirty="0"/>
                        <a:t> else NULL end) as </a:t>
                      </a:r>
                      <a:r>
                        <a:rPr lang="en-US" sz="1200" b="0" dirty="0" err="1"/>
                        <a:t>number_of_dismissals</a:t>
                      </a:r>
                      <a:r>
                        <a:rPr lang="en-US" sz="1200" b="0" dirty="0"/>
                        <a:t> from deliveries_v02;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E40597-AB1D-911E-3AD0-E23CD9577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6381"/>
              </p:ext>
            </p:extLst>
          </p:nvPr>
        </p:nvGraphicFramePr>
        <p:xfrm>
          <a:off x="7476564" y="3047200"/>
          <a:ext cx="2277035" cy="763600"/>
        </p:xfrm>
        <a:graphic>
          <a:graphicData uri="http://schemas.openxmlformats.org/drawingml/2006/table">
            <a:tbl>
              <a:tblPr/>
              <a:tblGrid>
                <a:gridCol w="2277035">
                  <a:extLst>
                    <a:ext uri="{9D8B030D-6E8A-4147-A177-3AD203B41FA5}">
                      <a16:colId xmlns:a16="http://schemas.microsoft.com/office/drawing/2014/main" val="777186556"/>
                    </a:ext>
                  </a:extLst>
                </a:gridCol>
              </a:tblGrid>
              <a:tr h="381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number_of_dismissals</a:t>
                      </a:r>
                      <a:endParaRPr lang="en-IN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89618"/>
                  </a:ext>
                </a:extLst>
              </a:tr>
              <a:tr h="381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88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564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Q7. Write a query to get the top 5 bowlers who conceded maximum extra runs from the</a:t>
            </a:r>
            <a:b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</a:b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deliveries table</a:t>
            </a:r>
            <a:endParaRPr lang="en-IN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8937"/>
              </p:ext>
            </p:extLst>
          </p:nvPr>
        </p:nvGraphicFramePr>
        <p:xfrm>
          <a:off x="850526" y="1854593"/>
          <a:ext cx="5304865" cy="2046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865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2046847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b="0" dirty="0"/>
                        <a:t>SELECT </a:t>
                      </a:r>
                    </a:p>
                    <a:p>
                      <a:r>
                        <a:rPr lang="en-US" sz="1200" b="0" dirty="0"/>
                        <a:t>bowler,</a:t>
                      </a:r>
                    </a:p>
                    <a:p>
                      <a:r>
                        <a:rPr lang="en-US" sz="1200" b="0" dirty="0"/>
                        <a:t>sum(</a:t>
                      </a:r>
                      <a:r>
                        <a:rPr lang="en-US" sz="1200" b="0" dirty="0" err="1"/>
                        <a:t>extra_runs</a:t>
                      </a:r>
                      <a:r>
                        <a:rPr lang="en-US" sz="1200" b="0" dirty="0"/>
                        <a:t>) AS </a:t>
                      </a:r>
                      <a:r>
                        <a:rPr lang="en-US" sz="1200" b="0" dirty="0" err="1"/>
                        <a:t>total_extras</a:t>
                      </a:r>
                      <a:endParaRPr lang="en-US" sz="1200" b="0" dirty="0"/>
                    </a:p>
                    <a:p>
                      <a:r>
                        <a:rPr lang="en-US" sz="1200" b="0" dirty="0"/>
                        <a:t>FROM deliveries_v02</a:t>
                      </a:r>
                    </a:p>
                    <a:p>
                      <a:r>
                        <a:rPr lang="en-US" sz="1200" b="0" dirty="0"/>
                        <a:t>GROUP BY bowler</a:t>
                      </a:r>
                    </a:p>
                    <a:p>
                      <a:r>
                        <a:rPr lang="en-US" sz="1200" b="0" dirty="0"/>
                        <a:t>ORDER BY </a:t>
                      </a:r>
                      <a:r>
                        <a:rPr lang="en-US" sz="1200" b="0" dirty="0" err="1"/>
                        <a:t>total_extras</a:t>
                      </a:r>
                      <a:r>
                        <a:rPr lang="en-US" sz="1200" b="0" dirty="0"/>
                        <a:t> DESC </a:t>
                      </a:r>
                    </a:p>
                    <a:p>
                      <a:r>
                        <a:rPr lang="en-US" sz="1200" b="0" dirty="0"/>
                        <a:t>LIMIT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5ADD51-093F-7AB4-04D2-A897455BE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92734"/>
              </p:ext>
            </p:extLst>
          </p:nvPr>
        </p:nvGraphicFramePr>
        <p:xfrm>
          <a:off x="2011181" y="4171073"/>
          <a:ext cx="2650017" cy="1641798"/>
        </p:xfrm>
        <a:graphic>
          <a:graphicData uri="http://schemas.openxmlformats.org/drawingml/2006/table">
            <a:tbl>
              <a:tblPr firstRow="1" firstCol="1"/>
              <a:tblGrid>
                <a:gridCol w="1544691">
                  <a:extLst>
                    <a:ext uri="{9D8B030D-6E8A-4147-A177-3AD203B41FA5}">
                      <a16:colId xmlns:a16="http://schemas.microsoft.com/office/drawing/2014/main" val="2507818105"/>
                    </a:ext>
                  </a:extLst>
                </a:gridCol>
                <a:gridCol w="1105326">
                  <a:extLst>
                    <a:ext uri="{9D8B030D-6E8A-4147-A177-3AD203B41FA5}">
                      <a16:colId xmlns:a16="http://schemas.microsoft.com/office/drawing/2014/main" val="3772405498"/>
                    </a:ext>
                  </a:extLst>
                </a:gridCol>
              </a:tblGrid>
              <a:tr h="2736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bowler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total_extras</a:t>
                      </a:r>
                      <a:endParaRPr lang="en-IN" sz="1100" b="0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90074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SL Malinga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59816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P Kumar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23293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UT Yadav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992192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DJ Bravo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5215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B Kumar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18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6AD95D-497D-FDF3-DFFF-DB183CB10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061406"/>
              </p:ext>
            </p:extLst>
          </p:nvPr>
        </p:nvGraphicFramePr>
        <p:xfrm>
          <a:off x="6947648" y="22487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6882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Q8. Write a query to create a table named </a:t>
            </a:r>
            <a: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  <a:t>deliveries_v03 </a:t>
            </a: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with all the columns of</a:t>
            </a:r>
            <a:b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</a:br>
            <a: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  <a:t>deliveries_v02 </a:t>
            </a: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table and two additional column (named </a:t>
            </a:r>
            <a: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  <a:t>venue </a:t>
            </a: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and </a:t>
            </a:r>
            <a:r>
              <a:rPr lang="en-US" sz="1800" b="0" i="1" u="none" strike="noStrike" baseline="0" dirty="0" err="1">
                <a:solidFill>
                  <a:srgbClr val="484848"/>
                </a:solidFill>
                <a:latin typeface="Arial-ItalicMT"/>
              </a:rPr>
              <a:t>match_date</a:t>
            </a: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) of </a:t>
            </a:r>
            <a: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  <a:t>venue</a:t>
            </a:r>
            <a:b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</a:b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and </a:t>
            </a:r>
            <a: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  <a:t>date </a:t>
            </a: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from table </a:t>
            </a:r>
            <a: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  <a:t>matches</a:t>
            </a:r>
            <a:endParaRPr lang="en-IN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31259"/>
              </p:ext>
            </p:extLst>
          </p:nvPr>
        </p:nvGraphicFramePr>
        <p:xfrm>
          <a:off x="3443567" y="2037473"/>
          <a:ext cx="5304865" cy="314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865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3148813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CREATE TABLE deliveries_v03 as </a:t>
                      </a:r>
                    </a:p>
                    <a:p>
                      <a:r>
                        <a:rPr lang="en-US" dirty="0"/>
                        <a:t>SELECT a.*, </a:t>
                      </a:r>
                      <a:r>
                        <a:rPr lang="en-US" dirty="0" err="1"/>
                        <a:t>b.venue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b.date</a:t>
                      </a:r>
                      <a:r>
                        <a:rPr lang="en-US" dirty="0"/>
                        <a:t> from </a:t>
                      </a:r>
                    </a:p>
                    <a:p>
                      <a:r>
                        <a:rPr lang="en-US" dirty="0"/>
                        <a:t>deliveries_v02 as a left join </a:t>
                      </a:r>
                    </a:p>
                    <a:p>
                      <a:r>
                        <a:rPr lang="en-US" dirty="0"/>
                        <a:t>(SELECT id, venue, date from </a:t>
                      </a:r>
                      <a:r>
                        <a:rPr lang="en-US" dirty="0" err="1"/>
                        <a:t>ipl_matches</a:t>
                      </a:r>
                      <a:r>
                        <a:rPr lang="en-US" dirty="0"/>
                        <a:t>) as b </a:t>
                      </a:r>
                    </a:p>
                    <a:p>
                      <a:r>
                        <a:rPr lang="en-US" dirty="0"/>
                        <a:t>on </a:t>
                      </a:r>
                      <a:r>
                        <a:rPr lang="en-US" dirty="0" err="1"/>
                        <a:t>a.match_id</a:t>
                      </a:r>
                      <a:r>
                        <a:rPr lang="en-US" dirty="0"/>
                        <a:t> = b.id;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353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Q9. Write a query to fetch the total runs scored for</a:t>
            </a:r>
            <a:b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</a:b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 each venue and order it in the descending</a:t>
            </a:r>
            <a:b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</a:b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order of total runs scored</a:t>
            </a:r>
            <a:endParaRPr lang="en-IN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49682"/>
              </p:ext>
            </p:extLst>
          </p:nvPr>
        </p:nvGraphicFramePr>
        <p:xfrm>
          <a:off x="850526" y="1854593"/>
          <a:ext cx="5245474" cy="3387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74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338796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Query : 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sz="1200" b="0" dirty="0"/>
                        <a:t>SELECT venue,</a:t>
                      </a:r>
                    </a:p>
                    <a:p>
                      <a:pPr algn="l"/>
                      <a:r>
                        <a:rPr lang="en-US" sz="1200" b="0" dirty="0"/>
                        <a:t>sum(</a:t>
                      </a:r>
                      <a:r>
                        <a:rPr lang="en-US" sz="1200" b="0" dirty="0" err="1"/>
                        <a:t>total_runs</a:t>
                      </a:r>
                      <a:r>
                        <a:rPr lang="en-US" sz="1200" b="0" dirty="0"/>
                        <a:t>) as </a:t>
                      </a:r>
                      <a:r>
                        <a:rPr lang="en-US" sz="1200" b="0" dirty="0" err="1"/>
                        <a:t>venue_runs</a:t>
                      </a:r>
                      <a:endParaRPr lang="en-US" sz="1200" b="0" dirty="0"/>
                    </a:p>
                    <a:p>
                      <a:pPr algn="l"/>
                      <a:r>
                        <a:rPr lang="en-US" sz="1200" b="0" dirty="0"/>
                        <a:t>FROM deliveries_v03</a:t>
                      </a:r>
                    </a:p>
                    <a:p>
                      <a:pPr algn="l"/>
                      <a:r>
                        <a:rPr lang="en-US" sz="1200" b="0" dirty="0"/>
                        <a:t>GROUP BY venue </a:t>
                      </a:r>
                    </a:p>
                    <a:p>
                      <a:pPr algn="l"/>
                      <a:r>
                        <a:rPr lang="en-US" sz="1200" b="0" dirty="0"/>
                        <a:t>order by </a:t>
                      </a:r>
                      <a:r>
                        <a:rPr lang="en-US" sz="1200" b="0" dirty="0" err="1"/>
                        <a:t>venue_runs</a:t>
                      </a:r>
                      <a:r>
                        <a:rPr lang="en-US" sz="1200" b="0" dirty="0"/>
                        <a:t> DESC 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74DBD9-6B9D-AF81-C294-97C1ED42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74431"/>
              </p:ext>
            </p:extLst>
          </p:nvPr>
        </p:nvGraphicFramePr>
        <p:xfrm>
          <a:off x="6589058" y="572351"/>
          <a:ext cx="5155828" cy="5757355"/>
        </p:xfrm>
        <a:graphic>
          <a:graphicData uri="http://schemas.openxmlformats.org/drawingml/2006/table">
            <a:tbl>
              <a:tblPr/>
              <a:tblGrid>
                <a:gridCol w="2577914">
                  <a:extLst>
                    <a:ext uri="{9D8B030D-6E8A-4147-A177-3AD203B41FA5}">
                      <a16:colId xmlns:a16="http://schemas.microsoft.com/office/drawing/2014/main" val="522809135"/>
                    </a:ext>
                  </a:extLst>
                </a:gridCol>
                <a:gridCol w="2577914">
                  <a:extLst>
                    <a:ext uri="{9D8B030D-6E8A-4147-A177-3AD203B41FA5}">
                      <a16:colId xmlns:a16="http://schemas.microsoft.com/office/drawing/2014/main" val="1543079082"/>
                    </a:ext>
                  </a:extLst>
                </a:gridCol>
              </a:tblGrid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venue</a:t>
                      </a:r>
                    </a:p>
                  </a:txBody>
                  <a:tcPr marL="1537" marR="1537" marT="15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venue_runs</a:t>
                      </a:r>
                      <a:endParaRPr lang="en-IN" sz="800" b="0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1537" marR="1537" marT="15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26685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Eden Gardens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23658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5266472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Wankhede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23390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4641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Feroz</a:t>
                      </a:r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 Shah </a:t>
                      </a:r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Kotla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22947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232890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M Chinnaswamy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20237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3746315"/>
                  </a:ext>
                </a:extLst>
              </a:tr>
              <a:tr h="184695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Rajiv Gandhi International Stadium, Uppal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19484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101757"/>
                  </a:ext>
                </a:extLst>
              </a:tr>
              <a:tr h="15414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MA Chidambaram Stadium, Chepauk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17821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390331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Sawai Mansingh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14264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3698705"/>
                  </a:ext>
                </a:extLst>
              </a:tr>
              <a:tr h="184695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Punjab Cricket Association Stadium, Mohali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10987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044867"/>
                  </a:ext>
                </a:extLst>
              </a:tr>
              <a:tr h="15414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Dubai International Cricket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10402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1231058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Sheikh Zayed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8830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1129343"/>
                  </a:ext>
                </a:extLst>
              </a:tr>
              <a:tr h="276845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Punjab Cricket Association IS Bindra Stadium, Mohali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7021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371846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Maharashtra Cricket Association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6780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5986443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Sharjah Cricket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5924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196688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M.Chinnaswamy</a:t>
                      </a:r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5127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352600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Dr DY Patil Sports Academy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4810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557932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Subrata Roy Sahara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4755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2404758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Kingsmead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4353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1190593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Brabourne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3842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422131"/>
                  </a:ext>
                </a:extLst>
              </a:tr>
              <a:tr h="2768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Dr. Y.S. Rajasekhara Reddy ACA-VDCA Cricket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3746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33349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Sardar Patel Stadium, Motera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3746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931773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SuperSport Park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3653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386566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Saurashtra Cricket Association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3316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835026"/>
                  </a:ext>
                </a:extLst>
              </a:tr>
              <a:tr h="15414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Himachal Pradesh Cricket Association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2897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9242889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Holkar Cricket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2872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7166128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New Wanderers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2292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637558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Barabati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2278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5619537"/>
                  </a:ext>
                </a:extLst>
              </a:tr>
              <a:tr h="15414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JSCA International Stadium Complex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2056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8701541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St George's Park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2033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678943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Newlands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1764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102816"/>
                  </a:ext>
                </a:extLst>
              </a:tr>
              <a:tr h="276845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Shaheed Veer Narayan Singh International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1741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8884807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Nehru Stadium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1363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722271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Green Park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1298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3878984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De Beers Diamond Oval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897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6626131"/>
                  </a:ext>
                </a:extLst>
              </a:tr>
              <a:tr h="184695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Vidarbha Cricket Association Stadium, Jamtha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882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9393084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Buffalo Park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799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8068364"/>
                  </a:ext>
                </a:extLst>
              </a:tr>
              <a:tr h="13911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OUTsurance Oval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529</a:t>
                      </a:r>
                    </a:p>
                  </a:txBody>
                  <a:tcPr marL="1537" marR="1537" marT="15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6358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60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979841" y="1611597"/>
            <a:ext cx="8232318" cy="36348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000" dirty="0"/>
              <a:t>Bidding For Batters</a:t>
            </a:r>
            <a:endParaRPr sz="1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Q10. Write a query to fetch the year-wise total runs scored at </a:t>
            </a:r>
            <a:r>
              <a:rPr lang="en-US" sz="1800" b="0" i="1" u="none" strike="noStrike" baseline="0" dirty="0">
                <a:solidFill>
                  <a:srgbClr val="484848"/>
                </a:solidFill>
                <a:latin typeface="Arial-ItalicMT"/>
              </a:rPr>
              <a:t>Eden Gardens </a:t>
            </a: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and order it in the</a:t>
            </a:r>
            <a:b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</a:b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descending order of total runs scored</a:t>
            </a:r>
            <a:endParaRPr lang="en-IN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29890"/>
              </p:ext>
            </p:extLst>
          </p:nvPr>
        </p:nvGraphicFramePr>
        <p:xfrm>
          <a:off x="850527" y="1560836"/>
          <a:ext cx="4761379" cy="167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379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1675423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r>
                        <a:rPr lang="en-US" sz="1200" b="0" dirty="0"/>
                        <a:t>SELECT max(venue) as venue,</a:t>
                      </a:r>
                    </a:p>
                    <a:p>
                      <a:r>
                        <a:rPr lang="en-US" sz="1200" b="0" dirty="0"/>
                        <a:t>EXTRACT(year from date) as </a:t>
                      </a:r>
                      <a:r>
                        <a:rPr lang="en-US" sz="1200" b="0" dirty="0" err="1"/>
                        <a:t>match_year</a:t>
                      </a:r>
                      <a:r>
                        <a:rPr lang="en-US" sz="1200" b="0" dirty="0"/>
                        <a:t>,</a:t>
                      </a:r>
                    </a:p>
                    <a:p>
                      <a:r>
                        <a:rPr lang="en-US" sz="1200" b="0" dirty="0"/>
                        <a:t>sum(</a:t>
                      </a:r>
                      <a:r>
                        <a:rPr lang="en-US" sz="1200" b="0" dirty="0" err="1"/>
                        <a:t>total_runs</a:t>
                      </a:r>
                      <a:r>
                        <a:rPr lang="en-US" sz="1200" b="0" dirty="0"/>
                        <a:t>) as </a:t>
                      </a:r>
                      <a:r>
                        <a:rPr lang="en-US" sz="1200" b="0" dirty="0" err="1"/>
                        <a:t>venue_runs</a:t>
                      </a:r>
                      <a:endParaRPr lang="en-US" sz="1200" b="0" dirty="0"/>
                    </a:p>
                    <a:p>
                      <a:r>
                        <a:rPr lang="en-US" sz="1200" b="0" dirty="0"/>
                        <a:t>FROM deliveries_v03</a:t>
                      </a:r>
                    </a:p>
                    <a:p>
                      <a:r>
                        <a:rPr lang="en-US" sz="1200" b="0" dirty="0"/>
                        <a:t>GROUP BY venue , EXTRACT(year from date)</a:t>
                      </a:r>
                    </a:p>
                    <a:p>
                      <a:r>
                        <a:rPr lang="en-US" sz="1200" b="0" dirty="0"/>
                        <a:t>HAVING max(venue) = 'Eden Gardens'</a:t>
                      </a:r>
                    </a:p>
                    <a:p>
                      <a:r>
                        <a:rPr lang="en-US" sz="1200" b="0" dirty="0"/>
                        <a:t>order by </a:t>
                      </a:r>
                      <a:r>
                        <a:rPr lang="en-US" sz="1200" b="0" dirty="0" err="1"/>
                        <a:t>venue_runs</a:t>
                      </a:r>
                      <a:r>
                        <a:rPr lang="en-US" sz="1200" b="0" dirty="0"/>
                        <a:t> DESC </a:t>
                      </a:r>
                    </a:p>
                  </a:txBody>
                  <a:tcPr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DB1481C-C41C-15F1-3552-BE8B57E309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690298"/>
              </p:ext>
            </p:extLst>
          </p:nvPr>
        </p:nvGraphicFramePr>
        <p:xfrm>
          <a:off x="850527" y="3437966"/>
          <a:ext cx="476137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358EF3-2E23-605D-6710-B958757FA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97319"/>
              </p:ext>
            </p:extLst>
          </p:nvPr>
        </p:nvGraphicFramePr>
        <p:xfrm>
          <a:off x="6912223" y="2201924"/>
          <a:ext cx="3755342" cy="3009963"/>
        </p:xfrm>
        <a:graphic>
          <a:graphicData uri="http://schemas.openxmlformats.org/drawingml/2006/table">
            <a:tbl>
              <a:tblPr firstRow="1" firstCol="1"/>
              <a:tblGrid>
                <a:gridCol w="1544691">
                  <a:extLst>
                    <a:ext uri="{9D8B030D-6E8A-4147-A177-3AD203B41FA5}">
                      <a16:colId xmlns:a16="http://schemas.microsoft.com/office/drawing/2014/main" val="2507818105"/>
                    </a:ext>
                  </a:extLst>
                </a:gridCol>
                <a:gridCol w="1105326">
                  <a:extLst>
                    <a:ext uri="{9D8B030D-6E8A-4147-A177-3AD203B41FA5}">
                      <a16:colId xmlns:a16="http://schemas.microsoft.com/office/drawing/2014/main" val="3772405498"/>
                    </a:ext>
                  </a:extLst>
                </a:gridCol>
                <a:gridCol w="1105325">
                  <a:extLst>
                    <a:ext uri="{9D8B030D-6E8A-4147-A177-3AD203B41FA5}">
                      <a16:colId xmlns:a16="http://schemas.microsoft.com/office/drawing/2014/main" val="3450617223"/>
                    </a:ext>
                  </a:extLst>
                </a:gridCol>
              </a:tblGrid>
              <a:tr h="2736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venue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match_year</a:t>
                      </a:r>
                      <a:endParaRPr lang="en-IN" sz="1100" b="0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/>
                        </a:rPr>
                        <a:t>venue_runs</a:t>
                      </a:r>
                      <a:endParaRPr lang="en-IN" sz="1100" b="0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90074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Eden Gardens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2885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59816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Eden Gardens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2651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23293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Eden Gardens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2386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992192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Eden Gardens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2304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5215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Eden Gardens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2194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182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Eden Gardens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2167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043526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Eden Gardens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783176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Eden Gardens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9526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Eden Gardens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1854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145794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Eden Gardens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1843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01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598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68;p123">
            <a:extLst>
              <a:ext uri="{FF2B5EF4-FFF2-40B4-BE49-F238E27FC236}">
                <a16:creationId xmlns:a16="http://schemas.microsoft.com/office/drawing/2014/main" id="{9E8E1B97-709E-F82D-289E-B9BC667865ED}"/>
              </a:ext>
            </a:extLst>
          </p:cNvPr>
          <p:cNvSpPr txBox="1">
            <a:spLocks/>
          </p:cNvSpPr>
          <p:nvPr/>
        </p:nvSpPr>
        <p:spPr>
          <a:xfrm>
            <a:off x="3777200" y="2587898"/>
            <a:ext cx="4637600" cy="1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8666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kern="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5748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dirty="0">
                <a:latin typeface="ArialMT"/>
              </a:rPr>
              <a:t>A</a:t>
            </a:r>
            <a:r>
              <a:rPr lang="en-IN" sz="3200" b="1" i="0" u="none" strike="noStrike" baseline="0" dirty="0">
                <a:latin typeface="ArialMT"/>
              </a:rPr>
              <a:t>ggressive </a:t>
            </a:r>
            <a:r>
              <a:rPr lang="en-IN" sz="3200" b="1" dirty="0">
                <a:latin typeface="ArialMT"/>
              </a:rPr>
              <a:t>B</a:t>
            </a:r>
            <a:r>
              <a:rPr lang="en-IN" sz="3200" b="1" i="0" u="none" strike="noStrike" baseline="0" dirty="0">
                <a:latin typeface="ArialMT"/>
              </a:rPr>
              <a:t>atsman</a:t>
            </a: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9C3004-938C-A7A4-DFA7-019829DB2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70386"/>
              </p:ext>
            </p:extLst>
          </p:nvPr>
        </p:nvGraphicFramePr>
        <p:xfrm>
          <a:off x="791136" y="3248511"/>
          <a:ext cx="4883522" cy="3009963"/>
        </p:xfrm>
        <a:graphic>
          <a:graphicData uri="http://schemas.openxmlformats.org/drawingml/2006/table">
            <a:tbl>
              <a:tblPr/>
              <a:tblGrid>
                <a:gridCol w="1073682">
                  <a:extLst>
                    <a:ext uri="{9D8B030D-6E8A-4147-A177-3AD203B41FA5}">
                      <a16:colId xmlns:a16="http://schemas.microsoft.com/office/drawing/2014/main" val="2507818105"/>
                    </a:ext>
                  </a:extLst>
                </a:gridCol>
                <a:gridCol w="1108317">
                  <a:extLst>
                    <a:ext uri="{9D8B030D-6E8A-4147-A177-3AD203B41FA5}">
                      <a16:colId xmlns:a16="http://schemas.microsoft.com/office/drawing/2014/main" val="3450617223"/>
                    </a:ext>
                  </a:extLst>
                </a:gridCol>
                <a:gridCol w="1575889">
                  <a:extLst>
                    <a:ext uri="{9D8B030D-6E8A-4147-A177-3AD203B41FA5}">
                      <a16:colId xmlns:a16="http://schemas.microsoft.com/office/drawing/2014/main" val="4074363264"/>
                    </a:ext>
                  </a:extLst>
                </a:gridCol>
                <a:gridCol w="1125634">
                  <a:extLst>
                    <a:ext uri="{9D8B030D-6E8A-4147-A177-3AD203B41FA5}">
                      <a16:colId xmlns:a16="http://schemas.microsoft.com/office/drawing/2014/main" val="4190980066"/>
                    </a:ext>
                  </a:extLst>
                </a:gridCol>
              </a:tblGrid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Vidaloka" panose="020B0604020202020204" charset="0"/>
                        </a:rPr>
                        <a:t>Batsman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 charset="0"/>
                        </a:rPr>
                        <a:t>Total_runs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 charset="0"/>
                        </a:rPr>
                        <a:t>Total_ball_faced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idaloka" panose="020B0604020202020204" charset="0"/>
                        </a:rPr>
                        <a:t>Strike_rate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90074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AD Russell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182.33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9816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SP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Narine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164.27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3293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HH Pandya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1349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159.27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92192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V Sehwag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2728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1755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155.44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5215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GJ Maxwell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973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154.68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182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RR Pant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1368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151.97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043526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AB de Villiers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4849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3192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151.91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783176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CH Gayle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4772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3179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150.11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9526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KA Pollard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3023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149.88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145794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JC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Buttler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1714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1146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149.56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01167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6D5F61C-084A-15A9-44D1-8B7FB1920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608453"/>
              </p:ext>
            </p:extLst>
          </p:nvPr>
        </p:nvGraphicFramePr>
        <p:xfrm>
          <a:off x="6096000" y="3248510"/>
          <a:ext cx="5304864" cy="300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A5F90D-FBC6-8223-27C8-74952E5F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37777"/>
              </p:ext>
            </p:extLst>
          </p:nvPr>
        </p:nvGraphicFramePr>
        <p:xfrm>
          <a:off x="791135" y="1311329"/>
          <a:ext cx="4883522" cy="165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522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1351181">
                <a:tc>
                  <a:txBody>
                    <a:bodyPr/>
                    <a:lstStyle/>
                    <a:p>
                      <a:r>
                        <a:rPr lang="en-US" dirty="0"/>
                        <a:t>Criteria : </a:t>
                      </a:r>
                    </a:p>
                    <a:p>
                      <a:r>
                        <a:rPr lang="en-US" sz="1200" b="0" dirty="0"/>
                        <a:t>Aggressive Batsman are those batsman who 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  Minimum 500 Balls Faced: Players must have faced at least 500 balls in past IPL seasons.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  High Strike Rate (S.R): The strike rate should be a key metric, indicating aggressive batting. Calculate the strike rate as follows:</a:t>
                      </a:r>
                    </a:p>
                    <a:p>
                      <a:pPr lvl="1"/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Strike Rate = (Total Runs Scored / Number of Valid Balls Faced)</a:t>
                      </a:r>
                    </a:p>
                    <a:p>
                      <a:pPr lvl="1"/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 Balls Faced = Total Balls Faced - Number of '</a:t>
                      </a:r>
                      <a:r>
                        <a:rPr lang="en-US" sz="1200" b="0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wides</a:t>
                      </a:r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' faced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02466"/>
              </p:ext>
            </p:extLst>
          </p:nvPr>
        </p:nvGraphicFramePr>
        <p:xfrm>
          <a:off x="6095998" y="629381"/>
          <a:ext cx="5304867" cy="233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867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2338092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r>
                        <a:rPr lang="en-US" sz="1100" b="0" dirty="0"/>
                        <a:t>SELECT batsman,</a:t>
                      </a:r>
                    </a:p>
                    <a:p>
                      <a:r>
                        <a:rPr lang="en-US" sz="1100" b="0" dirty="0"/>
                        <a:t>       SUM(</a:t>
                      </a:r>
                      <a:r>
                        <a:rPr lang="en-US" sz="1100" b="0" dirty="0" err="1"/>
                        <a:t>batsman_runs</a:t>
                      </a:r>
                      <a:r>
                        <a:rPr lang="en-US" sz="1100" b="0" dirty="0"/>
                        <a:t>) AS </a:t>
                      </a:r>
                      <a:r>
                        <a:rPr lang="en-US" sz="1100" b="0" dirty="0" err="1"/>
                        <a:t>total_runs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   COUNT(ball) AS </a:t>
                      </a:r>
                      <a:r>
                        <a:rPr lang="en-US" sz="1100" b="0" dirty="0" err="1"/>
                        <a:t>total_ball_faced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   ROUND(CAST(SUM(</a:t>
                      </a:r>
                      <a:r>
                        <a:rPr lang="en-US" sz="1100" b="0" dirty="0" err="1"/>
                        <a:t>batsman_runs</a:t>
                      </a:r>
                      <a:r>
                        <a:rPr lang="en-US" sz="1100" b="0" dirty="0"/>
                        <a:t>) AS DECIMAL) / COUNT(ball) * 100, 2) AS </a:t>
                      </a:r>
                      <a:r>
                        <a:rPr lang="en-US" sz="1100" b="0" dirty="0" err="1"/>
                        <a:t>strike_rate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FROM </a:t>
                      </a:r>
                      <a:r>
                        <a:rPr lang="en-US" sz="1100" b="0" dirty="0" err="1"/>
                        <a:t>ipl_ball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WHERE </a:t>
                      </a:r>
                      <a:r>
                        <a:rPr lang="en-US" sz="1100" b="0" dirty="0" err="1"/>
                        <a:t>extras_type</a:t>
                      </a:r>
                      <a:r>
                        <a:rPr lang="en-US" sz="1100" b="0" dirty="0"/>
                        <a:t> NOT IN ('</a:t>
                      </a:r>
                      <a:r>
                        <a:rPr lang="en-US" sz="1100" b="0" dirty="0" err="1"/>
                        <a:t>wides</a:t>
                      </a:r>
                      <a:r>
                        <a:rPr lang="en-US" sz="1100" b="0" dirty="0"/>
                        <a:t>')</a:t>
                      </a:r>
                    </a:p>
                    <a:p>
                      <a:r>
                        <a:rPr lang="en-US" sz="1100" b="0" dirty="0"/>
                        <a:t>GROUP BY batsman</a:t>
                      </a:r>
                    </a:p>
                    <a:p>
                      <a:r>
                        <a:rPr lang="en-US" sz="1100" b="0" dirty="0"/>
                        <a:t>HAVING COUNT(ball) &gt;= 500</a:t>
                      </a:r>
                    </a:p>
                    <a:p>
                      <a:r>
                        <a:rPr lang="en-US" sz="1100" b="0" dirty="0"/>
                        <a:t>ORDER BY </a:t>
                      </a:r>
                      <a:r>
                        <a:rPr lang="en-US" sz="1100" b="0" dirty="0" err="1"/>
                        <a:t>strike_rate</a:t>
                      </a:r>
                      <a:r>
                        <a:rPr lang="en-US" sz="1100" b="0" dirty="0"/>
                        <a:t> DESC</a:t>
                      </a:r>
                    </a:p>
                    <a:p>
                      <a:r>
                        <a:rPr lang="en-US" sz="1100" b="0" dirty="0"/>
                        <a:t>LIMIT 10;</a:t>
                      </a:r>
                      <a:endParaRPr lang="en-IN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dirty="0">
                <a:latin typeface="ArialMT"/>
              </a:rPr>
              <a:t>A</a:t>
            </a:r>
            <a:r>
              <a:rPr lang="en-IN" sz="3200" b="1" i="0" u="none" strike="noStrike" baseline="0" dirty="0">
                <a:latin typeface="ArialMT"/>
              </a:rPr>
              <a:t>nchor </a:t>
            </a:r>
            <a:r>
              <a:rPr lang="en-IN" sz="3200" b="1" dirty="0">
                <a:latin typeface="ArialMT"/>
              </a:rPr>
              <a:t>B</a:t>
            </a:r>
            <a:r>
              <a:rPr lang="en-IN" sz="3200" b="1" i="0" u="none" strike="noStrike" baseline="0" dirty="0">
                <a:latin typeface="ArialMT"/>
              </a:rPr>
              <a:t>atsman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A5F90D-FBC6-8223-27C8-74952E5F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72222"/>
              </p:ext>
            </p:extLst>
          </p:nvPr>
        </p:nvGraphicFramePr>
        <p:xfrm>
          <a:off x="791134" y="1386775"/>
          <a:ext cx="10728513" cy="1440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513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1440837">
                <a:tc>
                  <a:txBody>
                    <a:bodyPr/>
                    <a:lstStyle/>
                    <a:p>
                      <a:r>
                        <a:rPr lang="en-US" dirty="0"/>
                        <a:t>Criteria : </a:t>
                      </a:r>
                    </a:p>
                    <a:p>
                      <a:r>
                        <a:rPr lang="en-US" sz="1200" b="0" dirty="0"/>
                        <a:t>Anchor Batsman are those batsman who 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 Played More than 2 IPL seasons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 Who has a good average ( Average is calculated as total runs scored divided by number of times player has been dismissed)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Note : Player who are not dismissed even one time can be exclude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59317"/>
              </p:ext>
            </p:extLst>
          </p:nvPr>
        </p:nvGraphicFramePr>
        <p:xfrm>
          <a:off x="791134" y="2922494"/>
          <a:ext cx="10728512" cy="3083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512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3083859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r>
                        <a:rPr lang="en-US" sz="1100" b="0" dirty="0"/>
                        <a:t>SELECT</a:t>
                      </a:r>
                    </a:p>
                    <a:p>
                      <a:r>
                        <a:rPr lang="en-US" sz="1100" b="0" dirty="0"/>
                        <a:t>    </a:t>
                      </a:r>
                      <a:r>
                        <a:rPr lang="en-US" sz="1100" b="0" dirty="0" err="1"/>
                        <a:t>a.batsman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COUNT(DISTINCT EXTRACT(YEAR FROM </a:t>
                      </a:r>
                      <a:r>
                        <a:rPr lang="en-US" sz="1100" b="0" dirty="0" err="1"/>
                        <a:t>b.date</a:t>
                      </a:r>
                      <a:r>
                        <a:rPr lang="en-US" sz="1100" b="0" dirty="0"/>
                        <a:t>)) AS </a:t>
                      </a:r>
                      <a:r>
                        <a:rPr lang="en-US" sz="1100" b="0" dirty="0" err="1"/>
                        <a:t>played_season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SUM(</a:t>
                      </a:r>
                      <a:r>
                        <a:rPr lang="en-US" sz="1100" b="0" dirty="0" err="1"/>
                        <a:t>a.batsman_runs</a:t>
                      </a:r>
                      <a:r>
                        <a:rPr lang="en-US" sz="1100" b="0" dirty="0"/>
                        <a:t>) AS </a:t>
                      </a:r>
                      <a:r>
                        <a:rPr lang="en-US" sz="1100" b="0" dirty="0" err="1"/>
                        <a:t>total_runs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COUNT(CASE WHEN </a:t>
                      </a:r>
                      <a:r>
                        <a:rPr lang="en-US" sz="1100" b="0" dirty="0" err="1"/>
                        <a:t>a.wicket_ball</a:t>
                      </a:r>
                      <a:r>
                        <a:rPr lang="en-US" sz="1100" b="0" dirty="0"/>
                        <a:t> = 1 THEN 1 ELSE NULL END) AS </a:t>
                      </a:r>
                      <a:r>
                        <a:rPr lang="en-US" sz="1100" b="0" dirty="0" err="1"/>
                        <a:t>no_of_dismiss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CASE</a:t>
                      </a:r>
                    </a:p>
                    <a:p>
                      <a:r>
                        <a:rPr lang="en-US" sz="1100" b="0" dirty="0"/>
                        <a:t>        WHEN COUNT(CASE WHEN </a:t>
                      </a:r>
                      <a:r>
                        <a:rPr lang="en-US" sz="1100" b="0" dirty="0" err="1"/>
                        <a:t>a.wicket_ball</a:t>
                      </a:r>
                      <a:r>
                        <a:rPr lang="en-US" sz="1100" b="0" dirty="0"/>
                        <a:t> = 1 THEN 1 ELSE NULL END) &gt; 0 THEN</a:t>
                      </a:r>
                    </a:p>
                    <a:p>
                      <a:r>
                        <a:rPr lang="en-US" sz="1100" b="0" dirty="0"/>
                        <a:t>            round(CAST(SUM(</a:t>
                      </a:r>
                      <a:r>
                        <a:rPr lang="en-US" sz="1100" b="0" dirty="0" err="1"/>
                        <a:t>a.batsman_runs</a:t>
                      </a:r>
                      <a:r>
                        <a:rPr lang="en-US" sz="1100" b="0" dirty="0"/>
                        <a:t>) AS DECIMAL) / COUNT(CASE WHEN </a:t>
                      </a:r>
                      <a:r>
                        <a:rPr lang="en-US" sz="1100" b="0" dirty="0" err="1"/>
                        <a:t>a.wicket_ball</a:t>
                      </a:r>
                      <a:r>
                        <a:rPr lang="en-US" sz="1100" b="0" dirty="0"/>
                        <a:t> = 1 THEN 1 ELSE NULL END),2)</a:t>
                      </a:r>
                    </a:p>
                    <a:p>
                      <a:r>
                        <a:rPr lang="en-US" sz="1100" b="0" dirty="0"/>
                        <a:t>        ELSE</a:t>
                      </a:r>
                    </a:p>
                    <a:p>
                      <a:r>
                        <a:rPr lang="en-US" sz="1100" b="0" dirty="0"/>
                        <a:t>            0.0  -- To handle cases where there are no dismissals (avoid division by zero)</a:t>
                      </a:r>
                    </a:p>
                    <a:p>
                      <a:r>
                        <a:rPr lang="en-US" sz="1100" b="0" dirty="0"/>
                        <a:t>    END AS avg </a:t>
                      </a:r>
                    </a:p>
                    <a:p>
                      <a:r>
                        <a:rPr lang="en-US" sz="1100" b="0" dirty="0"/>
                        <a:t>FROM </a:t>
                      </a:r>
                      <a:r>
                        <a:rPr lang="en-US" sz="1100" b="0" dirty="0" err="1"/>
                        <a:t>ipl_ball</a:t>
                      </a:r>
                      <a:r>
                        <a:rPr lang="en-US" sz="1100" b="0" dirty="0"/>
                        <a:t> AS a JOIN </a:t>
                      </a:r>
                      <a:r>
                        <a:rPr lang="en-US" sz="1100" b="0" dirty="0" err="1"/>
                        <a:t>ipl_matches</a:t>
                      </a:r>
                      <a:r>
                        <a:rPr lang="en-US" sz="1100" b="0" dirty="0"/>
                        <a:t> AS b ON </a:t>
                      </a:r>
                      <a:r>
                        <a:rPr lang="en-US" sz="1100" b="0" dirty="0" err="1"/>
                        <a:t>a.match_id</a:t>
                      </a:r>
                      <a:r>
                        <a:rPr lang="en-US" sz="1100" b="0" dirty="0"/>
                        <a:t> = b.id</a:t>
                      </a:r>
                    </a:p>
                    <a:p>
                      <a:r>
                        <a:rPr lang="en-US" sz="1100" b="0" dirty="0"/>
                        <a:t>GROUP BY </a:t>
                      </a:r>
                      <a:r>
                        <a:rPr lang="en-US" sz="1100" b="0" dirty="0" err="1"/>
                        <a:t>a.batsman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HAVING COUNT(DISTINCT EXTRACT(YEAR FROM </a:t>
                      </a:r>
                      <a:r>
                        <a:rPr lang="en-US" sz="1100" b="0" dirty="0" err="1"/>
                        <a:t>b.date</a:t>
                      </a:r>
                      <a:r>
                        <a:rPr lang="en-US" sz="1100" b="0" dirty="0"/>
                        <a:t>)) &gt; 2  	</a:t>
                      </a:r>
                    </a:p>
                    <a:p>
                      <a:r>
                        <a:rPr lang="en-US" sz="1100" b="0" dirty="0"/>
                        <a:t>ORDER BY avg DESC</a:t>
                      </a:r>
                    </a:p>
                    <a:p>
                      <a:r>
                        <a:rPr lang="en-US" sz="1100" b="0" dirty="0"/>
                        <a:t>LIMIT 10;</a:t>
                      </a:r>
                      <a:endParaRPr lang="en-IN" sz="1100" b="0" dirty="0"/>
                    </a:p>
                  </a:txBody>
                  <a:tcPr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08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dirty="0">
                <a:latin typeface="ArialMT"/>
              </a:rPr>
              <a:t>A</a:t>
            </a:r>
            <a:r>
              <a:rPr lang="en-IN" sz="3200" b="1" i="0" u="none" strike="noStrike" baseline="0" dirty="0">
                <a:latin typeface="ArialMT"/>
              </a:rPr>
              <a:t>nchor </a:t>
            </a:r>
            <a:r>
              <a:rPr lang="en-IN" sz="3200" b="1" dirty="0">
                <a:latin typeface="ArialMT"/>
              </a:rPr>
              <a:t>B</a:t>
            </a:r>
            <a:r>
              <a:rPr lang="en-IN" sz="3200" b="1" i="0" u="none" strike="noStrike" baseline="0" dirty="0">
                <a:latin typeface="ArialMT"/>
              </a:rPr>
              <a:t>atsmen</a:t>
            </a:r>
            <a:endParaRPr lang="en-IN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B820DA-B9C1-65F0-860F-644C38AD6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25260"/>
              </p:ext>
            </p:extLst>
          </p:nvPr>
        </p:nvGraphicFramePr>
        <p:xfrm>
          <a:off x="914401" y="1924200"/>
          <a:ext cx="4885201" cy="3009600"/>
        </p:xfrm>
        <a:graphic>
          <a:graphicData uri="http://schemas.openxmlformats.org/drawingml/2006/table">
            <a:tbl>
              <a:tblPr firstRow="1" firstCol="1"/>
              <a:tblGrid>
                <a:gridCol w="1136488">
                  <a:extLst>
                    <a:ext uri="{9D8B030D-6E8A-4147-A177-3AD203B41FA5}">
                      <a16:colId xmlns:a16="http://schemas.microsoft.com/office/drawing/2014/main" val="886756448"/>
                    </a:ext>
                  </a:extLst>
                </a:gridCol>
                <a:gridCol w="1204338">
                  <a:extLst>
                    <a:ext uri="{9D8B030D-6E8A-4147-A177-3AD203B41FA5}">
                      <a16:colId xmlns:a16="http://schemas.microsoft.com/office/drawing/2014/main" val="1603102426"/>
                    </a:ext>
                  </a:extLst>
                </a:gridCol>
                <a:gridCol w="848125">
                  <a:extLst>
                    <a:ext uri="{9D8B030D-6E8A-4147-A177-3AD203B41FA5}">
                      <a16:colId xmlns:a16="http://schemas.microsoft.com/office/drawing/2014/main" val="1458174067"/>
                    </a:ext>
                  </a:extLst>
                </a:gridCol>
                <a:gridCol w="1153450">
                  <a:extLst>
                    <a:ext uri="{9D8B030D-6E8A-4147-A177-3AD203B41FA5}">
                      <a16:colId xmlns:a16="http://schemas.microsoft.com/office/drawing/2014/main" val="1069635481"/>
                    </a:ext>
                  </a:extLst>
                </a:gridCol>
                <a:gridCol w="542800">
                  <a:extLst>
                    <a:ext uri="{9D8B030D-6E8A-4147-A177-3AD203B41FA5}">
                      <a16:colId xmlns:a16="http://schemas.microsoft.com/office/drawing/2014/main" val="3596559488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8F8F8"/>
                          </a:solidFill>
                          <a:effectLst/>
                          <a:latin typeface="Vidaloka" panose="020B0604020202020204" charset="0"/>
                        </a:rPr>
                        <a:t>batsman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F8F8F8"/>
                          </a:solidFill>
                          <a:effectLst/>
                          <a:latin typeface="Vidaloka" panose="020B0604020202020204" charset="0"/>
                        </a:rPr>
                        <a:t>played_season</a:t>
                      </a:r>
                      <a:endParaRPr lang="en-IN" sz="1100" b="1" i="0" u="none" strike="noStrike" dirty="0">
                        <a:solidFill>
                          <a:srgbClr val="F8F8F8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F8F8F8"/>
                          </a:solidFill>
                          <a:effectLst/>
                          <a:latin typeface="Vidaloka" panose="020B0604020202020204" charset="0"/>
                        </a:rPr>
                        <a:t>total_runs</a:t>
                      </a:r>
                      <a:endParaRPr lang="en-IN" sz="1100" b="1" i="0" u="none" strike="noStrike" dirty="0">
                        <a:solidFill>
                          <a:srgbClr val="F8F8F8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F8F8F8"/>
                          </a:solidFill>
                          <a:effectLst/>
                          <a:latin typeface="Vidaloka" panose="020B0604020202020204" charset="0"/>
                        </a:rPr>
                        <a:t>no_of_dismiss</a:t>
                      </a:r>
                      <a:endParaRPr lang="en-IN" sz="1100" b="1" i="0" u="none" strike="noStrike" dirty="0">
                        <a:solidFill>
                          <a:srgbClr val="F8F8F8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F8F8F8"/>
                          </a:solidFill>
                          <a:effectLst/>
                          <a:latin typeface="Vidaloka" panose="020B0604020202020204" charset="0"/>
                        </a:rPr>
                        <a:t>avg</a:t>
                      </a:r>
                      <a:endParaRPr lang="en-IN" sz="1100" b="1" i="0" u="none" strike="noStrike" dirty="0">
                        <a:solidFill>
                          <a:srgbClr val="F8F8F8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93586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Iqbal Abdulla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7596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KL Rahul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2647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42.69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32071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AB de Villiers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4849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42.54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400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DA Warner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5254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41.7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58111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JP Duminy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41.41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55688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CH Gayle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4772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41.14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93714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ML Hayden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1107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7253098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LMP Simmons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39.96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178584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KS Williamson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1619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39.49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797807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OA Shah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38.92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680851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2E0038-7FDF-65F3-1D98-6A687D216D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953413"/>
              </p:ext>
            </p:extLst>
          </p:nvPr>
        </p:nvGraphicFramePr>
        <p:xfrm>
          <a:off x="6302187" y="1924200"/>
          <a:ext cx="5217461" cy="300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85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i="0" u="none" strike="noStrike" baseline="0" dirty="0">
                <a:latin typeface="ArialMT"/>
              </a:rPr>
              <a:t>Hard hitters </a:t>
            </a:r>
            <a:r>
              <a:rPr lang="en-IN" sz="3200" b="1" dirty="0">
                <a:latin typeface="ArialMT"/>
              </a:rPr>
              <a:t>B</a:t>
            </a:r>
            <a:r>
              <a:rPr lang="en-IN" sz="3200" b="1" i="0" u="none" strike="noStrike" baseline="0" dirty="0">
                <a:latin typeface="ArialMT"/>
              </a:rPr>
              <a:t>atsman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A5F90D-FBC6-8223-27C8-74952E5F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70454"/>
              </p:ext>
            </p:extLst>
          </p:nvPr>
        </p:nvGraphicFramePr>
        <p:xfrm>
          <a:off x="791134" y="1386775"/>
          <a:ext cx="10728513" cy="1440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513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1440837">
                <a:tc>
                  <a:txBody>
                    <a:bodyPr/>
                    <a:lstStyle/>
                    <a:p>
                      <a:r>
                        <a:rPr lang="en-US" dirty="0"/>
                        <a:t>Criteria : </a:t>
                      </a:r>
                    </a:p>
                    <a:p>
                      <a:r>
                        <a:rPr lang="en-US" sz="1200" b="0" dirty="0"/>
                        <a:t>Hard hitters Batsman are those batsman who 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 Played more than 2 IPL seasons 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  Have a most runs in boundaries for that we can calculate boundary percentage whose boundary percentage is high those players have more boundaries runs (boundary percentage  =  boundary runs / total runs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D9E71A1-3DEB-3AC1-BDC4-4704DDB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88591"/>
              </p:ext>
            </p:extLst>
          </p:nvPr>
        </p:nvGraphicFramePr>
        <p:xfrm>
          <a:off x="791134" y="2922494"/>
          <a:ext cx="10728512" cy="3083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512">
                  <a:extLst>
                    <a:ext uri="{9D8B030D-6E8A-4147-A177-3AD203B41FA5}">
                      <a16:colId xmlns:a16="http://schemas.microsoft.com/office/drawing/2014/main" val="3189509784"/>
                    </a:ext>
                  </a:extLst>
                </a:gridCol>
              </a:tblGrid>
              <a:tr h="3083859">
                <a:tc>
                  <a:txBody>
                    <a:bodyPr/>
                    <a:lstStyle/>
                    <a:p>
                      <a:r>
                        <a:rPr lang="en-US" dirty="0"/>
                        <a:t>Query : </a:t>
                      </a:r>
                    </a:p>
                    <a:p>
                      <a:r>
                        <a:rPr lang="en-US" sz="1100" b="0" dirty="0"/>
                        <a:t>SELECT </a:t>
                      </a:r>
                    </a:p>
                    <a:p>
                      <a:r>
                        <a:rPr lang="en-US" sz="1100" b="0" dirty="0"/>
                        <a:t>    </a:t>
                      </a:r>
                      <a:r>
                        <a:rPr lang="en-US" sz="1100" b="0" dirty="0" err="1"/>
                        <a:t>a.batsman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COUNT(DISTINCT EXTRACT(YEAR FROM </a:t>
                      </a:r>
                      <a:r>
                        <a:rPr lang="en-US" sz="1100" b="0" dirty="0" err="1"/>
                        <a:t>b.date</a:t>
                      </a:r>
                      <a:r>
                        <a:rPr lang="en-US" sz="1100" b="0" dirty="0"/>
                        <a:t>)) AS </a:t>
                      </a:r>
                      <a:r>
                        <a:rPr lang="en-US" sz="1100" b="0" dirty="0" err="1"/>
                        <a:t>played_season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SUM(</a:t>
                      </a:r>
                      <a:r>
                        <a:rPr lang="en-US" sz="1100" b="0" dirty="0" err="1"/>
                        <a:t>a.batsman_runs</a:t>
                      </a:r>
                      <a:r>
                        <a:rPr lang="en-US" sz="1100" b="0" dirty="0"/>
                        <a:t>) AS </a:t>
                      </a:r>
                      <a:r>
                        <a:rPr lang="en-US" sz="1100" b="0" dirty="0" err="1"/>
                        <a:t>total_runs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COUNT(CASE WHEN </a:t>
                      </a:r>
                      <a:r>
                        <a:rPr lang="en-US" sz="1100" b="0" dirty="0" err="1"/>
                        <a:t>a.batsman_runs</a:t>
                      </a:r>
                      <a:r>
                        <a:rPr lang="en-US" sz="1100" b="0" dirty="0"/>
                        <a:t> = 4 THEN 1 ELSE NULL END) AS </a:t>
                      </a:r>
                      <a:r>
                        <a:rPr lang="en-US" sz="1100" b="0" dirty="0" err="1"/>
                        <a:t>number_of_fours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COUNT(CASE WHEN </a:t>
                      </a:r>
                      <a:r>
                        <a:rPr lang="en-US" sz="1100" b="0" dirty="0" err="1"/>
                        <a:t>a.batsman_runs</a:t>
                      </a:r>
                      <a:r>
                        <a:rPr lang="en-US" sz="1100" b="0" dirty="0"/>
                        <a:t> = 6 THEN 1 ELSE NULL END) AS </a:t>
                      </a:r>
                      <a:r>
                        <a:rPr lang="en-US" sz="1100" b="0" dirty="0" err="1"/>
                        <a:t>number_of_six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SUM(CASE WHEN </a:t>
                      </a:r>
                      <a:r>
                        <a:rPr lang="en-US" sz="1100" b="0" dirty="0" err="1"/>
                        <a:t>a.batsman_runs</a:t>
                      </a:r>
                      <a:r>
                        <a:rPr lang="en-US" sz="1100" b="0" dirty="0"/>
                        <a:t> IN (4, 6) THEN </a:t>
                      </a:r>
                      <a:r>
                        <a:rPr lang="en-US" sz="1100" b="0" dirty="0" err="1"/>
                        <a:t>a.batsman_runs</a:t>
                      </a:r>
                      <a:r>
                        <a:rPr lang="en-US" sz="1100" b="0" dirty="0"/>
                        <a:t> ELSE 0 END) AS </a:t>
                      </a:r>
                      <a:r>
                        <a:rPr lang="en-US" sz="1100" b="0" dirty="0" err="1"/>
                        <a:t>boundaries_runs</a:t>
                      </a:r>
                      <a:r>
                        <a:rPr lang="en-US" sz="1100" b="0" dirty="0"/>
                        <a:t>,</a:t>
                      </a:r>
                    </a:p>
                    <a:p>
                      <a:r>
                        <a:rPr lang="en-US" sz="1100" b="0" dirty="0"/>
                        <a:t>    round((SUM(CASE WHEN </a:t>
                      </a:r>
                      <a:r>
                        <a:rPr lang="en-US" sz="1100" b="0" dirty="0" err="1"/>
                        <a:t>a.batsman_runs</a:t>
                      </a:r>
                      <a:r>
                        <a:rPr lang="en-US" sz="1100" b="0" dirty="0"/>
                        <a:t> IN (4, 6) THEN </a:t>
                      </a:r>
                      <a:r>
                        <a:rPr lang="en-US" sz="1100" b="0" dirty="0" err="1"/>
                        <a:t>a.batsman_runs</a:t>
                      </a:r>
                      <a:r>
                        <a:rPr lang="en-US" sz="1100" b="0" dirty="0"/>
                        <a:t> ELSE 0 END) * 100.0 / SUM(</a:t>
                      </a:r>
                      <a:r>
                        <a:rPr lang="en-US" sz="1100" b="0" dirty="0" err="1"/>
                        <a:t>a.batsman_runs</a:t>
                      </a:r>
                      <a:r>
                        <a:rPr lang="en-US" sz="1100" b="0" dirty="0"/>
                        <a:t>)),2) AS </a:t>
                      </a:r>
                      <a:r>
                        <a:rPr lang="en-US" sz="1100" b="0" dirty="0" err="1"/>
                        <a:t>boundaries_percentage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FROM </a:t>
                      </a:r>
                      <a:r>
                        <a:rPr lang="en-US" sz="1100" b="0" dirty="0" err="1"/>
                        <a:t>ipl_ball</a:t>
                      </a:r>
                      <a:r>
                        <a:rPr lang="en-US" sz="1100" b="0" dirty="0"/>
                        <a:t> AS a</a:t>
                      </a:r>
                    </a:p>
                    <a:p>
                      <a:r>
                        <a:rPr lang="en-US" sz="1100" b="0" dirty="0"/>
                        <a:t>JOIN </a:t>
                      </a:r>
                      <a:r>
                        <a:rPr lang="en-US" sz="1100" b="0" dirty="0" err="1"/>
                        <a:t>ipl_matches</a:t>
                      </a:r>
                      <a:r>
                        <a:rPr lang="en-US" sz="1100" b="0" dirty="0"/>
                        <a:t> AS b</a:t>
                      </a:r>
                    </a:p>
                    <a:p>
                      <a:r>
                        <a:rPr lang="en-US" sz="1100" b="0" dirty="0"/>
                        <a:t>ON </a:t>
                      </a:r>
                      <a:r>
                        <a:rPr lang="en-US" sz="1100" b="0" dirty="0" err="1"/>
                        <a:t>a.match_id</a:t>
                      </a:r>
                      <a:r>
                        <a:rPr lang="en-US" sz="1100" b="0" dirty="0"/>
                        <a:t> = b.id</a:t>
                      </a:r>
                    </a:p>
                    <a:p>
                      <a:r>
                        <a:rPr lang="en-US" sz="1100" b="0" dirty="0"/>
                        <a:t>GROUP BY </a:t>
                      </a:r>
                      <a:r>
                        <a:rPr lang="en-US" sz="1100" b="0" dirty="0" err="1"/>
                        <a:t>a.batsman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HAVING COUNT(DISTINCT EXTRACT(YEAR FROM </a:t>
                      </a:r>
                      <a:r>
                        <a:rPr lang="en-US" sz="1100" b="0" dirty="0" err="1"/>
                        <a:t>b.date</a:t>
                      </a:r>
                      <a:r>
                        <a:rPr lang="en-US" sz="1100" b="0" dirty="0"/>
                        <a:t>)) &gt; 2</a:t>
                      </a:r>
                    </a:p>
                    <a:p>
                      <a:r>
                        <a:rPr lang="en-US" sz="1100" b="0" dirty="0"/>
                        <a:t>ORDER BY </a:t>
                      </a:r>
                      <a:r>
                        <a:rPr lang="en-US" sz="1100" b="0" dirty="0" err="1"/>
                        <a:t>boundaries_percentage</a:t>
                      </a:r>
                      <a:r>
                        <a:rPr lang="en-US" sz="1100" b="0" dirty="0"/>
                        <a:t> DESC</a:t>
                      </a:r>
                    </a:p>
                    <a:p>
                      <a:r>
                        <a:rPr lang="en-US" sz="1100" b="0" dirty="0"/>
                        <a:t>LIMIT 10;</a:t>
                      </a:r>
                      <a:endParaRPr lang="en-IN" sz="1100" b="0" dirty="0"/>
                    </a:p>
                  </a:txBody>
                  <a:tcPr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6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8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i="0" u="none" strike="noStrike" baseline="0" dirty="0">
                <a:latin typeface="ArialMT"/>
              </a:rPr>
              <a:t>Hard hitters </a:t>
            </a:r>
            <a:r>
              <a:rPr lang="en-IN" sz="3200" b="1" dirty="0">
                <a:latin typeface="ArialMT"/>
              </a:rPr>
              <a:t>B</a:t>
            </a:r>
            <a:r>
              <a:rPr lang="en-IN" sz="3200" b="1" i="0" u="none" strike="noStrike" baseline="0" dirty="0">
                <a:latin typeface="ArialMT"/>
              </a:rPr>
              <a:t>atsmen</a:t>
            </a:r>
            <a:endParaRPr lang="en-IN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B820DA-B9C1-65F0-860F-644C38AD6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03993"/>
              </p:ext>
            </p:extLst>
          </p:nvPr>
        </p:nvGraphicFramePr>
        <p:xfrm>
          <a:off x="1125631" y="1757081"/>
          <a:ext cx="9940737" cy="3343837"/>
        </p:xfrm>
        <a:graphic>
          <a:graphicData uri="http://schemas.openxmlformats.org/drawingml/2006/table">
            <a:tbl>
              <a:tblPr firstRow="1" firstCol="1"/>
              <a:tblGrid>
                <a:gridCol w="1578268">
                  <a:extLst>
                    <a:ext uri="{9D8B030D-6E8A-4147-A177-3AD203B41FA5}">
                      <a16:colId xmlns:a16="http://schemas.microsoft.com/office/drawing/2014/main" val="886756448"/>
                    </a:ext>
                  </a:extLst>
                </a:gridCol>
                <a:gridCol w="1450681">
                  <a:extLst>
                    <a:ext uri="{9D8B030D-6E8A-4147-A177-3AD203B41FA5}">
                      <a16:colId xmlns:a16="http://schemas.microsoft.com/office/drawing/2014/main" val="2090186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72071305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603102426"/>
                    </a:ext>
                  </a:extLst>
                </a:gridCol>
                <a:gridCol w="1308848">
                  <a:extLst>
                    <a:ext uri="{9D8B030D-6E8A-4147-A177-3AD203B41FA5}">
                      <a16:colId xmlns:a16="http://schemas.microsoft.com/office/drawing/2014/main" val="1458174067"/>
                    </a:ext>
                  </a:extLst>
                </a:gridCol>
                <a:gridCol w="1470211">
                  <a:extLst>
                    <a:ext uri="{9D8B030D-6E8A-4147-A177-3AD203B41FA5}">
                      <a16:colId xmlns:a16="http://schemas.microsoft.com/office/drawing/2014/main" val="1069635481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3596559488"/>
                    </a:ext>
                  </a:extLst>
                </a:gridCol>
              </a:tblGrid>
              <a:tr h="3724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8F8F8"/>
                          </a:solidFill>
                          <a:effectLst/>
                          <a:latin typeface="Vidaloka" panose="020B0604020202020204" charset="0"/>
                        </a:rPr>
                        <a:t>batsman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8F8F8"/>
                          </a:solidFill>
                          <a:effectLst/>
                          <a:latin typeface="Vidaloka" panose="020B0604020202020204" charset="0"/>
                        </a:rPr>
                        <a:t>played_season</a:t>
                      </a:r>
                      <a:endParaRPr lang="en-IN" sz="1200" b="1" i="0" u="none" strike="noStrike" dirty="0">
                        <a:solidFill>
                          <a:srgbClr val="F8F8F8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8F8F8"/>
                          </a:solidFill>
                          <a:effectLst/>
                          <a:latin typeface="Vidaloka" panose="020B0604020202020204" charset="0"/>
                        </a:rPr>
                        <a:t>total_runs</a:t>
                      </a:r>
                      <a:endParaRPr lang="en-IN" sz="1200" b="1" i="0" u="none" strike="noStrike" dirty="0">
                        <a:solidFill>
                          <a:srgbClr val="F8F8F8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8F8F8"/>
                          </a:solidFill>
                          <a:effectLst/>
                          <a:latin typeface="Vidaloka" panose="020B0604020202020204" charset="0"/>
                        </a:rPr>
                        <a:t>number_of_fours</a:t>
                      </a:r>
                      <a:endParaRPr lang="en-IN" sz="1200" b="1" i="0" u="none" strike="noStrike" dirty="0">
                        <a:solidFill>
                          <a:srgbClr val="F8F8F8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8F8F8"/>
                          </a:solidFill>
                          <a:effectLst/>
                          <a:latin typeface="Vidaloka" panose="020B0604020202020204" charset="0"/>
                        </a:rPr>
                        <a:t>number_of_six</a:t>
                      </a:r>
                      <a:endParaRPr lang="en-IN" sz="1200" b="1" i="0" u="none" strike="noStrike" dirty="0">
                        <a:solidFill>
                          <a:srgbClr val="F8F8F8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8F8F8"/>
                          </a:solidFill>
                          <a:effectLst/>
                          <a:latin typeface="Vidaloka" panose="020B0604020202020204" charset="0"/>
                        </a:rPr>
                        <a:t>boundaries_runs</a:t>
                      </a:r>
                      <a:endParaRPr lang="en-IN" sz="1200" b="1" i="0" u="none" strike="noStrike" dirty="0">
                        <a:solidFill>
                          <a:srgbClr val="F8F8F8"/>
                        </a:solidFill>
                        <a:effectLst/>
                        <a:latin typeface="Vidaloka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8F8F8"/>
                          </a:solidFill>
                          <a:effectLst/>
                          <a:latin typeface="Vidaloka" panose="020B0604020202020204" charset="0"/>
                        </a:rPr>
                        <a:t>percentage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5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935866"/>
                  </a:ext>
                </a:extLst>
              </a:tr>
              <a:tr h="2971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SP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Narine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81.17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75966"/>
                  </a:ext>
                </a:extLst>
              </a:tr>
              <a:tr h="2971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AD Russell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1194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78.71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320715"/>
                  </a:ext>
                </a:extLst>
              </a:tr>
              <a:tr h="2971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CH Gayle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4772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3630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76.07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4004"/>
                  </a:ext>
                </a:extLst>
              </a:tr>
              <a:tr h="2971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CR Brathwaite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75.14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581115"/>
                  </a:ext>
                </a:extLst>
              </a:tr>
              <a:tr h="2971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ST Jayasuriya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74.22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556889"/>
                  </a:ext>
                </a:extLst>
              </a:tr>
              <a:tr h="2971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BCJ Cutting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73.11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937143"/>
                  </a:ext>
                </a:extLst>
              </a:tr>
              <a:tr h="2971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MJ McClenaghan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72.94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7253098"/>
                  </a:ext>
                </a:extLst>
              </a:tr>
              <a:tr h="2971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AC Gilchrist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72.89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1785846"/>
                  </a:ext>
                </a:extLst>
              </a:tr>
              <a:tr h="2971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Mujeeb Ur Rahman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72.73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7978076"/>
                  </a:ext>
                </a:extLst>
              </a:tr>
              <a:tr h="2971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MS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idaloka" panose="020B0604020202020204"/>
                        </a:rPr>
                        <a:t>Gony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idaloka" panose="020B060402020202020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72.73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68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8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91135" y="528294"/>
            <a:ext cx="1072851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b="1" i="0" u="none" strike="noStrike" baseline="0" dirty="0">
                <a:latin typeface="ArialMT"/>
              </a:rPr>
              <a:t>Hard hitters </a:t>
            </a:r>
            <a:r>
              <a:rPr lang="en-IN" sz="3200" b="1" dirty="0">
                <a:latin typeface="ArialMT"/>
              </a:rPr>
              <a:t>B</a:t>
            </a:r>
            <a:r>
              <a:rPr lang="en-IN" sz="3200" b="1" i="0" u="none" strike="noStrike" baseline="0" dirty="0">
                <a:latin typeface="ArialMT"/>
              </a:rPr>
              <a:t>atsmen</a:t>
            </a:r>
            <a:endParaRPr lang="en-IN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859530-F6E5-1693-6947-D6D8A37007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073402"/>
              </p:ext>
            </p:extLst>
          </p:nvPr>
        </p:nvGraphicFramePr>
        <p:xfrm>
          <a:off x="791135" y="1443316"/>
          <a:ext cx="10728513" cy="4509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634279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3012</Words>
  <Application>Microsoft Office PowerPoint</Application>
  <PresentationFormat>Widescreen</PresentationFormat>
  <Paragraphs>798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Arial-ItalicMT</vt:lpstr>
      <vt:lpstr>ArialMT</vt:lpstr>
      <vt:lpstr>Calibri</vt:lpstr>
      <vt:lpstr>Crimson Text</vt:lpstr>
      <vt:lpstr>Josefin Sans</vt:lpstr>
      <vt:lpstr>Lato</vt:lpstr>
      <vt:lpstr>Mako</vt:lpstr>
      <vt:lpstr>Merriweather Light</vt:lpstr>
      <vt:lpstr>Montserrat</vt:lpstr>
      <vt:lpstr>Open Sans SemiBold</vt:lpstr>
      <vt:lpstr>Russo One</vt:lpstr>
      <vt:lpstr>Vidaloka</vt:lpstr>
      <vt:lpstr>Minimalist Business Slides XL by Slidesgo</vt:lpstr>
      <vt:lpstr>IPL Auction</vt:lpstr>
      <vt:lpstr>Create Table Queries </vt:lpstr>
      <vt:lpstr>Bidding For Batters</vt:lpstr>
      <vt:lpstr>Aggressive Batsman</vt:lpstr>
      <vt:lpstr>Anchor Batsman</vt:lpstr>
      <vt:lpstr>Anchor Batsmen</vt:lpstr>
      <vt:lpstr>Hard hitters Batsman</vt:lpstr>
      <vt:lpstr>Hard hitters Batsmen</vt:lpstr>
      <vt:lpstr>Hard hitters Batsmen</vt:lpstr>
      <vt:lpstr>Bidding For Bowlers</vt:lpstr>
      <vt:lpstr>Economical bowlers</vt:lpstr>
      <vt:lpstr>Wicket taking bowlers</vt:lpstr>
      <vt:lpstr>Bidding For  All-Rounders</vt:lpstr>
      <vt:lpstr>All-Rounder Player </vt:lpstr>
      <vt:lpstr>All-Rounder Player </vt:lpstr>
      <vt:lpstr>All-Rounder Player </vt:lpstr>
      <vt:lpstr>All-Rounder Player </vt:lpstr>
      <vt:lpstr>Bidding For  Wicketkeeper</vt:lpstr>
      <vt:lpstr>Wicketkeeper</vt:lpstr>
      <vt:lpstr>Additional Questions for Final Assessment</vt:lpstr>
      <vt:lpstr>Q1. Get the count of cities that have hosted an IPL match</vt:lpstr>
      <vt:lpstr>Q2. Create table deliveries_v02 with all the columns of the table ‘deliveries’ and an additional column ball_result containing values boundary, dot or other depending on the total_run (boundary for &gt;= 4, dot for 0 and other for any other number)</vt:lpstr>
      <vt:lpstr>Q3. Write a query to fetch the total number of boundaries and dot balls from the deliveries_v02 table</vt:lpstr>
      <vt:lpstr>Q4. Write a query to fetch the total number of boundaries scored by each team from the deliveries_v02 table and order it in descending order of the number of boundaries scored.</vt:lpstr>
      <vt:lpstr>Q5. Write a query to fetch the total number of dot balls bowled by each team and order it in descending order of the total number of dot balls bowled.</vt:lpstr>
      <vt:lpstr>Q6. Write a query to fetch the total number of dismissals by dismissal kinds where dismissal kind is not NA</vt:lpstr>
      <vt:lpstr>Q7. Write a query to get the top 5 bowlers who conceded maximum extra runs from the deliveries table</vt:lpstr>
      <vt:lpstr>Q8. Write a query to create a table named deliveries_v03 with all the columns of deliveries_v02 table and two additional column (named venue and match_date) of venue and date from table matches</vt:lpstr>
      <vt:lpstr>Q9. Write a query to fetch the total runs scored for  each venue and order it in the descending order of total runs scored</vt:lpstr>
      <vt:lpstr>Q10. Write a query to fetch the year-wise total runs scored at Eden Gardens and order it in the descending order of total runs scored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</dc:title>
  <dc:creator>vidja raj</dc:creator>
  <cp:lastModifiedBy>vidja raj</cp:lastModifiedBy>
  <cp:revision>17</cp:revision>
  <dcterms:created xsi:type="dcterms:W3CDTF">2023-09-07T04:28:02Z</dcterms:created>
  <dcterms:modified xsi:type="dcterms:W3CDTF">2023-09-08T15:55:08Z</dcterms:modified>
</cp:coreProperties>
</file>