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EBED9459-9D87-4CD2-8C44-9DF6808976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1A59B17-5EAF-4610-96FC-94EE63A3D21B}" styleName="Table_1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DED"/>
          </a:solidFill>
        </a:fill>
      </a:tcStyle>
    </a:wholeTbl>
    <a:band1H>
      <a:tcTxStyle/>
      <a:tcStyle>
        <a:fill>
          <a:solidFill>
            <a:srgbClr val="DADAD8"/>
          </a:solidFill>
        </a:fill>
      </a:tcStyle>
    </a:band1H>
    <a:band2H>
      <a:tcTxStyle/>
    </a:band2H>
    <a:band1V>
      <a:tcTxStyle/>
      <a:tcStyle>
        <a:fill>
          <a:solidFill>
            <a:srgbClr val="DADAD8"/>
          </a:solidFill>
        </a:fill>
      </a:tcStyle>
    </a:band1V>
    <a:band2V>
      <a:tcTxStyle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0e6ef0b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70e6ef0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70e6ef0b9_9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70e6ef0b9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0e6ef0b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70e6ef0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70e6ef0b9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70e6ef0b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0e6ef0b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0e6ef0b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5" name="Google Shape;25;p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6" name="Google Shape;26;p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nk.springer.com/article/10.1007/s11265-007-0058-5" TargetMode="External"/><Relationship Id="rId4" Type="http://schemas.openxmlformats.org/officeDocument/2006/relationships/hyperlink" Target="https://stackoverflow.com/questions/36370438/is-it-possible-to-take-input-port-as-array-in-verilog" TargetMode="External"/><Relationship Id="rId5" Type="http://schemas.openxmlformats.org/officeDocument/2006/relationships/hyperlink" Target="https://steve.hollasch.net/cgindex/coding/ieeefloa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Federo"/>
              <a:buNone/>
            </a:pPr>
            <a:r>
              <a:rPr b="1" lang="en-IN" sz="54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LINEAR DISCRIMINANT ANALYSIS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999139" y="2388584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en-IN" sz="3200" u="sng"/>
              <a:t>Group – 9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 u="sng"/>
          </a:p>
          <a:p>
            <a:pPr indent="-514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arenR"/>
            </a:pPr>
            <a:r>
              <a:rPr b="1" lang="en-IN" sz="2800"/>
              <a:t>Nimil Shah – 1741048</a:t>
            </a:r>
            <a:endParaRPr/>
          </a:p>
          <a:p>
            <a:pPr indent="-514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arenR"/>
            </a:pPr>
            <a:r>
              <a:rPr b="1" lang="en-IN" sz="2800"/>
              <a:t>Kalagee Anjaria – 1741052</a:t>
            </a:r>
            <a:endParaRPr/>
          </a:p>
          <a:p>
            <a:pPr indent="-514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arenR"/>
            </a:pPr>
            <a:r>
              <a:rPr b="1" lang="en-IN" sz="2800"/>
              <a:t>Rajvi Patel – 1741078</a:t>
            </a:r>
            <a:endParaRPr/>
          </a:p>
          <a:p>
            <a:pPr indent="-514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arenR"/>
            </a:pPr>
            <a:r>
              <a:rPr b="1" lang="en-IN" sz="2800"/>
              <a:t>Hetvi Suthar – 1741089</a:t>
            </a:r>
            <a:endParaRPr/>
          </a:p>
          <a:p>
            <a:pPr indent="-514350" lvl="0" marL="5143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arenR"/>
            </a:pPr>
            <a:r>
              <a:rPr b="1" lang="en-IN" sz="2800"/>
              <a:t>Rutvi Tilala - 1741091</a:t>
            </a:r>
            <a:endParaRPr b="1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371600" y="75475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Challenges faced in Verilog</a:t>
            </a:r>
            <a:endParaRPr b="1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194900" y="819150"/>
            <a:ext cx="10658100" cy="52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IN" sz="2400"/>
              <a:t>Module CLASS_SEPERATION</a:t>
            </a:r>
            <a:endParaRPr b="1"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/>
              <a:t>Reading 1024 values from ROM file and </a:t>
            </a:r>
            <a:r>
              <a:rPr lang="en-IN"/>
              <a:t>separating</a:t>
            </a:r>
            <a:r>
              <a:rPr lang="en-IN"/>
              <a:t> out classes was difficult.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IN" sz="2400"/>
              <a:t>Module COVARIANCE</a:t>
            </a:r>
            <a:endParaRPr b="1"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/>
              <a:t>Conversion of  1024*2=2048  values from int type to float type.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/>
              <a:t>Used “generate statement” to call multiple statements (genvar).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IN" sz="2400"/>
              <a:t>Declaring Multidimensional array</a:t>
            </a:r>
            <a:endParaRPr b="1"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>
                <a:solidFill>
                  <a:schemeClr val="dk1"/>
                </a:solidFill>
              </a:rPr>
              <a:t>Flatten the array.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 sz="1800">
                <a:solidFill>
                  <a:schemeClr val="dk1"/>
                </a:solidFill>
              </a:rPr>
              <a:t>Assigned each individual element of array accordingly.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IN" sz="2400"/>
              <a:t>When two modules work simultaneously,we get  don’t care values in starting clk cycles</a:t>
            </a:r>
            <a:r>
              <a:rPr lang="en-I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7436200" y="4670550"/>
            <a:ext cx="4175700" cy="8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e.g.   </a:t>
            </a:r>
            <a:r>
              <a:rPr lang="en-I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 [31:0] in;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wire   [7:0] array [0:1] [0:1];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2678175" y="2895100"/>
            <a:ext cx="7061400" cy="158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e.g        </a:t>
            </a:r>
            <a:r>
              <a:rPr lang="en-IN" sz="18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genvar i; </a:t>
            </a:r>
            <a:endParaRPr sz="18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generate</a:t>
            </a:r>
            <a:r>
              <a:rPr lang="en-IN" sz="18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8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(i = </a:t>
            </a:r>
            <a:r>
              <a:rPr lang="en-IN" sz="18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8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; i &lt; n; i = i + </a:t>
            </a:r>
            <a:r>
              <a:rPr lang="en-IN" sz="18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18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8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IN" sz="18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myModule instance(); </a:t>
            </a:r>
            <a:endParaRPr sz="18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IN" sz="18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endgenerate</a:t>
            </a:r>
            <a:endParaRPr sz="18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485900" y="0"/>
            <a:ext cx="9601200" cy="76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RESULTS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371600" y="2658575"/>
            <a:ext cx="10794900" cy="43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900" y="685800"/>
            <a:ext cx="11472250" cy="4735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23"/>
          <p:cNvGraphicFramePr/>
          <p:nvPr/>
        </p:nvGraphicFramePr>
        <p:xfrm>
          <a:off x="2729025" y="5418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{EBED9459-9D87-4CD2-8C44-9DF680897647}</a:tableStyleId>
              </a:tblPr>
              <a:tblGrid>
                <a:gridCol w="2438125"/>
                <a:gridCol w="2438125"/>
                <a:gridCol w="2438125"/>
              </a:tblGrid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Matlab Output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Verilog Output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12.007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414 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485900" y="0"/>
            <a:ext cx="96012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782100" y="2286000"/>
            <a:ext cx="10190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4163263" y="4730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{EBED9459-9D87-4CD2-8C44-9DF680897647}</a:tableStyleId>
              </a:tblPr>
              <a:tblGrid>
                <a:gridCol w="1794800"/>
                <a:gridCol w="1794800"/>
                <a:gridCol w="17948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Eigen Vector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Matlab Output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Verilog Output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(0.9088,04173)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(0.9076,0.4120)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(-0.5755,0.8178)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(-0.5101.0.8014)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0.029s (Total)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755 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27188"/>
            <a:ext cx="11268994" cy="428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5048900" y="5205475"/>
            <a:ext cx="19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4"/>
          <p:cNvCxnSpPr/>
          <p:nvPr/>
        </p:nvCxnSpPr>
        <p:spPr>
          <a:xfrm>
            <a:off x="5042600" y="5623325"/>
            <a:ext cx="21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/>
              <a:t>COMPARISON</a:t>
            </a:r>
            <a:endParaRPr/>
          </a:p>
        </p:txBody>
      </p:sp>
      <p:graphicFrame>
        <p:nvGraphicFramePr>
          <p:cNvPr id="214" name="Google Shape;214;p25"/>
          <p:cNvGraphicFramePr/>
          <p:nvPr/>
        </p:nvGraphicFramePr>
        <p:xfrm>
          <a:off x="1371600" y="2285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{71A59B17-5EAF-4610-96FC-94EE63A3D21B}</a:tableStyleId>
              </a:tblPr>
              <a:tblGrid>
                <a:gridCol w="4800600"/>
                <a:gridCol w="4800600"/>
              </a:tblGrid>
              <a:tr h="40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WORKING WITH MATLAB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WORKING WITH XILINX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66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Feasible for matrix operation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Less time to process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Accurate and precise output</a:t>
                      </a:r>
                      <a:endParaRPr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More constraints and restrictions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More time taken</a:t>
                      </a:r>
                      <a:endParaRPr sz="18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en-IN" sz="1800"/>
                        <a:t>Less accurate output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371600" y="1416825"/>
            <a:ext cx="9601200" cy="544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IN">
                <a:solidFill>
                  <a:srgbClr val="000000"/>
                </a:solidFill>
              </a:rPr>
              <a:t>K. Liang, M. J. Wang, and . Schulte, A decimal floating-point divider using Newton-Raphson iteration, J. VLSI Signal Process. Syst, vol.49, issue.1, pp.3-18, 2007: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https://link.springer.com/article/10.1007/s11265-007-0058-5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IN">
                <a:solidFill>
                  <a:srgbClr val="000000"/>
                </a:solidFill>
              </a:rPr>
              <a:t>Is it possible to take input port as array in verilog? - Stack Overflow </a:t>
            </a:r>
            <a:r>
              <a:rPr lang="en-IN" u="sng">
                <a:solidFill>
                  <a:schemeClr val="hlink"/>
                </a:solidFill>
                <a:hlinkClick r:id="rId4"/>
              </a:rPr>
              <a:t>https://stackoverflow.com/questions/36370438/is-it-possible-to-take-input-port-as-array-in-verilog</a:t>
            </a:r>
            <a:endParaRPr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IN"/>
              <a:t>Steve Hollasch, IEEE Standard 754 for floating point numbers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https://steve.hollasch.net/cgindex/coding/ieeefloat.html </a:t>
            </a:r>
            <a:endParaRPr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00"/>
              </a:spcAft>
              <a:buNone/>
            </a:pPr>
            <a:r>
              <a:rPr b="1" lang="en-IN" sz="7200"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371600" y="2286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/>
              <a:t>What  is LDA?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103312" y="2052918"/>
            <a:ext cx="8946541" cy="3400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b="1" lang="en-IN" sz="2400" u="sng"/>
              <a:t>Objective</a:t>
            </a:r>
            <a:r>
              <a:rPr lang="en-IN" sz="2400"/>
              <a:t>: Perform dimensionality reduction, while preserving as much of the class discriminatory information as possible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IN" sz="2400"/>
              <a:t>Supervised dimensionality reduction 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IN" sz="2400"/>
              <a:t>LDA technique is to  project the data matrix onto a lower dimensional space</a:t>
            </a:r>
            <a:r>
              <a:rPr b="1" lang="en-IN" sz="2400"/>
              <a:t>. </a:t>
            </a:r>
            <a:endParaRPr sz="24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IN" sz="2400"/>
              <a:t> Seeks to find directions along which the classes are best separated  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243525" y="36347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/>
              <a:t>SUMMARY OF PREVIOUS WORK..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62400" y="1727200"/>
            <a:ext cx="8147700" cy="4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983" lvl="0" marL="384048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IN" sz="2400"/>
              <a:t>Classify the binary data into two classes</a:t>
            </a:r>
            <a:endParaRPr sz="2400"/>
          </a:p>
          <a:p>
            <a:pPr indent="-371983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IN" sz="2400"/>
              <a:t>Create a matrix containing the mean of each of the features</a:t>
            </a:r>
            <a:endParaRPr sz="2400"/>
          </a:p>
          <a:p>
            <a:pPr indent="-371983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IN" sz="2400"/>
              <a:t>Create a scatter matrix (</a:t>
            </a:r>
            <a:r>
              <a:rPr i="1" lang="en-IN" sz="2400"/>
              <a:t>Si</a:t>
            </a:r>
            <a:r>
              <a:rPr lang="en-IN" sz="2400"/>
              <a:t>) for each class</a:t>
            </a:r>
            <a:endParaRPr sz="2400"/>
          </a:p>
          <a:p>
            <a:pPr indent="-371983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IN" sz="2400"/>
              <a:t>Calculate between-class scatter matrix</a:t>
            </a:r>
            <a:endParaRPr sz="2400"/>
          </a:p>
          <a:p>
            <a:pPr indent="-371983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IN" sz="2400"/>
              <a:t>The last and final step is to project these data points in this vector</a:t>
            </a:r>
            <a:endParaRPr b="1" sz="2400"/>
          </a:p>
          <a:p>
            <a:pPr indent="-371983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IN" sz="2400"/>
              <a:t>We had compared the graphs obtained by the inbuilt Matlab functions and that obtained by our code in Matlab.</a:t>
            </a:r>
            <a:endParaRPr sz="2400"/>
          </a:p>
          <a:p>
            <a:pPr indent="-371983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IN" sz="2400"/>
              <a:t>The observation that was made was that there was absolutely no difference between these two graphs.</a:t>
            </a:r>
            <a:endParaRPr sz="2400"/>
          </a:p>
          <a:p>
            <a:pPr indent="-384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90"/>
              <a:buNone/>
            </a:pPr>
            <a:r>
              <a:t/>
            </a:r>
            <a:endParaRPr sz="24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100" y="0"/>
            <a:ext cx="31819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371600" y="89600"/>
            <a:ext cx="9601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/>
              <a:t>Our Previous Results in Matlab</a:t>
            </a:r>
            <a:endParaRPr/>
          </a:p>
        </p:txBody>
      </p:sp>
      <p:pic>
        <p:nvPicPr>
          <p:cNvPr id="113" name="Google Shape;11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3" y="1182637"/>
            <a:ext cx="4076100" cy="3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9825" y="1222574"/>
            <a:ext cx="4169049" cy="28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4769420" y="1422321"/>
            <a:ext cx="243747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 for 1</a:t>
            </a:r>
            <a:r>
              <a:rPr b="1" baseline="30000" i="0" lang="en-IN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</a:t>
            </a:r>
            <a:r>
              <a:rPr b="1" i="0" lang="en-IN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eigen vector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rot="-5400000">
            <a:off x="5117800" y="2199250"/>
            <a:ext cx="562200" cy="924300"/>
          </a:xfrm>
          <a:prstGeom prst="upArrow">
            <a:avLst>
              <a:gd fmla="val 59422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861060" y="3146111"/>
            <a:ext cx="271272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 for 2nd eigen vector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5400000">
            <a:off x="7157004" y="2277830"/>
            <a:ext cx="556800" cy="767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4112" y="4100224"/>
            <a:ext cx="3120478" cy="2679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" y="4514250"/>
            <a:ext cx="5734050" cy="23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879600" y="131619"/>
            <a:ext cx="9093200" cy="76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/>
              <a:t>APPROACH…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371600" y="1819564"/>
            <a:ext cx="9601200" cy="4047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u="sng"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u="sng"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u="sng"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599544" y="3810577"/>
            <a:ext cx="1417781" cy="977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0CABD"/>
              </a:gs>
              <a:gs pos="46000">
                <a:srgbClr val="908166"/>
              </a:gs>
              <a:gs pos="100000">
                <a:srgbClr val="52493A"/>
              </a:gs>
            </a:gsLst>
            <a:path path="circle">
              <a:fillToRect b="50%" l="50%" r="50%" t="50%"/>
            </a:path>
            <a:tileRect/>
          </a:gra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Source Sans Pro"/>
                <a:ea typeface="Source Sans Pro"/>
                <a:cs typeface="Source Sans Pro"/>
                <a:sym typeface="Source Sans Pro"/>
              </a:rPr>
              <a:t>Shit to</a:t>
            </a:r>
            <a:endParaRPr b="1"/>
          </a:p>
        </p:txBody>
      </p:sp>
      <p:sp>
        <p:nvSpPr>
          <p:cNvPr id="128" name="Google Shape;128;p17"/>
          <p:cNvSpPr/>
          <p:nvPr/>
        </p:nvSpPr>
        <p:spPr>
          <a:xfrm>
            <a:off x="4257963" y="1071418"/>
            <a:ext cx="4100945" cy="914400"/>
          </a:xfrm>
          <a:prstGeom prst="rect">
            <a:avLst/>
          </a:prstGeom>
          <a:gradFill>
            <a:gsLst>
              <a:gs pos="0">
                <a:srgbClr val="D0CABD"/>
              </a:gs>
              <a:gs pos="46000">
                <a:srgbClr val="908166"/>
              </a:gs>
              <a:gs pos="100000">
                <a:srgbClr val="52493A"/>
              </a:gs>
            </a:gsLst>
            <a:path path="circle">
              <a:fillToRect b="50%" l="50%" r="50%" t="50%"/>
            </a:path>
            <a:tileRect/>
          </a:gra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latin typeface="Source Sans Pro"/>
                <a:ea typeface="Source Sans Pro"/>
                <a:cs typeface="Source Sans Pro"/>
                <a:sym typeface="Source Sans Pro"/>
              </a:rPr>
              <a:t>Using HDL converter </a:t>
            </a:r>
            <a:endParaRPr b="1"/>
          </a:p>
        </p:txBody>
      </p:sp>
      <p:sp>
        <p:nvSpPr>
          <p:cNvPr id="129" name="Google Shape;129;p17"/>
          <p:cNvSpPr/>
          <p:nvPr/>
        </p:nvSpPr>
        <p:spPr>
          <a:xfrm>
            <a:off x="4257963" y="2364509"/>
            <a:ext cx="4100945" cy="1209964"/>
          </a:xfrm>
          <a:prstGeom prst="rect">
            <a:avLst/>
          </a:prstGeom>
          <a:gradFill>
            <a:gsLst>
              <a:gs pos="0">
                <a:srgbClr val="F3CCD3"/>
              </a:gs>
              <a:gs pos="46000">
                <a:srgbClr val="E28898"/>
              </a:gs>
              <a:gs pos="100000">
                <a:srgbClr val="AD2840"/>
              </a:gs>
            </a:gsLst>
            <a:path path="circle">
              <a:fillToRect b="50%" l="50%" r="50%" t="50%"/>
            </a:path>
            <a:tileRect/>
          </a:gra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-IN" sz="2000">
                <a:latin typeface="Source Sans Pro"/>
                <a:ea typeface="Source Sans Pro"/>
                <a:cs typeface="Source Sans Pro"/>
                <a:sym typeface="Source Sans Pro"/>
              </a:rPr>
              <a:t>Multiple matlab files were difficult to handle</a:t>
            </a:r>
            <a:endParaRPr b="1"/>
          </a:p>
        </p:txBody>
      </p:sp>
      <p:sp>
        <p:nvSpPr>
          <p:cNvPr id="130" name="Google Shape;130;p17"/>
          <p:cNvSpPr/>
          <p:nvPr/>
        </p:nvSpPr>
        <p:spPr>
          <a:xfrm>
            <a:off x="5079997" y="5024582"/>
            <a:ext cx="2456873" cy="1701799"/>
          </a:xfrm>
          <a:prstGeom prst="rect">
            <a:avLst/>
          </a:prstGeom>
          <a:gradFill>
            <a:gsLst>
              <a:gs pos="0">
                <a:srgbClr val="D0CABD"/>
              </a:gs>
              <a:gs pos="46000">
                <a:srgbClr val="908166"/>
              </a:gs>
              <a:gs pos="100000">
                <a:srgbClr val="52493A"/>
              </a:gs>
            </a:gsLst>
            <a:path path="circle">
              <a:fillToRect b="50%" l="50%" r="50%" t="50%"/>
            </a:path>
            <a:tileRect/>
          </a:gra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Source Sans Pro"/>
                <a:ea typeface="Source Sans Pro"/>
                <a:cs typeface="Source Sans Pro"/>
                <a:sym typeface="Source Sans Pro"/>
              </a:rPr>
              <a:t>Xilinx</a:t>
            </a:r>
            <a:endParaRPr b="1"/>
          </a:p>
        </p:txBody>
      </p:sp>
      <p:sp>
        <p:nvSpPr>
          <p:cNvPr id="131" name="Google Shape;131;p17"/>
          <p:cNvSpPr txBox="1"/>
          <p:nvPr/>
        </p:nvSpPr>
        <p:spPr>
          <a:xfrm>
            <a:off x="5638800" y="2937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011830" y="2664725"/>
            <a:ext cx="294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Failure..!</a:t>
            </a:r>
            <a:endParaRPr/>
          </a:p>
        </p:txBody>
      </p:sp>
      <p:cxnSp>
        <p:nvCxnSpPr>
          <p:cNvPr id="133" name="Google Shape;133;p17"/>
          <p:cNvCxnSpPr>
            <a:stCxn id="128" idx="2"/>
            <a:endCxn id="129" idx="0"/>
          </p:cNvCxnSpPr>
          <p:nvPr/>
        </p:nvCxnSpPr>
        <p:spPr>
          <a:xfrm>
            <a:off x="6308435" y="1985818"/>
            <a:ext cx="0" cy="3786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3740727" y="3020291"/>
            <a:ext cx="5172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371600" y="63490"/>
            <a:ext cx="9231745" cy="72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/>
              <a:t>      Progress..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923636" y="1447185"/>
            <a:ext cx="10049164" cy="558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cxnSp>
        <p:nvCxnSpPr>
          <p:cNvPr id="141" name="Google Shape;141;p18"/>
          <p:cNvCxnSpPr/>
          <p:nvPr/>
        </p:nvCxnSpPr>
        <p:spPr>
          <a:xfrm>
            <a:off x="6289962" y="1597854"/>
            <a:ext cx="0" cy="25865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3950853" y="1856509"/>
            <a:ext cx="231832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6289962" y="1856509"/>
            <a:ext cx="26185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3969325" y="1856509"/>
            <a:ext cx="0" cy="3971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8908470" y="1856509"/>
            <a:ext cx="0" cy="3694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18"/>
          <p:cNvSpPr/>
          <p:nvPr/>
        </p:nvSpPr>
        <p:spPr>
          <a:xfrm>
            <a:off x="3777672" y="893620"/>
            <a:ext cx="5024580" cy="704234"/>
          </a:xfrm>
          <a:prstGeom prst="rect">
            <a:avLst/>
          </a:prstGeom>
          <a:solidFill>
            <a:srgbClr val="C00000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Solutions to handle Floating point values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165761" y="2259949"/>
            <a:ext cx="1607127" cy="1332325"/>
          </a:xfrm>
          <a:prstGeom prst="roundRect">
            <a:avLst>
              <a:gd fmla="val 16667" name="adj"/>
            </a:avLst>
          </a:prstGeom>
          <a:solidFill>
            <a:srgbClr val="325366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Fixed Point 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8104906" y="2249604"/>
            <a:ext cx="1607127" cy="1308875"/>
          </a:xfrm>
          <a:prstGeom prst="roundRect">
            <a:avLst>
              <a:gd fmla="val 16667" name="adj"/>
            </a:avLst>
          </a:prstGeom>
          <a:solidFill>
            <a:srgbClr val="325366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IEEE Format for Floating point value</a:t>
            </a:r>
            <a:endParaRPr/>
          </a:p>
        </p:txBody>
      </p:sp>
      <p:pic>
        <p:nvPicPr>
          <p:cNvPr descr="Image result for Ieee floating point format"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3225" y="4405750"/>
            <a:ext cx="5191526" cy="262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8"/>
          <p:cNvCxnSpPr/>
          <p:nvPr/>
        </p:nvCxnSpPr>
        <p:spPr>
          <a:xfrm>
            <a:off x="9393382" y="3592274"/>
            <a:ext cx="0" cy="8134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3657600" y="3592274"/>
            <a:ext cx="0" cy="9150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18"/>
          <p:cNvSpPr txBox="1"/>
          <p:nvPr/>
        </p:nvSpPr>
        <p:spPr>
          <a:xfrm>
            <a:off x="761421" y="2618340"/>
            <a:ext cx="2328000" cy="615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879" l="-1307" r="0" t="-49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endParaRPr b="1"/>
          </a:p>
        </p:txBody>
      </p:sp>
      <p:sp>
        <p:nvSpPr>
          <p:cNvPr id="153" name="Google Shape;153;p18"/>
          <p:cNvSpPr txBox="1"/>
          <p:nvPr/>
        </p:nvSpPr>
        <p:spPr>
          <a:xfrm>
            <a:off x="9956799" y="2576945"/>
            <a:ext cx="2105891" cy="6155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879" l="-1443" r="0" t="-59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2761676" y="4692075"/>
            <a:ext cx="30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Precise Values</a:t>
            </a:r>
            <a:endParaRPr b="1" sz="2400"/>
          </a:p>
        </p:txBody>
      </p:sp>
      <p:pic>
        <p:nvPicPr>
          <p:cNvPr descr="Image result for red cross" id="155" name="Google Shape;15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3382" y="4658817"/>
            <a:ext cx="988289" cy="46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/>
              <a:t>Working with Floating Point Numbers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371600" y="1808975"/>
            <a:ext cx="96012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5"/>
              <a:buChar char="■"/>
            </a:pPr>
            <a:r>
              <a:rPr b="1" lang="en-IN" sz="2405"/>
              <a:t>Module that converts Integer Value to Floating Point 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5"/>
              <a:buChar char="■"/>
            </a:pPr>
            <a:r>
              <a:rPr b="1" lang="en-IN" sz="2405"/>
              <a:t>FPU Module which can perform addition, subtraction, multiplication, division on 32 bit operands that use IEEE standards.</a:t>
            </a:r>
            <a:endParaRPr/>
          </a:p>
          <a:p>
            <a:pPr indent="0" lvl="1" marL="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5"/>
              <a:buNone/>
            </a:pPr>
            <a:r>
              <a:t/>
            </a:r>
            <a:endParaRPr sz="2405" u="sng"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t/>
            </a:r>
            <a:endParaRPr b="1" sz="1850"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t/>
            </a:r>
            <a:endParaRPr b="1" sz="1850"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rPr b="1" lang="en-IN" sz="1850"/>
              <a:t>    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t/>
            </a:r>
            <a:endParaRPr b="1" sz="1850"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t/>
            </a:r>
            <a:endParaRPr b="1" sz="1850"/>
          </a:p>
        </p:txBody>
      </p:sp>
      <p:sp>
        <p:nvSpPr>
          <p:cNvPr id="162" name="Google Shape;162;p19"/>
          <p:cNvSpPr/>
          <p:nvPr/>
        </p:nvSpPr>
        <p:spPr>
          <a:xfrm>
            <a:off x="986775" y="3196725"/>
            <a:ext cx="1797600" cy="20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FPU</a:t>
            </a:r>
            <a:endParaRPr sz="3600"/>
          </a:p>
        </p:txBody>
      </p:sp>
      <p:sp>
        <p:nvSpPr>
          <p:cNvPr id="163" name="Google Shape;163;p19"/>
          <p:cNvSpPr/>
          <p:nvPr/>
        </p:nvSpPr>
        <p:spPr>
          <a:xfrm>
            <a:off x="4635538" y="3196725"/>
            <a:ext cx="2657400" cy="19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Newton-Raphson division algorithm</a:t>
            </a:r>
            <a:endParaRPr b="1"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9079750" y="3196725"/>
            <a:ext cx="2266500" cy="19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 IP CORE GENERATOR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( square-root)</a:t>
            </a:r>
            <a:endParaRPr b="1" sz="1800"/>
          </a:p>
        </p:txBody>
      </p:sp>
      <p:cxnSp>
        <p:nvCxnSpPr>
          <p:cNvPr id="165" name="Google Shape;165;p19"/>
          <p:cNvCxnSpPr>
            <a:stCxn id="162" idx="3"/>
            <a:endCxn id="163" idx="1"/>
          </p:cNvCxnSpPr>
          <p:nvPr/>
        </p:nvCxnSpPr>
        <p:spPr>
          <a:xfrm flipH="1" rot="10800000">
            <a:off x="2784375" y="4190325"/>
            <a:ext cx="1851300" cy="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>
            <a:stCxn id="163" idx="3"/>
            <a:endCxn id="164" idx="1"/>
          </p:cNvCxnSpPr>
          <p:nvPr/>
        </p:nvCxnSpPr>
        <p:spPr>
          <a:xfrm>
            <a:off x="7292938" y="4190175"/>
            <a:ext cx="17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9"/>
          <p:cNvSpPr txBox="1"/>
          <p:nvPr/>
        </p:nvSpPr>
        <p:spPr>
          <a:xfrm>
            <a:off x="3028575" y="4524825"/>
            <a:ext cx="12798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Division and Squareroot not working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7756875" y="4524825"/>
            <a:ext cx="118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Square root  not efficient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227050" y="75500"/>
            <a:ext cx="9601200" cy="75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/>
              <a:t>Newton-Raphson division </a:t>
            </a:r>
            <a:r>
              <a:rPr b="1" lang="en-IN" sz="3600"/>
              <a:t>algorithm</a:t>
            </a:r>
            <a:endParaRPr b="1" sz="3600"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777350" y="931525"/>
            <a:ext cx="5759400" cy="538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N : Dividend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D : Divisor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Initialize Z= (48/17) – (32/17) *D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T</a:t>
            </a:r>
            <a:r>
              <a:rPr lang="en-IN" sz="2400"/>
              <a:t>wo multiplier and one subtraction module per  iteration.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Computing three iterations in one cycle.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Zi is multiplicative inverse at iteration i, as given below.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Multiplicative inverse is multiplied to the dividend  .</a:t>
            </a:r>
            <a:endParaRPr sz="240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750" y="835100"/>
            <a:ext cx="5566874" cy="58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>
            <a:off x="1047200" y="4481000"/>
            <a:ext cx="5219700" cy="56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Zi + 1 = Z i + Zi (1 − D*Zi) = Zi (2 – D*Zi)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75" y="94138"/>
            <a:ext cx="10725700" cy="66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