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matic SC"/>
      <p:regular r:id="rId21"/>
      <p:bold r:id="rId22"/>
    </p:embeddedFont>
    <p:embeddedFont>
      <p:font typeface="Source Code Pr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AmaticSC-bold.fntdata"/><Relationship Id="rId21" Type="http://schemas.openxmlformats.org/officeDocument/2006/relationships/font" Target="fonts/AmaticSC-regular.fntdata"/><Relationship Id="rId24" Type="http://schemas.openxmlformats.org/officeDocument/2006/relationships/font" Target="fonts/SourceCodePro-bold.fntdata"/><Relationship Id="rId23"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Italic.fntdata"/><Relationship Id="rId25"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2e8b59e2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2e8b59e2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2e8b59e2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2e8b59e2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2e8b59e2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2e8b59e2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2e8b59e2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2e8b59e2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2e8b59e2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2e8b59e2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02e8b59e2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02e8b59e2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2e8b59e2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2e8b59e2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02e8b59e2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02e8b59e2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2e8b59e2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2e8b59e2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2e8b59e2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2e8b59e2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2e8b59e2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2e8b59e2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2e8b59e2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2e8b59e2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2e8b59e2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2e8b59e2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2e8b59e23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2e8b59e2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ieeexplore.ieee.org/document/8537258" TargetMode="External"/><Relationship Id="rId4" Type="http://schemas.openxmlformats.org/officeDocument/2006/relationships/hyperlink" Target="https://ieeexplore.ieee.org/document/6866115" TargetMode="External"/><Relationship Id="rId5" Type="http://schemas.openxmlformats.org/officeDocument/2006/relationships/hyperlink" Target="https://ieeexplore.ieee.org/document/7783185"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ieeexplore.ieee.org/document/936892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Mental Health and Machine Learning in companies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lang="en"/>
              <a:t>How Machine Learning is implemented for predicting Mental Health of Employees?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Machine learning techniques used</a:t>
            </a:r>
            <a:endParaRPr/>
          </a:p>
        </p:txBody>
      </p:sp>
      <p:sp>
        <p:nvSpPr>
          <p:cNvPr id="114" name="Google Shape;114;p2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rgbClr val="292929"/>
              </a:buClr>
              <a:buSzPts val="1800"/>
              <a:buFont typeface="Calibri"/>
              <a:buChar char="-"/>
            </a:pPr>
            <a:r>
              <a:rPr b="1" lang="en">
                <a:solidFill>
                  <a:srgbClr val="292929"/>
                </a:solidFill>
                <a:highlight>
                  <a:srgbClr val="FFFFFF"/>
                </a:highlight>
                <a:latin typeface="Calibri"/>
                <a:ea typeface="Calibri"/>
                <a:cs typeface="Calibri"/>
                <a:sym typeface="Calibri"/>
              </a:rPr>
              <a:t>Supervised Learning Algorithms were used for the application such as </a:t>
            </a:r>
            <a:endParaRPr b="1">
              <a:solidFill>
                <a:srgbClr val="292929"/>
              </a:solidFill>
              <a:highlight>
                <a:srgbClr val="FFFFFF"/>
              </a:highlight>
              <a:latin typeface="Calibri"/>
              <a:ea typeface="Calibri"/>
              <a:cs typeface="Calibri"/>
              <a:sym typeface="Calibri"/>
            </a:endParaRPr>
          </a:p>
          <a:p>
            <a:pPr indent="-342900" lvl="1" marL="914400" rtl="0" algn="just">
              <a:spcBef>
                <a:spcPts val="0"/>
              </a:spcBef>
              <a:spcAft>
                <a:spcPts val="0"/>
              </a:spcAft>
              <a:buClr>
                <a:srgbClr val="292929"/>
              </a:buClr>
              <a:buSzPts val="1800"/>
              <a:buFont typeface="Calibri"/>
              <a:buChar char="○"/>
            </a:pPr>
            <a:r>
              <a:rPr b="1" lang="en" sz="1800">
                <a:solidFill>
                  <a:srgbClr val="292929"/>
                </a:solidFill>
                <a:highlight>
                  <a:srgbClr val="FFFFFF"/>
                </a:highlight>
                <a:latin typeface="Calibri"/>
                <a:ea typeface="Calibri"/>
                <a:cs typeface="Calibri"/>
                <a:sym typeface="Calibri"/>
              </a:rPr>
              <a:t>Support Vector Machines (SVMs), </a:t>
            </a:r>
            <a:endParaRPr b="1" sz="1800">
              <a:solidFill>
                <a:srgbClr val="292929"/>
              </a:solidFill>
              <a:highlight>
                <a:srgbClr val="FFFFFF"/>
              </a:highlight>
              <a:latin typeface="Calibri"/>
              <a:ea typeface="Calibri"/>
              <a:cs typeface="Calibri"/>
              <a:sym typeface="Calibri"/>
            </a:endParaRPr>
          </a:p>
          <a:p>
            <a:pPr indent="-342900" lvl="1" marL="914400" rtl="0" algn="just">
              <a:spcBef>
                <a:spcPts val="0"/>
              </a:spcBef>
              <a:spcAft>
                <a:spcPts val="0"/>
              </a:spcAft>
              <a:buClr>
                <a:srgbClr val="292929"/>
              </a:buClr>
              <a:buSzPts val="1800"/>
              <a:buFont typeface="Calibri"/>
              <a:buChar char="○"/>
            </a:pPr>
            <a:r>
              <a:rPr b="1" lang="en" sz="1800">
                <a:solidFill>
                  <a:srgbClr val="292929"/>
                </a:solidFill>
                <a:highlight>
                  <a:srgbClr val="FFFFFF"/>
                </a:highlight>
                <a:latin typeface="Calibri"/>
                <a:ea typeface="Calibri"/>
                <a:cs typeface="Calibri"/>
                <a:sym typeface="Calibri"/>
              </a:rPr>
              <a:t>Logistic Regression, </a:t>
            </a:r>
            <a:endParaRPr b="1" sz="1800">
              <a:solidFill>
                <a:srgbClr val="292929"/>
              </a:solidFill>
              <a:highlight>
                <a:srgbClr val="FFFFFF"/>
              </a:highlight>
              <a:latin typeface="Calibri"/>
              <a:ea typeface="Calibri"/>
              <a:cs typeface="Calibri"/>
              <a:sym typeface="Calibri"/>
            </a:endParaRPr>
          </a:p>
          <a:p>
            <a:pPr indent="-342900" lvl="1" marL="914400" rtl="0" algn="just">
              <a:spcBef>
                <a:spcPts val="0"/>
              </a:spcBef>
              <a:spcAft>
                <a:spcPts val="0"/>
              </a:spcAft>
              <a:buClr>
                <a:srgbClr val="292929"/>
              </a:buClr>
              <a:buSzPts val="1800"/>
              <a:buFont typeface="Calibri"/>
              <a:buChar char="○"/>
            </a:pPr>
            <a:r>
              <a:rPr b="1" lang="en" sz="1800">
                <a:solidFill>
                  <a:srgbClr val="292929"/>
                </a:solidFill>
                <a:highlight>
                  <a:srgbClr val="FFFFFF"/>
                </a:highlight>
                <a:latin typeface="Calibri"/>
                <a:ea typeface="Calibri"/>
                <a:cs typeface="Calibri"/>
                <a:sym typeface="Calibri"/>
              </a:rPr>
              <a:t>k Nearest Neighbors (kNN), </a:t>
            </a:r>
            <a:endParaRPr b="1" sz="1800">
              <a:solidFill>
                <a:srgbClr val="292929"/>
              </a:solidFill>
              <a:highlight>
                <a:srgbClr val="FFFFFF"/>
              </a:highlight>
              <a:latin typeface="Calibri"/>
              <a:ea typeface="Calibri"/>
              <a:cs typeface="Calibri"/>
              <a:sym typeface="Calibri"/>
            </a:endParaRPr>
          </a:p>
          <a:p>
            <a:pPr indent="-342900" lvl="1" marL="914400" rtl="0" algn="just">
              <a:spcBef>
                <a:spcPts val="0"/>
              </a:spcBef>
              <a:spcAft>
                <a:spcPts val="0"/>
              </a:spcAft>
              <a:buClr>
                <a:srgbClr val="292929"/>
              </a:buClr>
              <a:buSzPts val="1800"/>
              <a:buFont typeface="Calibri"/>
              <a:buChar char="○"/>
            </a:pPr>
            <a:r>
              <a:rPr b="1" lang="en" sz="1800">
                <a:solidFill>
                  <a:srgbClr val="292929"/>
                </a:solidFill>
                <a:highlight>
                  <a:srgbClr val="FFFFFF"/>
                </a:highlight>
                <a:latin typeface="Calibri"/>
                <a:ea typeface="Calibri"/>
                <a:cs typeface="Calibri"/>
                <a:sym typeface="Calibri"/>
              </a:rPr>
              <a:t>Decision Trees, </a:t>
            </a:r>
            <a:endParaRPr b="1" sz="1800">
              <a:solidFill>
                <a:srgbClr val="292929"/>
              </a:solidFill>
              <a:highlight>
                <a:srgbClr val="FFFFFF"/>
              </a:highlight>
              <a:latin typeface="Calibri"/>
              <a:ea typeface="Calibri"/>
              <a:cs typeface="Calibri"/>
              <a:sym typeface="Calibri"/>
            </a:endParaRPr>
          </a:p>
          <a:p>
            <a:pPr indent="-342900" lvl="1" marL="914400" rtl="0" algn="just">
              <a:spcBef>
                <a:spcPts val="0"/>
              </a:spcBef>
              <a:spcAft>
                <a:spcPts val="0"/>
              </a:spcAft>
              <a:buClr>
                <a:srgbClr val="292929"/>
              </a:buClr>
              <a:buSzPts val="1800"/>
              <a:buFont typeface="Calibri"/>
              <a:buChar char="○"/>
            </a:pPr>
            <a:r>
              <a:rPr b="1" lang="en" sz="1800">
                <a:solidFill>
                  <a:srgbClr val="292929"/>
                </a:solidFill>
                <a:highlight>
                  <a:srgbClr val="FFFFFF"/>
                </a:highlight>
                <a:latin typeface="Calibri"/>
                <a:ea typeface="Calibri"/>
                <a:cs typeface="Calibri"/>
                <a:sym typeface="Calibri"/>
              </a:rPr>
              <a:t>Random Forest, and </a:t>
            </a:r>
            <a:endParaRPr b="1" sz="1800">
              <a:solidFill>
                <a:srgbClr val="292929"/>
              </a:solidFill>
              <a:highlight>
                <a:srgbClr val="FFFFFF"/>
              </a:highlight>
              <a:latin typeface="Calibri"/>
              <a:ea typeface="Calibri"/>
              <a:cs typeface="Calibri"/>
              <a:sym typeface="Calibri"/>
            </a:endParaRPr>
          </a:p>
          <a:p>
            <a:pPr indent="-342900" lvl="1" marL="914400" rtl="0" algn="just">
              <a:spcBef>
                <a:spcPts val="0"/>
              </a:spcBef>
              <a:spcAft>
                <a:spcPts val="0"/>
              </a:spcAft>
              <a:buClr>
                <a:srgbClr val="292929"/>
              </a:buClr>
              <a:buSzPts val="1800"/>
              <a:buFont typeface="Calibri"/>
              <a:buChar char="○"/>
            </a:pPr>
            <a:r>
              <a:rPr b="1" lang="en" sz="1800">
                <a:solidFill>
                  <a:srgbClr val="292929"/>
                </a:solidFill>
                <a:highlight>
                  <a:srgbClr val="FFFFFF"/>
                </a:highlight>
                <a:latin typeface="Calibri"/>
                <a:ea typeface="Calibri"/>
                <a:cs typeface="Calibri"/>
                <a:sym typeface="Calibri"/>
              </a:rPr>
              <a:t>Naive Bayes.</a:t>
            </a:r>
            <a:endParaRPr b="1"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0" name="Google Shape;120;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3"/>
          <p:cNvPicPr preferRelativeResize="0"/>
          <p:nvPr/>
        </p:nvPicPr>
        <p:blipFill>
          <a:blip r:embed="rId3">
            <a:alphaModFix/>
          </a:blip>
          <a:stretch>
            <a:fillRect/>
          </a:stretch>
        </p:blipFill>
        <p:spPr>
          <a:xfrm>
            <a:off x="3082950" y="80975"/>
            <a:ext cx="3271700" cy="4981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Results</a:t>
            </a:r>
            <a:endParaRPr/>
          </a:p>
        </p:txBody>
      </p:sp>
      <p:sp>
        <p:nvSpPr>
          <p:cNvPr id="127" name="Google Shape;127;p2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4"/>
          <p:cNvPicPr preferRelativeResize="0"/>
          <p:nvPr/>
        </p:nvPicPr>
        <p:blipFill>
          <a:blip r:embed="rId3">
            <a:alphaModFix/>
          </a:blip>
          <a:stretch>
            <a:fillRect/>
          </a:stretch>
        </p:blipFill>
        <p:spPr>
          <a:xfrm>
            <a:off x="692100" y="904875"/>
            <a:ext cx="7581550" cy="4238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4" name="Google Shape;134;p2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a:solidFill>
                  <a:srgbClr val="292929"/>
                </a:solidFill>
                <a:highlight>
                  <a:srgbClr val="FFFFFF"/>
                </a:highlight>
                <a:latin typeface="Calibri"/>
                <a:ea typeface="Calibri"/>
                <a:cs typeface="Calibri"/>
                <a:sym typeface="Calibri"/>
              </a:rPr>
              <a:t>Thus, features affecting the mental health disorder with selected attributes which are,</a:t>
            </a:r>
            <a:endParaRPr b="1">
              <a:solidFill>
                <a:srgbClr val="292929"/>
              </a:solidFill>
              <a:highlight>
                <a:srgbClr val="FFFFFF"/>
              </a:highlight>
              <a:latin typeface="Calibri"/>
              <a:ea typeface="Calibri"/>
              <a:cs typeface="Calibri"/>
              <a:sym typeface="Calibri"/>
            </a:endParaRPr>
          </a:p>
          <a:p>
            <a:pPr indent="-342900" lvl="0" marL="457200" rtl="0" algn="just">
              <a:spcBef>
                <a:spcPts val="1200"/>
              </a:spcBef>
              <a:spcAft>
                <a:spcPts val="0"/>
              </a:spcAft>
              <a:buClr>
                <a:srgbClr val="292929"/>
              </a:buClr>
              <a:buSzPts val="1800"/>
              <a:buFont typeface="Calibri"/>
              <a:buAutoNum type="arabicPeriod"/>
            </a:pPr>
            <a:r>
              <a:rPr b="1" lang="en">
                <a:solidFill>
                  <a:srgbClr val="292929"/>
                </a:solidFill>
                <a:highlight>
                  <a:srgbClr val="FFFFFF"/>
                </a:highlight>
                <a:latin typeface="Calibri"/>
                <a:ea typeface="Calibri"/>
                <a:cs typeface="Calibri"/>
                <a:sym typeface="Calibri"/>
              </a:rPr>
              <a:t>Whether the company is a Tech company or not.</a:t>
            </a:r>
            <a:endParaRPr b="1">
              <a:solidFill>
                <a:srgbClr val="292929"/>
              </a:solidFill>
              <a:highlight>
                <a:srgbClr val="FFFFFF"/>
              </a:highlight>
              <a:latin typeface="Calibri"/>
              <a:ea typeface="Calibri"/>
              <a:cs typeface="Calibri"/>
              <a:sym typeface="Calibri"/>
            </a:endParaRPr>
          </a:p>
          <a:p>
            <a:pPr indent="-342900" lvl="0" marL="457200" rtl="0" algn="just">
              <a:spcBef>
                <a:spcPts val="0"/>
              </a:spcBef>
              <a:spcAft>
                <a:spcPts val="0"/>
              </a:spcAft>
              <a:buClr>
                <a:srgbClr val="292929"/>
              </a:buClr>
              <a:buSzPts val="1800"/>
              <a:buFont typeface="Calibri"/>
              <a:buAutoNum type="arabicPeriod"/>
            </a:pPr>
            <a:r>
              <a:rPr b="1" lang="en">
                <a:solidFill>
                  <a:srgbClr val="292929"/>
                </a:solidFill>
                <a:highlight>
                  <a:srgbClr val="FFFFFF"/>
                </a:highlight>
                <a:latin typeface="Calibri"/>
                <a:ea typeface="Calibri"/>
                <a:cs typeface="Calibri"/>
                <a:sym typeface="Calibri"/>
              </a:rPr>
              <a:t>Age of the employee.</a:t>
            </a:r>
            <a:endParaRPr b="1">
              <a:solidFill>
                <a:srgbClr val="292929"/>
              </a:solidFill>
              <a:highlight>
                <a:srgbClr val="FFFFFF"/>
              </a:highlight>
              <a:latin typeface="Calibri"/>
              <a:ea typeface="Calibri"/>
              <a:cs typeface="Calibri"/>
              <a:sym typeface="Calibri"/>
            </a:endParaRPr>
          </a:p>
          <a:p>
            <a:pPr indent="-342900" lvl="0" marL="457200" rtl="0" algn="just">
              <a:spcBef>
                <a:spcPts val="0"/>
              </a:spcBef>
              <a:spcAft>
                <a:spcPts val="0"/>
              </a:spcAft>
              <a:buClr>
                <a:srgbClr val="292929"/>
              </a:buClr>
              <a:buSzPts val="1800"/>
              <a:buFont typeface="Calibri"/>
              <a:buAutoNum type="arabicPeriod"/>
            </a:pPr>
            <a:r>
              <a:rPr b="1" lang="en">
                <a:solidFill>
                  <a:srgbClr val="292929"/>
                </a:solidFill>
                <a:highlight>
                  <a:srgbClr val="FFFFFF"/>
                </a:highlight>
                <a:latin typeface="Calibri"/>
                <a:ea typeface="Calibri"/>
                <a:cs typeface="Calibri"/>
                <a:sym typeface="Calibri"/>
              </a:rPr>
              <a:t>Gender of the employee.</a:t>
            </a:r>
            <a:endParaRPr b="1">
              <a:solidFill>
                <a:srgbClr val="292929"/>
              </a:solidFill>
              <a:highlight>
                <a:srgbClr val="FFFFFF"/>
              </a:highlight>
              <a:latin typeface="Calibri"/>
              <a:ea typeface="Calibri"/>
              <a:cs typeface="Calibri"/>
              <a:sym typeface="Calibri"/>
            </a:endParaRPr>
          </a:p>
          <a:p>
            <a:pPr indent="-342900" lvl="0" marL="457200" rtl="0" algn="just">
              <a:spcBef>
                <a:spcPts val="0"/>
              </a:spcBef>
              <a:spcAft>
                <a:spcPts val="0"/>
              </a:spcAft>
              <a:buClr>
                <a:srgbClr val="292929"/>
              </a:buClr>
              <a:buSzPts val="1800"/>
              <a:buFont typeface="Calibri"/>
              <a:buAutoNum type="arabicPeriod"/>
            </a:pPr>
            <a:r>
              <a:rPr b="1" lang="en">
                <a:solidFill>
                  <a:srgbClr val="292929"/>
                </a:solidFill>
                <a:highlight>
                  <a:srgbClr val="FFFFFF"/>
                </a:highlight>
                <a:latin typeface="Calibri"/>
                <a:ea typeface="Calibri"/>
                <a:cs typeface="Calibri"/>
                <a:sym typeface="Calibri"/>
              </a:rPr>
              <a:t>Family history of mental health disorders if any.</a:t>
            </a:r>
            <a:endParaRPr b="1">
              <a:solidFill>
                <a:srgbClr val="292929"/>
              </a:solidFill>
              <a:highlight>
                <a:srgbClr val="FFFFFF"/>
              </a:highlight>
              <a:latin typeface="Calibri"/>
              <a:ea typeface="Calibri"/>
              <a:cs typeface="Calibri"/>
              <a:sym typeface="Calibri"/>
            </a:endParaRPr>
          </a:p>
          <a:p>
            <a:pPr indent="-342900" lvl="0" marL="457200" rtl="0" algn="just">
              <a:spcBef>
                <a:spcPts val="0"/>
              </a:spcBef>
              <a:spcAft>
                <a:spcPts val="0"/>
              </a:spcAft>
              <a:buClr>
                <a:srgbClr val="292929"/>
              </a:buClr>
              <a:buSzPts val="1800"/>
              <a:buFont typeface="Calibri"/>
              <a:buAutoNum type="arabicPeriod"/>
            </a:pPr>
            <a:r>
              <a:rPr b="1" lang="en">
                <a:solidFill>
                  <a:srgbClr val="292929"/>
                </a:solidFill>
                <a:highlight>
                  <a:srgbClr val="FFFFFF"/>
                </a:highlight>
                <a:latin typeface="Calibri"/>
                <a:ea typeface="Calibri"/>
                <a:cs typeface="Calibri"/>
                <a:sym typeface="Calibri"/>
              </a:rPr>
              <a:t>Personal history of a mental health disorder.</a:t>
            </a:r>
            <a:endParaRPr b="1">
              <a:solidFill>
                <a:srgbClr val="292929"/>
              </a:solidFill>
              <a:highlight>
                <a:srgbClr val="FFFFFF"/>
              </a:highlight>
              <a:latin typeface="Calibri"/>
              <a:ea typeface="Calibri"/>
              <a:cs typeface="Calibri"/>
              <a:sym typeface="Calibri"/>
            </a:endParaRPr>
          </a:p>
          <a:p>
            <a:pPr indent="-342900" lvl="0" marL="457200" rtl="0" algn="just">
              <a:spcBef>
                <a:spcPts val="0"/>
              </a:spcBef>
              <a:spcAft>
                <a:spcPts val="0"/>
              </a:spcAft>
              <a:buClr>
                <a:srgbClr val="292929"/>
              </a:buClr>
              <a:buSzPts val="1800"/>
              <a:buFont typeface="Calibri"/>
              <a:buAutoNum type="arabicPeriod"/>
            </a:pPr>
            <a:r>
              <a:rPr b="1" lang="en">
                <a:solidFill>
                  <a:srgbClr val="292929"/>
                </a:solidFill>
                <a:highlight>
                  <a:srgbClr val="FFFFFF"/>
                </a:highlight>
                <a:latin typeface="Calibri"/>
                <a:ea typeface="Calibri"/>
                <a:cs typeface="Calibri"/>
                <a:sym typeface="Calibri"/>
              </a:rPr>
              <a:t>Personal history of a mental health disorder.</a:t>
            </a:r>
            <a:endParaRPr b="1">
              <a:solidFill>
                <a:srgbClr val="292929"/>
              </a:solidFill>
              <a:highlight>
                <a:srgbClr val="FFFFFF"/>
              </a:highlight>
              <a:latin typeface="Calibri"/>
              <a:ea typeface="Calibri"/>
              <a:cs typeface="Calibri"/>
              <a:sym typeface="Calibri"/>
            </a:endParaRPr>
          </a:p>
          <a:p>
            <a:pPr indent="-342900" lvl="0" marL="457200" rtl="0" algn="just">
              <a:spcBef>
                <a:spcPts val="0"/>
              </a:spcBef>
              <a:spcAft>
                <a:spcPts val="0"/>
              </a:spcAft>
              <a:buClr>
                <a:srgbClr val="292929"/>
              </a:buClr>
              <a:buSzPts val="1800"/>
              <a:buFont typeface="Calibri"/>
              <a:buAutoNum type="arabicPeriod"/>
            </a:pPr>
            <a:r>
              <a:rPr b="1" lang="en">
                <a:solidFill>
                  <a:srgbClr val="292929"/>
                </a:solidFill>
                <a:highlight>
                  <a:srgbClr val="FFFFFF"/>
                </a:highlight>
                <a:latin typeface="Calibri"/>
                <a:ea typeface="Calibri"/>
                <a:cs typeface="Calibri"/>
                <a:sym typeface="Calibri"/>
              </a:rPr>
              <a:t>Discussing mental health status with the employer.</a:t>
            </a:r>
            <a:endParaRPr b="1">
              <a:solidFill>
                <a:srgbClr val="292929"/>
              </a:solidFill>
              <a:highlight>
                <a:srgbClr val="FFFFFF"/>
              </a:highlight>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Some Related Studies</a:t>
            </a:r>
            <a:endParaRPr/>
          </a:p>
        </p:txBody>
      </p:sp>
      <p:sp>
        <p:nvSpPr>
          <p:cNvPr id="140" name="Google Shape;140;p26"/>
          <p:cNvSpPr txBox="1"/>
          <p:nvPr>
            <p:ph idx="1" type="body"/>
          </p:nvPr>
        </p:nvSpPr>
        <p:spPr>
          <a:xfrm>
            <a:off x="311700" y="975225"/>
            <a:ext cx="8520600" cy="35937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3200"/>
              </a:spcBef>
              <a:spcAft>
                <a:spcPts val="0"/>
              </a:spcAft>
              <a:buClr>
                <a:srgbClr val="292929"/>
              </a:buClr>
              <a:buSzPts val="1800"/>
              <a:buFont typeface="Calibri"/>
              <a:buChar char="-"/>
            </a:pPr>
            <a:r>
              <a:rPr b="1" lang="en">
                <a:solidFill>
                  <a:srgbClr val="292929"/>
                </a:solidFill>
                <a:highlight>
                  <a:srgbClr val="FFFFFF"/>
                </a:highlight>
                <a:latin typeface="Calibri"/>
                <a:ea typeface="Calibri"/>
                <a:cs typeface="Calibri"/>
                <a:sym typeface="Calibri"/>
              </a:rPr>
              <a:t>In the </a:t>
            </a:r>
            <a:r>
              <a:rPr b="1" lang="en" u="sng">
                <a:solidFill>
                  <a:srgbClr val="4A86E8"/>
                </a:solidFill>
                <a:highlight>
                  <a:srgbClr val="FFFFFF"/>
                </a:highlight>
                <a:latin typeface="Calibri"/>
                <a:ea typeface="Calibri"/>
                <a:cs typeface="Calibri"/>
                <a:sym typeface="Calibri"/>
                <a:hlinkClick r:id="rId3">
                  <a:extLst>
                    <a:ext uri="{A12FA001-AC4F-418D-AE19-62706E023703}">
                      <ahyp:hlinkClr val="tx"/>
                    </a:ext>
                  </a:extLst>
                </a:hlinkClick>
              </a:rPr>
              <a:t>paper</a:t>
            </a:r>
            <a:r>
              <a:rPr b="1" lang="en">
                <a:solidFill>
                  <a:srgbClr val="292929"/>
                </a:solidFill>
                <a:highlight>
                  <a:srgbClr val="FFFFFF"/>
                </a:highlight>
                <a:latin typeface="Calibri"/>
                <a:ea typeface="Calibri"/>
                <a:cs typeface="Calibri"/>
                <a:sym typeface="Calibri"/>
              </a:rPr>
              <a:t>, for predicting Anxiety disorder author proposed rules based on factors like persons working place(home or office) and some other personal factors, and the prediction is done using logistic model trees. Which is a hybrid model based on logistic regression and decision trees, and provides better accuracy.</a:t>
            </a:r>
            <a:endParaRPr b="1">
              <a:solidFill>
                <a:srgbClr val="292929"/>
              </a:solidFill>
              <a:highlight>
                <a:srgbClr val="FFFFFF"/>
              </a:highlight>
              <a:latin typeface="Calibri"/>
              <a:ea typeface="Calibri"/>
              <a:cs typeface="Calibri"/>
              <a:sym typeface="Calibri"/>
            </a:endParaRPr>
          </a:p>
          <a:p>
            <a:pPr indent="-342900" lvl="0" marL="457200" rtl="0" algn="just">
              <a:lnSpc>
                <a:spcPct val="115000"/>
              </a:lnSpc>
              <a:spcBef>
                <a:spcPts val="0"/>
              </a:spcBef>
              <a:spcAft>
                <a:spcPts val="0"/>
              </a:spcAft>
              <a:buClr>
                <a:srgbClr val="292929"/>
              </a:buClr>
              <a:buSzPts val="1800"/>
              <a:buFont typeface="Calibri"/>
              <a:buChar char="-"/>
            </a:pPr>
            <a:r>
              <a:rPr b="1" lang="en">
                <a:solidFill>
                  <a:srgbClr val="292929"/>
                </a:solidFill>
                <a:highlight>
                  <a:srgbClr val="FFFFFF"/>
                </a:highlight>
                <a:latin typeface="Calibri"/>
                <a:ea typeface="Calibri"/>
                <a:cs typeface="Calibri"/>
                <a:sym typeface="Calibri"/>
              </a:rPr>
              <a:t>In the </a:t>
            </a:r>
            <a:r>
              <a:rPr b="1" lang="en" u="sng">
                <a:solidFill>
                  <a:srgbClr val="4A86E8"/>
                </a:solidFill>
                <a:highlight>
                  <a:srgbClr val="FFFFFF"/>
                </a:highlight>
                <a:latin typeface="Calibri"/>
                <a:ea typeface="Calibri"/>
                <a:cs typeface="Calibri"/>
                <a:sym typeface="Calibri"/>
                <a:hlinkClick r:id="rId4">
                  <a:extLst>
                    <a:ext uri="{A12FA001-AC4F-418D-AE19-62706E023703}">
                      <ahyp:hlinkClr val="tx"/>
                    </a:ext>
                  </a:extLst>
                </a:hlinkClick>
              </a:rPr>
              <a:t>paper</a:t>
            </a:r>
            <a:r>
              <a:rPr b="1" lang="en">
                <a:solidFill>
                  <a:srgbClr val="292929"/>
                </a:solidFill>
                <a:highlight>
                  <a:srgbClr val="FFFFFF"/>
                </a:highlight>
                <a:latin typeface="Calibri"/>
                <a:ea typeface="Calibri"/>
                <a:cs typeface="Calibri"/>
                <a:sym typeface="Calibri"/>
              </a:rPr>
              <a:t>, the author used a smartphone-based sensor system to monitor or find the changes in the states of bipolar disorder patients. Also, develop an early warning system with recall and precision of about 97%. </a:t>
            </a:r>
            <a:endParaRPr b="1">
              <a:solidFill>
                <a:srgbClr val="292929"/>
              </a:solidFill>
              <a:highlight>
                <a:srgbClr val="FFFFFF"/>
              </a:highlight>
              <a:latin typeface="Calibri"/>
              <a:ea typeface="Calibri"/>
              <a:cs typeface="Calibri"/>
              <a:sym typeface="Calibri"/>
            </a:endParaRPr>
          </a:p>
          <a:p>
            <a:pPr indent="-342900" lvl="0" marL="457200" rtl="0" algn="just">
              <a:lnSpc>
                <a:spcPct val="115000"/>
              </a:lnSpc>
              <a:spcBef>
                <a:spcPts val="0"/>
              </a:spcBef>
              <a:spcAft>
                <a:spcPts val="0"/>
              </a:spcAft>
              <a:buClr>
                <a:srgbClr val="292929"/>
              </a:buClr>
              <a:buSzPts val="1800"/>
              <a:buFont typeface="Calibri"/>
              <a:buChar char="-"/>
            </a:pPr>
            <a:r>
              <a:rPr b="1" lang="en">
                <a:solidFill>
                  <a:srgbClr val="292929"/>
                </a:solidFill>
                <a:highlight>
                  <a:srgbClr val="FFFFFF"/>
                </a:highlight>
                <a:latin typeface="Calibri"/>
                <a:ea typeface="Calibri"/>
                <a:cs typeface="Calibri"/>
                <a:sym typeface="Calibri"/>
              </a:rPr>
              <a:t>In the </a:t>
            </a:r>
            <a:r>
              <a:rPr b="1" lang="en" u="sng">
                <a:solidFill>
                  <a:srgbClr val="4A86E8"/>
                </a:solidFill>
                <a:highlight>
                  <a:srgbClr val="FFFFFF"/>
                </a:highlight>
                <a:latin typeface="Calibri"/>
                <a:ea typeface="Calibri"/>
                <a:cs typeface="Calibri"/>
                <a:sym typeface="Calibri"/>
                <a:hlinkClick r:id="rId5">
                  <a:extLst>
                    <a:ext uri="{A12FA001-AC4F-418D-AE19-62706E023703}">
                      <ahyp:hlinkClr val="tx"/>
                    </a:ext>
                  </a:extLst>
                </a:hlinkClick>
              </a:rPr>
              <a:t>study</a:t>
            </a:r>
            <a:r>
              <a:rPr b="1" lang="en">
                <a:solidFill>
                  <a:srgbClr val="292929"/>
                </a:solidFill>
                <a:highlight>
                  <a:srgbClr val="FFFFFF"/>
                </a:highlight>
                <a:latin typeface="Calibri"/>
                <a:ea typeface="Calibri"/>
                <a:cs typeface="Calibri"/>
                <a:sym typeface="Calibri"/>
              </a:rPr>
              <a:t>, the author predicted generalized anxiety disorder among women and proposed that women are more prone to GAD (generalized anxiety disorder) almost two times than men are; the author was able to predict GAD with 90% accuracy with random forest.</a:t>
            </a:r>
            <a:endParaRPr b="1">
              <a:solidFill>
                <a:srgbClr val="292929"/>
              </a:solidFill>
              <a:highlight>
                <a:srgbClr val="FFFFFF"/>
              </a:highlight>
              <a:latin typeface="Calibri"/>
              <a:ea typeface="Calibri"/>
              <a:cs typeface="Calibri"/>
              <a:sym typeface="Calibri"/>
            </a:endParaRPr>
          </a:p>
          <a:p>
            <a:pPr indent="0" lvl="0" marL="457200" rtl="0" algn="just">
              <a:lnSpc>
                <a:spcPct val="115000"/>
              </a:lnSpc>
              <a:spcBef>
                <a:spcPts val="1700"/>
              </a:spcBef>
              <a:spcAft>
                <a:spcPts val="0"/>
              </a:spcAft>
              <a:buNone/>
            </a:pPr>
            <a:r>
              <a:t/>
            </a:r>
            <a:endParaRPr b="1">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4" name="Google Shape;64;p14"/>
          <p:cNvPicPr preferRelativeResize="0"/>
          <p:nvPr/>
        </p:nvPicPr>
        <p:blipFill>
          <a:blip r:embed="rId3">
            <a:alphaModFix/>
          </a:blip>
          <a:stretch>
            <a:fillRect/>
          </a:stretch>
        </p:blipFill>
        <p:spPr>
          <a:xfrm>
            <a:off x="311700" y="292850"/>
            <a:ext cx="8520600" cy="4276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3400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Mental Health Introduction</a:t>
            </a:r>
            <a:endParaRPr/>
          </a:p>
        </p:txBody>
      </p:sp>
      <p:sp>
        <p:nvSpPr>
          <p:cNvPr id="70" name="Google Shape;70;p15"/>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Calibri"/>
              <a:buChar char="-"/>
            </a:pPr>
            <a:r>
              <a:rPr b="1" lang="en">
                <a:solidFill>
                  <a:srgbClr val="292929"/>
                </a:solidFill>
                <a:highlight>
                  <a:srgbClr val="FFFFFF"/>
                </a:highlight>
                <a:latin typeface="Calibri"/>
                <a:ea typeface="Calibri"/>
                <a:cs typeface="Calibri"/>
                <a:sym typeface="Calibri"/>
              </a:rPr>
              <a:t>Mental health includes our emotional, psychological, and social well-being. It affects how we think, feel, and act. It also helps determine how we handle stress, relate to others, and make choices in life. </a:t>
            </a:r>
            <a:endParaRPr b="1">
              <a:solidFill>
                <a:srgbClr val="292929"/>
              </a:solidFill>
              <a:highlight>
                <a:srgbClr val="FFFFFF"/>
              </a:highlight>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n">
                <a:solidFill>
                  <a:srgbClr val="292929"/>
                </a:solidFill>
                <a:highlight>
                  <a:srgbClr val="FFFFFF"/>
                </a:highlight>
                <a:latin typeface="Calibri"/>
                <a:ea typeface="Calibri"/>
                <a:cs typeface="Calibri"/>
                <a:sym typeface="Calibri"/>
              </a:rPr>
              <a:t>It is crucial and challenging at every stage of life, from childhood and adolescence through adulthood and specifically, in the case of working professionals. </a:t>
            </a:r>
            <a:endParaRPr b="1">
              <a:solidFill>
                <a:srgbClr val="292929"/>
              </a:solidFill>
              <a:highlight>
                <a:srgbClr val="FFFFFF"/>
              </a:highlight>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n">
                <a:solidFill>
                  <a:srgbClr val="292929"/>
                </a:solidFill>
                <a:highlight>
                  <a:srgbClr val="FFFFFF"/>
                </a:highlight>
                <a:latin typeface="Calibri"/>
                <a:ea typeface="Calibri"/>
                <a:cs typeface="Calibri"/>
                <a:sym typeface="Calibri"/>
              </a:rPr>
              <a:t>The modernized (hectic) lifestyle and workload take a toll on people over time making them more prone to mental disorders like mood disorder and anxiety disorder. Thus, the risk of mental health problems increases in working professionals. </a:t>
            </a:r>
            <a:endParaRPr b="1">
              <a:solidFill>
                <a:srgbClr val="292929"/>
              </a:solidFill>
              <a:highlight>
                <a:srgbClr val="FFFFFF"/>
              </a:highlight>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n">
                <a:solidFill>
                  <a:srgbClr val="292929"/>
                </a:solidFill>
                <a:highlight>
                  <a:srgbClr val="FFFFFF"/>
                </a:highlight>
                <a:latin typeface="Calibri"/>
                <a:ea typeface="Calibri"/>
                <a:cs typeface="Calibri"/>
                <a:sym typeface="Calibri"/>
              </a:rPr>
              <a:t>To deal with this problem industries provide mental health care incentives to their employees, but it is not enough to deal with the problem.</a:t>
            </a:r>
            <a:endParaRPr b="1">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6" name="Google Shape;76;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6"/>
          <p:cNvPicPr preferRelativeResize="0"/>
          <p:nvPr/>
        </p:nvPicPr>
        <p:blipFill>
          <a:blip r:embed="rId3">
            <a:alphaModFix/>
          </a:blip>
          <a:stretch>
            <a:fillRect/>
          </a:stretch>
        </p:blipFill>
        <p:spPr>
          <a:xfrm>
            <a:off x="311700" y="242900"/>
            <a:ext cx="8520600" cy="4657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Mental Health and Machine Learning</a:t>
            </a:r>
            <a:endParaRPr/>
          </a:p>
        </p:txBody>
      </p:sp>
      <p:sp>
        <p:nvSpPr>
          <p:cNvPr id="83" name="Google Shape;83;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Calibri"/>
              <a:buChar char="-"/>
            </a:pPr>
            <a:r>
              <a:rPr b="1" lang="en">
                <a:solidFill>
                  <a:srgbClr val="292929"/>
                </a:solidFill>
                <a:highlight>
                  <a:srgbClr val="FFFFFF"/>
                </a:highlight>
                <a:latin typeface="Calibri"/>
                <a:ea typeface="Calibri"/>
                <a:cs typeface="Calibri"/>
                <a:sym typeface="Calibri"/>
              </a:rPr>
              <a:t>Machine Learning (ML), as one of the most recent generations of AI technologies, has demonstrated superior performance in many real-world applications ranging from computer vision to healthcare. </a:t>
            </a:r>
            <a:endParaRPr b="1">
              <a:solidFill>
                <a:srgbClr val="292929"/>
              </a:solidFill>
              <a:highlight>
                <a:srgbClr val="FFFFFF"/>
              </a:highlight>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n">
                <a:solidFill>
                  <a:srgbClr val="292929"/>
                </a:solidFill>
                <a:highlight>
                  <a:srgbClr val="FFFFFF"/>
                </a:highlight>
                <a:latin typeface="Calibri"/>
                <a:ea typeface="Calibri"/>
                <a:cs typeface="Calibri"/>
                <a:sym typeface="Calibri"/>
              </a:rPr>
              <a:t>Neuroscientists and clinicians around the world are using machine learning to develop treatment plans</a:t>
            </a:r>
            <a:r>
              <a:rPr b="1" i="1" lang="en">
                <a:solidFill>
                  <a:srgbClr val="292929"/>
                </a:solidFill>
                <a:highlight>
                  <a:srgbClr val="FFFFFF"/>
                </a:highlight>
                <a:latin typeface="Calibri"/>
                <a:ea typeface="Calibri"/>
                <a:cs typeface="Calibri"/>
                <a:sym typeface="Calibri"/>
              </a:rPr>
              <a:t> </a:t>
            </a:r>
            <a:r>
              <a:rPr b="1" lang="en">
                <a:solidFill>
                  <a:srgbClr val="292929"/>
                </a:solidFill>
                <a:highlight>
                  <a:srgbClr val="FFFFFF"/>
                </a:highlight>
                <a:latin typeface="Calibri"/>
                <a:ea typeface="Calibri"/>
                <a:cs typeface="Calibri"/>
                <a:sym typeface="Calibri"/>
              </a:rPr>
              <a:t>for patients and to identify some of the key markers for mental health disorders before they may set in. </a:t>
            </a:r>
            <a:endParaRPr b="1">
              <a:solidFill>
                <a:srgbClr val="292929"/>
              </a:solidFill>
              <a:highlight>
                <a:srgbClr val="FFFFFF"/>
              </a:highlight>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n">
                <a:solidFill>
                  <a:srgbClr val="292929"/>
                </a:solidFill>
                <a:highlight>
                  <a:srgbClr val="FFFFFF"/>
                </a:highlight>
                <a:latin typeface="Calibri"/>
                <a:ea typeface="Calibri"/>
                <a:cs typeface="Calibri"/>
                <a:sym typeface="Calibri"/>
              </a:rPr>
              <a:t>One of the benefits is that machine learning helps clinicians predict who may be at risk of a particular disorder.</a:t>
            </a:r>
            <a:endParaRPr b="1">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9" name="Google Shape;89;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8"/>
          <p:cNvPicPr preferRelativeResize="0"/>
          <p:nvPr/>
        </p:nvPicPr>
        <p:blipFill>
          <a:blip r:embed="rId3">
            <a:alphaModFix/>
          </a:blip>
          <a:stretch>
            <a:fillRect/>
          </a:stretch>
        </p:blipFill>
        <p:spPr>
          <a:xfrm>
            <a:off x="195263" y="100013"/>
            <a:ext cx="8753475" cy="494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Mental health in case of working professionals</a:t>
            </a:r>
            <a:endParaRPr/>
          </a:p>
        </p:txBody>
      </p:sp>
      <p:sp>
        <p:nvSpPr>
          <p:cNvPr id="96" name="Google Shape;96;p1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Calibri"/>
              <a:buChar char="-"/>
            </a:pPr>
            <a:r>
              <a:rPr b="1" lang="en">
                <a:solidFill>
                  <a:srgbClr val="292929"/>
                </a:solidFill>
                <a:highlight>
                  <a:srgbClr val="FFFFFF"/>
                </a:highlight>
                <a:latin typeface="Calibri"/>
                <a:ea typeface="Calibri"/>
                <a:cs typeface="Calibri"/>
                <a:sym typeface="Calibri"/>
              </a:rPr>
              <a:t>In the context of working professionals, many employees suffer from mental trauma, depression, and anxiety which sometimes lead to extreme steps such as suicide. </a:t>
            </a:r>
            <a:endParaRPr b="1">
              <a:solidFill>
                <a:srgbClr val="292929"/>
              </a:solidFill>
              <a:highlight>
                <a:srgbClr val="FFFFFF"/>
              </a:highlight>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n">
                <a:solidFill>
                  <a:srgbClr val="292929"/>
                </a:solidFill>
                <a:highlight>
                  <a:srgbClr val="FFFFFF"/>
                </a:highlight>
                <a:latin typeface="Calibri"/>
                <a:ea typeface="Calibri"/>
                <a:cs typeface="Calibri"/>
                <a:sym typeface="Calibri"/>
              </a:rPr>
              <a:t>There have been various Mental Disorders by which the employees get affected and lack of awareness leads to serious problems in later stages. </a:t>
            </a:r>
            <a:endParaRPr b="1">
              <a:solidFill>
                <a:srgbClr val="292929"/>
              </a:solidFill>
              <a:highlight>
                <a:srgbClr val="FFFFFF"/>
              </a:highlight>
              <a:latin typeface="Calibri"/>
              <a:ea typeface="Calibri"/>
              <a:cs typeface="Calibri"/>
              <a:sym typeface="Calibri"/>
            </a:endParaRPr>
          </a:p>
          <a:p>
            <a:pPr indent="-342900" lvl="0" marL="457200" rtl="0" algn="just">
              <a:spcBef>
                <a:spcPts val="0"/>
              </a:spcBef>
              <a:spcAft>
                <a:spcPts val="0"/>
              </a:spcAft>
              <a:buSzPts val="1800"/>
              <a:buFont typeface="Calibri"/>
              <a:buChar char="-"/>
            </a:pPr>
            <a:r>
              <a:rPr b="1" lang="en">
                <a:solidFill>
                  <a:srgbClr val="292929"/>
                </a:solidFill>
                <a:highlight>
                  <a:srgbClr val="FFFFFF"/>
                </a:highlight>
                <a:latin typeface="Calibri"/>
                <a:ea typeface="Calibri"/>
                <a:cs typeface="Calibri"/>
                <a:sym typeface="Calibri"/>
              </a:rPr>
              <a:t>There are many surveys, reviews, and research papers written with a solid basis about how machine learning can be implemented for predicting the mental health of employees in different sectors.</a:t>
            </a:r>
            <a:endParaRPr b="1">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Context of the topic</a:t>
            </a:r>
            <a:endParaRPr/>
          </a:p>
        </p:txBody>
      </p:sp>
      <p:sp>
        <p:nvSpPr>
          <p:cNvPr id="102" name="Google Shape;102;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25000"/>
          </a:bodyPr>
          <a:lstStyle/>
          <a:p>
            <a:pPr indent="-342900" lvl="0" marL="457200" rtl="0" algn="just">
              <a:lnSpc>
                <a:spcPct val="115000"/>
              </a:lnSpc>
              <a:spcBef>
                <a:spcPts val="1400"/>
              </a:spcBef>
              <a:spcAft>
                <a:spcPts val="0"/>
              </a:spcAft>
              <a:buSzPct val="100000"/>
              <a:buFont typeface="Calibri"/>
              <a:buChar char="-"/>
            </a:pPr>
            <a:r>
              <a:rPr b="1" lang="en" sz="7200">
                <a:solidFill>
                  <a:srgbClr val="292929"/>
                </a:solidFill>
                <a:highlight>
                  <a:srgbClr val="FFFFFF"/>
                </a:highlight>
                <a:latin typeface="Calibri"/>
                <a:ea typeface="Calibri"/>
                <a:cs typeface="Calibri"/>
                <a:sym typeface="Calibri"/>
              </a:rPr>
              <a:t>Paper Link: </a:t>
            </a:r>
            <a:r>
              <a:rPr b="1" lang="en" sz="7200" u="sng">
                <a:solidFill>
                  <a:srgbClr val="4A86E8"/>
                </a:solidFill>
                <a:highlight>
                  <a:srgbClr val="FFFFFF"/>
                </a:highlight>
                <a:latin typeface="Calibri"/>
                <a:ea typeface="Calibri"/>
                <a:cs typeface="Calibri"/>
                <a:sym typeface="Calibri"/>
                <a:hlinkClick r:id="rId3">
                  <a:extLst>
                    <a:ext uri="{A12FA001-AC4F-418D-AE19-62706E023703}">
                      <ahyp:hlinkClr val="tx"/>
                    </a:ext>
                  </a:extLst>
                </a:hlinkClick>
              </a:rPr>
              <a:t>https://ieeexplore.ieee.org/document/9368923</a:t>
            </a:r>
            <a:endParaRPr b="1" sz="7200" u="sng">
              <a:solidFill>
                <a:schemeClr val="hlink"/>
              </a:solidFill>
              <a:highlight>
                <a:srgbClr val="FFFFFF"/>
              </a:highlight>
              <a:latin typeface="Calibri"/>
              <a:ea typeface="Calibri"/>
              <a:cs typeface="Calibri"/>
              <a:sym typeface="Calibri"/>
            </a:endParaRPr>
          </a:p>
          <a:p>
            <a:pPr indent="-342900" lvl="0" marL="457200" rtl="0" algn="just">
              <a:lnSpc>
                <a:spcPct val="115000"/>
              </a:lnSpc>
              <a:spcBef>
                <a:spcPts val="0"/>
              </a:spcBef>
              <a:spcAft>
                <a:spcPts val="0"/>
              </a:spcAft>
              <a:buSzPct val="100000"/>
              <a:buFont typeface="Calibri"/>
              <a:buChar char="-"/>
            </a:pPr>
            <a:r>
              <a:rPr b="1" lang="en" sz="7200">
                <a:solidFill>
                  <a:srgbClr val="292929"/>
                </a:solidFill>
                <a:highlight>
                  <a:srgbClr val="FFFFFF"/>
                </a:highlight>
                <a:latin typeface="Calibri"/>
                <a:ea typeface="Calibri"/>
                <a:cs typeface="Calibri"/>
                <a:sym typeface="Calibri"/>
              </a:rPr>
              <a:t>Here, in this article, I will give a review of a paper that implemented numerous Machine Learning algorithms utilizing the data from mental health survey 2019 that contains the data of working professionals for both tech and non-tech company employees. </a:t>
            </a:r>
            <a:endParaRPr b="1" sz="7200">
              <a:solidFill>
                <a:srgbClr val="292929"/>
              </a:solidFill>
              <a:highlight>
                <a:srgbClr val="FFFFFF"/>
              </a:highlight>
              <a:latin typeface="Calibri"/>
              <a:ea typeface="Calibri"/>
              <a:cs typeface="Calibri"/>
              <a:sym typeface="Calibri"/>
            </a:endParaRPr>
          </a:p>
          <a:p>
            <a:pPr indent="-342900" lvl="0" marL="457200" rtl="0" algn="just">
              <a:lnSpc>
                <a:spcPct val="115000"/>
              </a:lnSpc>
              <a:spcBef>
                <a:spcPts val="0"/>
              </a:spcBef>
              <a:spcAft>
                <a:spcPts val="0"/>
              </a:spcAft>
              <a:buSzPct val="100000"/>
              <a:buFont typeface="Calibri"/>
              <a:buChar char="-"/>
            </a:pPr>
            <a:r>
              <a:rPr b="1" lang="en" sz="7200">
                <a:solidFill>
                  <a:srgbClr val="292929"/>
                </a:solidFill>
                <a:highlight>
                  <a:srgbClr val="FFFFFF"/>
                </a:highlight>
                <a:latin typeface="Calibri"/>
                <a:ea typeface="Calibri"/>
                <a:cs typeface="Calibri"/>
                <a:sym typeface="Calibri"/>
              </a:rPr>
              <a:t>In the technique, data is processed to find the features influencing the mental health of employees or features that can help to predict the mental health of the employee the feature can be either personal or professional.</a:t>
            </a:r>
            <a:endParaRPr b="1" sz="7200">
              <a:solidFill>
                <a:srgbClr val="292929"/>
              </a:solidFill>
              <a:highlight>
                <a:srgbClr val="FFFFFF"/>
              </a:highlight>
              <a:latin typeface="Calibri"/>
              <a:ea typeface="Calibri"/>
              <a:cs typeface="Calibri"/>
              <a:sym typeface="Calibri"/>
            </a:endParaRPr>
          </a:p>
          <a:p>
            <a:pPr indent="0" lvl="0" marL="457200" rtl="0" algn="l">
              <a:lnSpc>
                <a:spcPct val="115000"/>
              </a:lnSpc>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70000" lnSpcReduction="10000"/>
          </a:bodyPr>
          <a:lstStyle/>
          <a:p>
            <a:pPr indent="-395287" lvl="0" marL="457200" rtl="0" algn="just">
              <a:lnSpc>
                <a:spcPct val="115000"/>
              </a:lnSpc>
              <a:spcBef>
                <a:spcPts val="3200"/>
              </a:spcBef>
              <a:spcAft>
                <a:spcPts val="0"/>
              </a:spcAft>
              <a:buSzPct val="100000"/>
              <a:buFont typeface="Calibri"/>
              <a:buChar char="-"/>
            </a:pPr>
            <a:r>
              <a:rPr b="1" lang="en" sz="3750">
                <a:solidFill>
                  <a:srgbClr val="292929"/>
                </a:solidFill>
                <a:highlight>
                  <a:srgbClr val="FFFFFF"/>
                </a:highlight>
                <a:latin typeface="Calibri"/>
                <a:ea typeface="Calibri"/>
                <a:cs typeface="Calibri"/>
                <a:sym typeface="Calibri"/>
              </a:rPr>
              <a:t>In the modernized world, working professionals are under lots of pressure for reasons like peer pressure, short deadlines, competition. </a:t>
            </a:r>
            <a:endParaRPr b="1" sz="3750">
              <a:solidFill>
                <a:srgbClr val="292929"/>
              </a:solidFill>
              <a:highlight>
                <a:srgbClr val="FFFFFF"/>
              </a:highlight>
              <a:latin typeface="Calibri"/>
              <a:ea typeface="Calibri"/>
              <a:cs typeface="Calibri"/>
              <a:sym typeface="Calibri"/>
            </a:endParaRPr>
          </a:p>
          <a:p>
            <a:pPr indent="-395287" lvl="0" marL="457200" rtl="0" algn="just">
              <a:lnSpc>
                <a:spcPct val="115000"/>
              </a:lnSpc>
              <a:spcBef>
                <a:spcPts val="0"/>
              </a:spcBef>
              <a:spcAft>
                <a:spcPts val="0"/>
              </a:spcAft>
              <a:buSzPct val="100000"/>
              <a:buFont typeface="Calibri"/>
              <a:buChar char="-"/>
            </a:pPr>
            <a:r>
              <a:rPr b="1" lang="en" sz="3750">
                <a:solidFill>
                  <a:srgbClr val="292929"/>
                </a:solidFill>
                <a:highlight>
                  <a:srgbClr val="FFFFFF"/>
                </a:highlight>
                <a:latin typeface="Calibri"/>
                <a:ea typeface="Calibri"/>
                <a:cs typeface="Calibri"/>
                <a:sym typeface="Calibri"/>
              </a:rPr>
              <a:t>All these things contribute to building up mental stress, which slowly leads to mental health disorders. </a:t>
            </a:r>
            <a:endParaRPr b="1" sz="3750">
              <a:solidFill>
                <a:srgbClr val="292929"/>
              </a:solidFill>
              <a:highlight>
                <a:srgbClr val="FFFFFF"/>
              </a:highlight>
              <a:latin typeface="Calibri"/>
              <a:ea typeface="Calibri"/>
              <a:cs typeface="Calibri"/>
              <a:sym typeface="Calibri"/>
            </a:endParaRPr>
          </a:p>
          <a:p>
            <a:pPr indent="-395287" lvl="0" marL="457200" rtl="0" algn="just">
              <a:lnSpc>
                <a:spcPct val="115000"/>
              </a:lnSpc>
              <a:spcBef>
                <a:spcPts val="0"/>
              </a:spcBef>
              <a:spcAft>
                <a:spcPts val="0"/>
              </a:spcAft>
              <a:buSzPct val="100000"/>
              <a:buFont typeface="Calibri"/>
              <a:buChar char="-"/>
            </a:pPr>
            <a:r>
              <a:rPr b="1" lang="en" sz="3750">
                <a:solidFill>
                  <a:srgbClr val="292929"/>
                </a:solidFill>
                <a:highlight>
                  <a:srgbClr val="FFFFFF"/>
                </a:highlight>
                <a:latin typeface="Calibri"/>
                <a:ea typeface="Calibri"/>
                <a:cs typeface="Calibri"/>
                <a:sym typeface="Calibri"/>
              </a:rPr>
              <a:t>In the US 18% of the working population which is 40 million people suffers from mental health disorders.</a:t>
            </a:r>
            <a:endParaRPr b="1" sz="3750">
              <a:solidFill>
                <a:srgbClr val="292929"/>
              </a:solidFill>
              <a:highlight>
                <a:srgbClr val="FFFFFF"/>
              </a:highlight>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