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de6ecb0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de6ecb0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3de6ecb0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3de6ecb0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3de6ecb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3de6ecb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3de6ecb0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3de6ecb0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3de6ecb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3de6ecb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3de6ecb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3de6ecb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de6ecb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de6ecb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de6ecb0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de6ecb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de6ecb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de6ecb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de6ecb0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de6ecb0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 survey on Detection of </a:t>
            </a:r>
            <a:endParaRPr/>
          </a:p>
          <a:p>
            <a:pPr indent="0" lvl="0" marL="0" rtl="0" algn="ctr">
              <a:spcBef>
                <a:spcPts val="0"/>
              </a:spcBef>
              <a:spcAft>
                <a:spcPts val="0"/>
              </a:spcAft>
              <a:buNone/>
            </a:pPr>
            <a:r>
              <a:rPr lang="en"/>
              <a:t>covid -19 using Deep Learning</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lang="en"/>
              <a:t>CMPE - 258 (Deep Learning) Short Story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conclusion</a:t>
            </a:r>
            <a:endParaRPr sz="4400"/>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292929"/>
              </a:buClr>
              <a:buSzPts val="1600"/>
              <a:buFont typeface="Calibri"/>
              <a:buChar char="-"/>
            </a:pPr>
            <a:r>
              <a:rPr lang="en" sz="1600">
                <a:solidFill>
                  <a:srgbClr val="292929"/>
                </a:solidFill>
                <a:latin typeface="Calibri"/>
                <a:ea typeface="Calibri"/>
                <a:cs typeface="Calibri"/>
                <a:sym typeface="Calibri"/>
              </a:rPr>
              <a:t>From the experiments we have conducted, it can be seen that FJCovNet achieved the highest validation with less time for training compared to Xception, VGG19, and Resnet50 with the same hyperparameter and dataset used for training and testing.</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Char char="-"/>
            </a:pPr>
            <a:r>
              <a:rPr lang="en" sz="1600">
                <a:solidFill>
                  <a:srgbClr val="292929"/>
                </a:solidFill>
                <a:latin typeface="Calibri"/>
                <a:ea typeface="Calibri"/>
                <a:cs typeface="Calibri"/>
                <a:sym typeface="Calibri"/>
              </a:rPr>
              <a:t>This shows that FJCovNet can help the COVID19 detection process quickly and accurately if applied in realtime computer applications. </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Char char="-"/>
            </a:pPr>
            <a:r>
              <a:rPr lang="en" sz="1600">
                <a:solidFill>
                  <a:srgbClr val="292929"/>
                </a:solidFill>
                <a:latin typeface="Calibri"/>
                <a:ea typeface="Calibri"/>
                <a:cs typeface="Calibri"/>
                <a:sym typeface="Calibri"/>
              </a:rPr>
              <a:t>FJCovNet can be built inside a computer application installed in Healthcare facilities. </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Char char="-"/>
            </a:pPr>
            <a:r>
              <a:rPr lang="en" sz="1600">
                <a:solidFill>
                  <a:srgbClr val="292929"/>
                </a:solidFill>
                <a:latin typeface="Calibri"/>
                <a:ea typeface="Calibri"/>
                <a:cs typeface="Calibri"/>
                <a:sym typeface="Calibri"/>
              </a:rPr>
              <a:t>Using API, users, in this case, the radiologist or medical personnel, can input the CT-scan images of suspected patients. The images are then inputted to FJCovNet, and the output is the prediction of whether the patient is positive or not. </a:t>
            </a:r>
            <a:endParaRPr sz="1600">
              <a:solidFill>
                <a:srgbClr val="29292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03150" y="1949325"/>
            <a:ext cx="8537700" cy="7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Issue</a:t>
            </a:r>
            <a:endParaRPr sz="4400"/>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3000"/>
              </a:spcBef>
              <a:spcAft>
                <a:spcPts val="0"/>
              </a:spcAft>
              <a:buSzPts val="1800"/>
              <a:buFont typeface="Calibri"/>
              <a:buChar char="-"/>
            </a:pPr>
            <a:r>
              <a:rPr lang="en" sz="1500">
                <a:solidFill>
                  <a:srgbClr val="292929"/>
                </a:solidFill>
                <a:latin typeface="Calibri"/>
                <a:ea typeface="Calibri"/>
                <a:cs typeface="Calibri"/>
                <a:sym typeface="Calibri"/>
              </a:rPr>
              <a:t>As of 29th April, there are a total of 31,30,191 cases with 2,17,674 deaths in more than 200 countries across the world. </a:t>
            </a:r>
            <a:endParaRPr sz="1500">
              <a:solidFill>
                <a:srgbClr val="292929"/>
              </a:solidFill>
              <a:latin typeface="Calibri"/>
              <a:ea typeface="Calibri"/>
              <a:cs typeface="Calibri"/>
              <a:sym typeface="Calibri"/>
            </a:endParaRPr>
          </a:p>
          <a:p>
            <a:pPr indent="0" lvl="0" marL="45720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1469725" y="1960100"/>
            <a:ext cx="5943600" cy="279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093850"/>
            <a:ext cx="8520600" cy="3474900"/>
          </a:xfrm>
          <a:prstGeom prst="rect">
            <a:avLst/>
          </a:prstGeom>
        </p:spPr>
        <p:txBody>
          <a:bodyPr anchorCtr="0" anchor="t" bIns="91425" lIns="91425" spcFirstLastPara="1" rIns="91425" wrap="square" tIns="91425">
            <a:normAutofit/>
          </a:bodyPr>
          <a:lstStyle/>
          <a:p>
            <a:pPr indent="-336550" lvl="0" marL="457200" rtl="0" algn="just">
              <a:lnSpc>
                <a:spcPct val="115000"/>
              </a:lnSpc>
              <a:spcBef>
                <a:spcPts val="3000"/>
              </a:spcBef>
              <a:spcAft>
                <a:spcPts val="0"/>
              </a:spcAft>
              <a:buClr>
                <a:srgbClr val="292929"/>
              </a:buClr>
              <a:buSzPts val="1700"/>
              <a:buFont typeface="Calibri"/>
              <a:buChar char="-"/>
            </a:pPr>
            <a:r>
              <a:rPr lang="en" sz="1700">
                <a:solidFill>
                  <a:srgbClr val="292929"/>
                </a:solidFill>
                <a:latin typeface="Calibri"/>
                <a:ea typeface="Calibri"/>
                <a:cs typeface="Calibri"/>
                <a:sym typeface="Calibri"/>
              </a:rPr>
              <a:t>So, in this particular scenario, one primary thing that needs to be done and has already started in the majority of the countries is </a:t>
            </a:r>
            <a:r>
              <a:rPr i="1" lang="en" sz="1700">
                <a:solidFill>
                  <a:srgbClr val="292929"/>
                </a:solidFill>
                <a:latin typeface="Calibri"/>
                <a:ea typeface="Calibri"/>
                <a:cs typeface="Calibri"/>
                <a:sym typeface="Calibri"/>
              </a:rPr>
              <a:t>Manual testing</a:t>
            </a:r>
            <a:r>
              <a:rPr lang="en" sz="1700">
                <a:solidFill>
                  <a:srgbClr val="292929"/>
                </a:solidFill>
                <a:latin typeface="Calibri"/>
                <a:ea typeface="Calibri"/>
                <a:cs typeface="Calibri"/>
                <a:sym typeface="Calibri"/>
              </a:rPr>
              <a:t>, so that the true situation can be understood and appropriate decisions can be taken.</a:t>
            </a:r>
            <a:endParaRPr sz="1700">
              <a:solidFill>
                <a:srgbClr val="292929"/>
              </a:solidFill>
              <a:latin typeface="Calibri"/>
              <a:ea typeface="Calibri"/>
              <a:cs typeface="Calibri"/>
              <a:sym typeface="Calibri"/>
            </a:endParaRPr>
          </a:p>
          <a:p>
            <a:pPr indent="-336550" lvl="0" marL="457200" rtl="0" algn="just">
              <a:lnSpc>
                <a:spcPct val="115000"/>
              </a:lnSpc>
              <a:spcBef>
                <a:spcPts val="0"/>
              </a:spcBef>
              <a:spcAft>
                <a:spcPts val="0"/>
              </a:spcAft>
              <a:buClr>
                <a:srgbClr val="292929"/>
              </a:buClr>
              <a:buSzPts val="1700"/>
              <a:buFont typeface="Calibri"/>
              <a:buChar char="-"/>
            </a:pPr>
            <a:r>
              <a:rPr lang="en" sz="1700">
                <a:solidFill>
                  <a:srgbClr val="292929"/>
                </a:solidFill>
                <a:latin typeface="Calibri"/>
                <a:ea typeface="Calibri"/>
                <a:cs typeface="Calibri"/>
                <a:sym typeface="Calibri"/>
              </a:rPr>
              <a:t>But the drawbacks of manual testing include sparse availability of testing kits, costly and inefficient blood tests; a blood test takes around 5–6 hours to generate the result.</a:t>
            </a:r>
            <a:endParaRPr sz="1700">
              <a:solidFill>
                <a:srgbClr val="292929"/>
              </a:solidFill>
              <a:latin typeface="Calibri"/>
              <a:ea typeface="Calibri"/>
              <a:cs typeface="Calibri"/>
              <a:sym typeface="Calibri"/>
            </a:endParaRPr>
          </a:p>
          <a:p>
            <a:pPr indent="-336550" lvl="0" marL="457200" rtl="0" algn="just">
              <a:lnSpc>
                <a:spcPct val="115000"/>
              </a:lnSpc>
              <a:spcBef>
                <a:spcPts val="0"/>
              </a:spcBef>
              <a:spcAft>
                <a:spcPts val="0"/>
              </a:spcAft>
              <a:buClr>
                <a:srgbClr val="292929"/>
              </a:buClr>
              <a:buSzPts val="1700"/>
              <a:buFont typeface="Calibri"/>
              <a:buChar char="-"/>
            </a:pPr>
            <a:r>
              <a:rPr lang="en" sz="1700">
                <a:solidFill>
                  <a:srgbClr val="292929"/>
                </a:solidFill>
                <a:latin typeface="Calibri"/>
                <a:ea typeface="Calibri"/>
                <a:cs typeface="Calibri"/>
                <a:sym typeface="Calibri"/>
              </a:rPr>
              <a:t>So, the idea is to overcome these circumstances using the Deep Learning technique for better and efficient treatment. </a:t>
            </a:r>
            <a:endParaRPr sz="1700">
              <a:solidFill>
                <a:srgbClr val="292929"/>
              </a:solidFill>
              <a:latin typeface="Calibri"/>
              <a:ea typeface="Calibri"/>
              <a:cs typeface="Calibri"/>
              <a:sym typeface="Calibri"/>
            </a:endParaRPr>
          </a:p>
          <a:p>
            <a:pPr indent="-336550" lvl="0" marL="457200" rtl="0" algn="just">
              <a:lnSpc>
                <a:spcPct val="115000"/>
              </a:lnSpc>
              <a:spcBef>
                <a:spcPts val="0"/>
              </a:spcBef>
              <a:spcAft>
                <a:spcPts val="0"/>
              </a:spcAft>
              <a:buClr>
                <a:srgbClr val="292929"/>
              </a:buClr>
              <a:buSzPts val="1700"/>
              <a:buFont typeface="Calibri"/>
              <a:buChar char="-"/>
            </a:pPr>
            <a:r>
              <a:rPr lang="en" sz="1700">
                <a:solidFill>
                  <a:srgbClr val="292929"/>
                </a:solidFill>
                <a:latin typeface="Calibri"/>
                <a:ea typeface="Calibri"/>
                <a:cs typeface="Calibri"/>
                <a:sym typeface="Calibri"/>
              </a:rPr>
              <a:t>Since the disease is highly contagious therefore as early as we generate the results the fewer cases in the city that’s why we can use Convolution Neural Network to get our job done.</a:t>
            </a:r>
            <a:endParaRPr sz="1700">
              <a:solidFill>
                <a:srgbClr val="292929"/>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11700" y="292850"/>
            <a:ext cx="8520600" cy="427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337264" lvl="0" marL="457200" rtl="0" algn="just">
              <a:lnSpc>
                <a:spcPct val="115000"/>
              </a:lnSpc>
              <a:spcBef>
                <a:spcPts val="3000"/>
              </a:spcBef>
              <a:spcAft>
                <a:spcPts val="0"/>
              </a:spcAft>
              <a:buSzPct val="100000"/>
              <a:buFont typeface="Calibri"/>
              <a:buChar char="-"/>
            </a:pPr>
            <a:r>
              <a:rPr lang="en" sz="1850">
                <a:solidFill>
                  <a:srgbClr val="292929"/>
                </a:solidFill>
                <a:latin typeface="Calibri"/>
                <a:ea typeface="Calibri"/>
                <a:cs typeface="Calibri"/>
                <a:sym typeface="Calibri"/>
              </a:rPr>
              <a:t>The problem is a binary classification problem where we classify Normal vs COVID-19 cases.</a:t>
            </a:r>
            <a:endParaRPr sz="1850">
              <a:solidFill>
                <a:srgbClr val="292929"/>
              </a:solidFill>
              <a:latin typeface="Calibri"/>
              <a:ea typeface="Calibri"/>
              <a:cs typeface="Calibri"/>
              <a:sym typeface="Calibri"/>
            </a:endParaRPr>
          </a:p>
          <a:p>
            <a:pPr indent="0" lvl="0" marL="0" rtl="0" algn="just">
              <a:lnSpc>
                <a:spcPct val="115000"/>
              </a:lnSpc>
              <a:spcBef>
                <a:spcPts val="3000"/>
              </a:spcBef>
              <a:spcAft>
                <a:spcPts val="0"/>
              </a:spcAft>
              <a:buNone/>
            </a:pPr>
            <a:r>
              <a:rPr lang="en" sz="1850">
                <a:solidFill>
                  <a:srgbClr val="292929"/>
                </a:solidFill>
                <a:latin typeface="Calibri"/>
                <a:ea typeface="Calibri"/>
                <a:cs typeface="Calibri"/>
                <a:sym typeface="Calibri"/>
              </a:rPr>
              <a:t>There are several pros and cons of using Deep Learning to tackle such kinds of situations:</a:t>
            </a:r>
            <a:endParaRPr sz="1850">
              <a:solidFill>
                <a:srgbClr val="292929"/>
              </a:solidFill>
              <a:latin typeface="Calibri"/>
              <a:ea typeface="Calibri"/>
              <a:cs typeface="Calibri"/>
              <a:sym typeface="Calibri"/>
            </a:endParaRPr>
          </a:p>
          <a:p>
            <a:pPr indent="-337264" lvl="0" marL="749300" rtl="0" algn="just">
              <a:lnSpc>
                <a:spcPct val="115000"/>
              </a:lnSpc>
              <a:spcBef>
                <a:spcPts val="3200"/>
              </a:spcBef>
              <a:spcAft>
                <a:spcPts val="0"/>
              </a:spcAft>
              <a:buClr>
                <a:srgbClr val="292929"/>
              </a:buClr>
              <a:buSzPct val="100000"/>
              <a:buFont typeface="Calibri"/>
              <a:buAutoNum type="arabicPeriod"/>
            </a:pPr>
            <a:r>
              <a:rPr lang="en" sz="1850">
                <a:solidFill>
                  <a:srgbClr val="292929"/>
                </a:solidFill>
                <a:latin typeface="Calibri"/>
                <a:ea typeface="Calibri"/>
                <a:cs typeface="Calibri"/>
                <a:sym typeface="Calibri"/>
              </a:rPr>
              <a:t>Pros: More time saving; less expensive; easy to operate</a:t>
            </a:r>
            <a:endParaRPr sz="1850">
              <a:solidFill>
                <a:srgbClr val="292929"/>
              </a:solidFill>
              <a:latin typeface="Calibri"/>
              <a:ea typeface="Calibri"/>
              <a:cs typeface="Calibri"/>
              <a:sym typeface="Calibri"/>
            </a:endParaRPr>
          </a:p>
          <a:p>
            <a:pPr indent="-337264" lvl="0" marL="749300" rtl="0" algn="just">
              <a:lnSpc>
                <a:spcPct val="115000"/>
              </a:lnSpc>
              <a:spcBef>
                <a:spcPts val="0"/>
              </a:spcBef>
              <a:spcAft>
                <a:spcPts val="0"/>
              </a:spcAft>
              <a:buClr>
                <a:srgbClr val="292929"/>
              </a:buClr>
              <a:buSzPct val="100000"/>
              <a:buFont typeface="Calibri"/>
              <a:buAutoNum type="arabicPeriod"/>
            </a:pPr>
            <a:r>
              <a:rPr lang="en" sz="1850">
                <a:solidFill>
                  <a:srgbClr val="292929"/>
                </a:solidFill>
                <a:latin typeface="Calibri"/>
                <a:ea typeface="Calibri"/>
                <a:cs typeface="Calibri"/>
                <a:sym typeface="Calibri"/>
              </a:rPr>
              <a:t>Cons: Practically we need ~100% accuracy as we can’t wrongly identify the patients as it might lead to further spread of disease which is highly discouraged.</a:t>
            </a:r>
            <a:endParaRPr sz="1850">
              <a:solidFill>
                <a:srgbClr val="292929"/>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850"/>
              <a:t>About dataset</a:t>
            </a:r>
            <a:endParaRPr sz="4850"/>
          </a:p>
          <a:p>
            <a:pPr indent="0" lvl="0" marL="0" rtl="0" algn="l">
              <a:spcBef>
                <a:spcPts val="0"/>
              </a:spcBef>
              <a:spcAft>
                <a:spcPts val="0"/>
              </a:spcAft>
              <a:buNone/>
            </a:pPr>
            <a:r>
              <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28453" lvl="0" marL="457200" rtl="0" algn="l">
              <a:lnSpc>
                <a:spcPct val="115000"/>
              </a:lnSpc>
              <a:spcBef>
                <a:spcPts val="0"/>
              </a:spcBef>
              <a:spcAft>
                <a:spcPts val="0"/>
              </a:spcAft>
              <a:buSzPct val="100000"/>
              <a:buFont typeface="Calibri"/>
              <a:buChar char="-"/>
            </a:pPr>
            <a:r>
              <a:rPr lang="en" sz="1700">
                <a:solidFill>
                  <a:srgbClr val="000000"/>
                </a:solidFill>
                <a:latin typeface="Calibri"/>
                <a:ea typeface="Calibri"/>
                <a:cs typeface="Calibri"/>
                <a:sym typeface="Calibri"/>
              </a:rPr>
              <a:t>The dataset consists of 349 images of chest CT-Scan from infected patients (labeled as pos, indicating “positive”) and 397 images from non-infected patients (labeled as neg, indicating “negative”).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SzPct val="100000"/>
              <a:buFont typeface="Calibri"/>
              <a:buChar char="-"/>
            </a:pPr>
            <a:r>
              <a:rPr lang="en" sz="1700">
                <a:solidFill>
                  <a:srgbClr val="000000"/>
                </a:solidFill>
                <a:latin typeface="Calibri"/>
                <a:ea typeface="Calibri"/>
                <a:cs typeface="Calibri"/>
                <a:sym typeface="Calibri"/>
              </a:rPr>
              <a:t>The dataset is split into two categories, the training dataset, and the testing dataset.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SzPct val="100000"/>
              <a:buFont typeface="Calibri"/>
              <a:buChar char="-"/>
            </a:pPr>
            <a:r>
              <a:rPr lang="en" sz="1700">
                <a:solidFill>
                  <a:srgbClr val="000000"/>
                </a:solidFill>
                <a:latin typeface="Calibri"/>
                <a:ea typeface="Calibri"/>
                <a:cs typeface="Calibri"/>
                <a:sym typeface="Calibri"/>
              </a:rPr>
              <a:t>The training dataset is used to train the deep learning model while the testing dataset is used to test the model’s performance after the training process.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Clr>
                <a:srgbClr val="000000"/>
              </a:buClr>
              <a:buSzPct val="100000"/>
              <a:buFont typeface="Calibri"/>
              <a:buChar char="-"/>
            </a:pPr>
            <a:r>
              <a:rPr lang="en" sz="1700">
                <a:solidFill>
                  <a:srgbClr val="000000"/>
                </a:solidFill>
                <a:latin typeface="Calibri"/>
                <a:ea typeface="Calibri"/>
                <a:cs typeface="Calibri"/>
                <a:sym typeface="Calibri"/>
              </a:rPr>
              <a:t>The images from the training dataset are resized to a 1:1 ratio.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Clr>
                <a:srgbClr val="000000"/>
              </a:buClr>
              <a:buSzPct val="100000"/>
              <a:buFont typeface="Calibri"/>
              <a:buChar char="-"/>
            </a:pPr>
            <a:r>
              <a:rPr lang="en" sz="1700">
                <a:solidFill>
                  <a:srgbClr val="000000"/>
                </a:solidFill>
                <a:latin typeface="Calibri"/>
                <a:ea typeface="Calibri"/>
                <a:cs typeface="Calibri"/>
                <a:sym typeface="Calibri"/>
              </a:rPr>
              <a:t>Then every one of the images is rotated 10° to the right, 10° to the left, 20° to the right, and 20° to the left, thus generating four new images.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Clr>
                <a:srgbClr val="000000"/>
              </a:buClr>
              <a:buSzPct val="100000"/>
              <a:buFont typeface="Calibri"/>
              <a:buChar char="-"/>
            </a:pPr>
            <a:r>
              <a:rPr lang="en" sz="1700">
                <a:solidFill>
                  <a:srgbClr val="000000"/>
                </a:solidFill>
                <a:latin typeface="Calibri"/>
                <a:ea typeface="Calibri"/>
                <a:cs typeface="Calibri"/>
                <a:sym typeface="Calibri"/>
              </a:rPr>
              <a:t>This expands the dataset size to five times bigger before the addition of rotated images. The sum of images in the training dataset is 2950. </a:t>
            </a:r>
            <a:endParaRPr sz="1700">
              <a:solidFill>
                <a:srgbClr val="000000"/>
              </a:solidFill>
              <a:latin typeface="Calibri"/>
              <a:ea typeface="Calibri"/>
              <a:cs typeface="Calibri"/>
              <a:sym typeface="Calibri"/>
            </a:endParaRPr>
          </a:p>
          <a:p>
            <a:pPr indent="-328453" lvl="0" marL="457200" rtl="0" algn="l">
              <a:lnSpc>
                <a:spcPct val="115000"/>
              </a:lnSpc>
              <a:spcBef>
                <a:spcPts val="0"/>
              </a:spcBef>
              <a:spcAft>
                <a:spcPts val="0"/>
              </a:spcAft>
              <a:buClr>
                <a:srgbClr val="000000"/>
              </a:buClr>
              <a:buSzPct val="100000"/>
              <a:buFont typeface="Calibri"/>
              <a:buChar char="-"/>
            </a:pPr>
            <a:r>
              <a:rPr lang="en" sz="1700">
                <a:solidFill>
                  <a:srgbClr val="000000"/>
                </a:solidFill>
                <a:latin typeface="Calibri"/>
                <a:ea typeface="Calibri"/>
                <a:cs typeface="Calibri"/>
                <a:sym typeface="Calibri"/>
              </a:rPr>
              <a:t>Meanwhile, the testing dataset images are only resized to a 1:1 ratio and are not rotated. The sum of images in the testing dataset is 74. </a:t>
            </a:r>
            <a:endParaRPr sz="1700">
              <a:solidFill>
                <a:srgbClr val="000000"/>
              </a:solidFill>
              <a:latin typeface="Calibri"/>
              <a:ea typeface="Calibri"/>
              <a:cs typeface="Calibri"/>
              <a:sym typeface="Calibri"/>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Methodology	</a:t>
            </a:r>
            <a:endParaRPr sz="4400"/>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339248" lvl="0" marL="457200" rtl="0" algn="just">
              <a:spcBef>
                <a:spcPts val="0"/>
              </a:spcBef>
              <a:spcAft>
                <a:spcPts val="0"/>
              </a:spcAft>
              <a:buSzPct val="100000"/>
              <a:buFont typeface="Calibri"/>
              <a:buChar char="-"/>
            </a:pPr>
            <a:r>
              <a:rPr lang="en" sz="2050">
                <a:solidFill>
                  <a:srgbClr val="000000"/>
                </a:solidFill>
                <a:latin typeface="Calibri"/>
                <a:ea typeface="Calibri"/>
                <a:cs typeface="Calibri"/>
                <a:sym typeface="Calibri"/>
              </a:rPr>
              <a:t>The proposed model named FJCovNet is based on the DenseNet 121 pretrained model. </a:t>
            </a:r>
            <a:endParaRPr sz="2050">
              <a:solidFill>
                <a:srgbClr val="000000"/>
              </a:solidFill>
              <a:latin typeface="Calibri"/>
              <a:ea typeface="Calibri"/>
              <a:cs typeface="Calibri"/>
              <a:sym typeface="Calibri"/>
            </a:endParaRPr>
          </a:p>
          <a:p>
            <a:pPr indent="-339248" lvl="0" marL="457200" rtl="0" algn="just">
              <a:spcBef>
                <a:spcPts val="0"/>
              </a:spcBef>
              <a:spcAft>
                <a:spcPts val="0"/>
              </a:spcAft>
              <a:buSzPct val="100000"/>
              <a:buFont typeface="Calibri"/>
              <a:buChar char="-"/>
            </a:pPr>
            <a:r>
              <a:rPr lang="en" sz="2050">
                <a:solidFill>
                  <a:srgbClr val="000000"/>
                </a:solidFill>
                <a:latin typeface="Calibri"/>
                <a:ea typeface="Calibri"/>
                <a:cs typeface="Calibri"/>
                <a:sym typeface="Calibri"/>
              </a:rPr>
              <a:t>The application of transfer learning was used in building FJCovNet, which is excluding the top layer of the DenseNet 121 pretrained model.</a:t>
            </a:r>
            <a:endParaRPr sz="2050">
              <a:solidFill>
                <a:srgbClr val="000000"/>
              </a:solidFill>
              <a:latin typeface="Calibri"/>
              <a:ea typeface="Calibri"/>
              <a:cs typeface="Calibri"/>
              <a:sym typeface="Calibri"/>
            </a:endParaRPr>
          </a:p>
          <a:p>
            <a:pPr indent="-339248" lvl="0" marL="457200" rtl="0" algn="just">
              <a:spcBef>
                <a:spcPts val="0"/>
              </a:spcBef>
              <a:spcAft>
                <a:spcPts val="0"/>
              </a:spcAft>
              <a:buSzPct val="100000"/>
              <a:buFont typeface="Calibri"/>
              <a:buChar char="-"/>
            </a:pPr>
            <a:r>
              <a:rPr lang="en" sz="2050">
                <a:solidFill>
                  <a:srgbClr val="000000"/>
                </a:solidFill>
                <a:latin typeface="Calibri"/>
                <a:ea typeface="Calibri"/>
                <a:cs typeface="Calibri"/>
                <a:sym typeface="Calibri"/>
              </a:rPr>
              <a:t> This enables the pretrained model to work as a feature extractor but yet for classifying. </a:t>
            </a:r>
            <a:endParaRPr sz="2050">
              <a:solidFill>
                <a:srgbClr val="000000"/>
              </a:solidFill>
              <a:latin typeface="Calibri"/>
              <a:ea typeface="Calibri"/>
              <a:cs typeface="Calibri"/>
              <a:sym typeface="Calibri"/>
            </a:endParaRPr>
          </a:p>
          <a:p>
            <a:pPr indent="-339248" lvl="0" marL="457200" rtl="0" algn="just">
              <a:spcBef>
                <a:spcPts val="0"/>
              </a:spcBef>
              <a:spcAft>
                <a:spcPts val="0"/>
              </a:spcAft>
              <a:buSzPct val="100000"/>
              <a:buFont typeface="Calibri"/>
              <a:buChar char="-"/>
            </a:pPr>
            <a:r>
              <a:rPr lang="en" sz="2050">
                <a:solidFill>
                  <a:srgbClr val="000000"/>
                </a:solidFill>
                <a:latin typeface="Calibri"/>
                <a:ea typeface="Calibri"/>
                <a:cs typeface="Calibri"/>
                <a:sym typeface="Calibri"/>
              </a:rPr>
              <a:t>To enable the classifying function to our model, we add layers on top of the DenseNet121 layer, which works as the classification layers, to perform classification. </a:t>
            </a:r>
            <a:endParaRPr sz="2050">
              <a:solidFill>
                <a:srgbClr val="000000"/>
              </a:solidFill>
              <a:latin typeface="Calibri"/>
              <a:ea typeface="Calibri"/>
              <a:cs typeface="Calibri"/>
              <a:sym typeface="Calibri"/>
            </a:endParaRPr>
          </a:p>
          <a:p>
            <a:pPr indent="-339248" lvl="0" marL="457200" rtl="0" algn="just">
              <a:spcBef>
                <a:spcPts val="0"/>
              </a:spcBef>
              <a:spcAft>
                <a:spcPts val="0"/>
              </a:spcAft>
              <a:buSzPct val="100000"/>
              <a:buFont typeface="Calibri"/>
              <a:buChar char="-"/>
            </a:pPr>
            <a:r>
              <a:rPr lang="en" sz="2050">
                <a:solidFill>
                  <a:srgbClr val="000000"/>
                </a:solidFill>
                <a:latin typeface="Calibri"/>
                <a:ea typeface="Calibri"/>
                <a:cs typeface="Calibri"/>
                <a:sym typeface="Calibri"/>
              </a:rPr>
              <a:t>These layers are Batch Normalization, Global Average Pooling, Dense, and Dropout. </a:t>
            </a:r>
            <a:endParaRPr sz="2050">
              <a:solidFill>
                <a:srgbClr val="000000"/>
              </a:solidFill>
              <a:latin typeface="Calibri"/>
              <a:ea typeface="Calibri"/>
              <a:cs typeface="Calibri"/>
              <a:sym typeface="Calibri"/>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272925" y="1228675"/>
            <a:ext cx="8520601" cy="3246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t>Results</a:t>
            </a:r>
            <a:endParaRPr sz="4400"/>
          </a:p>
        </p:txBody>
      </p:sp>
      <p:sp>
        <p:nvSpPr>
          <p:cNvPr id="108" name="Google Shape;108;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1700" y="1228675"/>
            <a:ext cx="8520601" cy="334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