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21/09/getting-started-with-graph-neural-network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b2e6e667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b2e6e667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b2e6e667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b2e6e667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b2e6e667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b2e6e667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https://www.analyticsvidhya.com/blog/2021/09/getting-started-with-graph-neural-networks/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b2e6e667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b2e6e667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b2e6e667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b2e6e667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b2e6e667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b2e6e667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b2e6e667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b2e6e667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b2e6e667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b2e6e667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b2e6e667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b2e6e667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b2e6e667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b2e6e667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eeexplore.ieee.org/document/953413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581850"/>
            <a:ext cx="8222100" cy="3211800"/>
          </a:xfrm>
          <a:prstGeom prst="rect">
            <a:avLst/>
          </a:prstGeom>
        </p:spPr>
        <p:txBody>
          <a:bodyPr anchorCtr="0" anchor="b" bIns="91425" lIns="91425" spcFirstLastPara="1" rIns="91425" wrap="square" tIns="91425">
            <a:normAutofit/>
          </a:bodyPr>
          <a:lstStyle/>
          <a:p>
            <a:pPr indent="0" lvl="0" marL="0" rtl="0" algn="l">
              <a:lnSpc>
                <a:spcPct val="130434"/>
              </a:lnSpc>
              <a:spcBef>
                <a:spcPts val="1400"/>
              </a:spcBef>
              <a:spcAft>
                <a:spcPts val="0"/>
              </a:spcAft>
              <a:buNone/>
            </a:pPr>
            <a:r>
              <a:t/>
            </a:r>
            <a:endParaRPr b="1" sz="24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rPr b="1" lang="en"/>
              <a:t>Anomalous User Detection in Social Networks using Graph Neural Network (GNN)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471900" y="1757175"/>
            <a:ext cx="8222100" cy="2872200"/>
          </a:xfrm>
          <a:prstGeom prst="rect">
            <a:avLst/>
          </a:prstGeom>
        </p:spPr>
        <p:txBody>
          <a:bodyPr anchorCtr="0" anchor="t" bIns="91425" lIns="91425" spcFirstLastPara="1" rIns="91425" wrap="square" tIns="91425">
            <a:normAutofit fontScale="25000" lnSpcReduction="20000"/>
          </a:bodyPr>
          <a:lstStyle/>
          <a:p>
            <a:pPr indent="-317744" lvl="0" marL="457200" rtl="0" algn="l">
              <a:lnSpc>
                <a:spcPct val="218181"/>
              </a:lnSpc>
              <a:spcBef>
                <a:spcPts val="3000"/>
              </a:spcBef>
              <a:spcAft>
                <a:spcPts val="0"/>
              </a:spcAft>
              <a:buClr>
                <a:srgbClr val="292929"/>
              </a:buClr>
              <a:buSzPct val="100000"/>
              <a:buFont typeface="Calibri"/>
              <a:buChar char="-"/>
            </a:pPr>
            <a:r>
              <a:rPr lang="en" sz="5615">
                <a:solidFill>
                  <a:srgbClr val="292929"/>
                </a:solidFill>
                <a:latin typeface="Calibri"/>
                <a:ea typeface="Calibri"/>
                <a:cs typeface="Calibri"/>
                <a:sym typeface="Calibri"/>
              </a:rPr>
              <a:t>Concretely, the authors have designed a GCN-based relation fusion layer to aggregate initial information from different relations through convolutional operation, and a GAT-based embedding layer to represent the hidden embeddings of users. </a:t>
            </a:r>
            <a:endParaRPr sz="5615">
              <a:solidFill>
                <a:srgbClr val="292929"/>
              </a:solidFill>
              <a:latin typeface="Calibri"/>
              <a:ea typeface="Calibri"/>
              <a:cs typeface="Calibri"/>
              <a:sym typeface="Calibri"/>
            </a:endParaRPr>
          </a:p>
          <a:p>
            <a:pPr indent="-317744" lvl="0" marL="457200" rtl="0" algn="l">
              <a:lnSpc>
                <a:spcPct val="218181"/>
              </a:lnSpc>
              <a:spcBef>
                <a:spcPts val="0"/>
              </a:spcBef>
              <a:spcAft>
                <a:spcPts val="0"/>
              </a:spcAft>
              <a:buClr>
                <a:srgbClr val="292929"/>
              </a:buClr>
              <a:buSzPct val="100000"/>
              <a:buFont typeface="Calibri"/>
              <a:buChar char="-"/>
            </a:pPr>
            <a:r>
              <a:rPr lang="en" sz="5615">
                <a:solidFill>
                  <a:srgbClr val="292929"/>
                </a:solidFill>
                <a:latin typeface="Calibri"/>
                <a:ea typeface="Calibri"/>
                <a:cs typeface="Calibri"/>
                <a:sym typeface="Calibri"/>
              </a:rPr>
              <a:t>Lastly, the authors feed the learned representations to the following GNN aggregator in order to get the node embedding by aggregating the final users’ embeddings and develop the robustness and generalization of RAU-GNN. </a:t>
            </a:r>
            <a:endParaRPr sz="5615">
              <a:solidFill>
                <a:srgbClr val="292929"/>
              </a:solidFill>
              <a:latin typeface="Calibri"/>
              <a:ea typeface="Calibri"/>
              <a:cs typeface="Calibri"/>
              <a:sym typeface="Calibri"/>
            </a:endParaRPr>
          </a:p>
          <a:p>
            <a:pPr indent="-317744" lvl="0" marL="457200" rtl="0" algn="l">
              <a:lnSpc>
                <a:spcPct val="218181"/>
              </a:lnSpc>
              <a:spcBef>
                <a:spcPts val="0"/>
              </a:spcBef>
              <a:spcAft>
                <a:spcPts val="0"/>
              </a:spcAft>
              <a:buClr>
                <a:srgbClr val="292929"/>
              </a:buClr>
              <a:buSzPct val="100000"/>
              <a:buFont typeface="Calibri"/>
              <a:buChar char="-"/>
            </a:pPr>
            <a:r>
              <a:rPr lang="en" sz="5615">
                <a:solidFill>
                  <a:srgbClr val="292929"/>
                </a:solidFill>
                <a:latin typeface="Calibri"/>
                <a:ea typeface="Calibri"/>
                <a:cs typeface="Calibri"/>
                <a:sym typeface="Calibri"/>
              </a:rPr>
              <a:t>The experimental results show that the approach can achieve better accuracy for anomalous user detection.</a:t>
            </a:r>
            <a:endParaRPr sz="5615">
              <a:solidFill>
                <a:srgbClr val="292929"/>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Calibri"/>
                <a:ea typeface="Calibri"/>
                <a:cs typeface="Calibri"/>
                <a:sym typeface="Calibri"/>
              </a:rPr>
              <a:t>Graph Neural Networks (GNN)</a:t>
            </a:r>
            <a:endParaRPr b="1">
              <a:latin typeface="Calibri"/>
              <a:ea typeface="Calibri"/>
              <a:cs typeface="Calibri"/>
              <a:sym typeface="Calibri"/>
            </a:endParaRPr>
          </a:p>
        </p:txBody>
      </p:sp>
      <p:sp>
        <p:nvSpPr>
          <p:cNvPr id="73" name="Google Shape;73;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7500" lvl="0" marL="457200" rtl="0" algn="l">
              <a:lnSpc>
                <a:spcPct val="183333"/>
              </a:lnSpc>
              <a:spcBef>
                <a:spcPts val="0"/>
              </a:spcBef>
              <a:spcAft>
                <a:spcPts val="0"/>
              </a:spcAft>
              <a:buClr>
                <a:srgbClr val="222222"/>
              </a:buClr>
              <a:buSzPts val="1400"/>
              <a:buFont typeface="Arial"/>
              <a:buChar char="-"/>
            </a:pPr>
            <a:r>
              <a:rPr lang="en" sz="1400">
                <a:solidFill>
                  <a:srgbClr val="222222"/>
                </a:solidFill>
                <a:latin typeface="Arial"/>
                <a:ea typeface="Arial"/>
                <a:cs typeface="Arial"/>
                <a:sym typeface="Arial"/>
              </a:rPr>
              <a:t>A node can be represented by its features and the neighbouring nodes in the graph. </a:t>
            </a:r>
            <a:endParaRPr sz="1400">
              <a:solidFill>
                <a:srgbClr val="222222"/>
              </a:solidFill>
              <a:latin typeface="Arial"/>
              <a:ea typeface="Arial"/>
              <a:cs typeface="Arial"/>
              <a:sym typeface="Arial"/>
            </a:endParaRPr>
          </a:p>
          <a:p>
            <a:pPr indent="-317500" lvl="0" marL="457200" rtl="0" algn="l">
              <a:lnSpc>
                <a:spcPct val="183333"/>
              </a:lnSpc>
              <a:spcBef>
                <a:spcPts val="0"/>
              </a:spcBef>
              <a:spcAft>
                <a:spcPts val="0"/>
              </a:spcAft>
              <a:buClr>
                <a:srgbClr val="222222"/>
              </a:buClr>
              <a:buSzPts val="1400"/>
              <a:buFont typeface="Arial"/>
              <a:buChar char="-"/>
            </a:pPr>
            <a:r>
              <a:rPr lang="en" sz="1400">
                <a:solidFill>
                  <a:srgbClr val="222222"/>
                </a:solidFill>
                <a:latin typeface="Arial"/>
                <a:ea typeface="Arial"/>
                <a:cs typeface="Arial"/>
                <a:sym typeface="Arial"/>
              </a:rPr>
              <a:t>The target of GNN is to learn a state embedding, which encodes the information of the neighborhood, for each node. </a:t>
            </a:r>
            <a:endParaRPr sz="1400">
              <a:solidFill>
                <a:srgbClr val="222222"/>
              </a:solidFill>
              <a:latin typeface="Arial"/>
              <a:ea typeface="Arial"/>
              <a:cs typeface="Arial"/>
              <a:sym typeface="Arial"/>
            </a:endParaRPr>
          </a:p>
          <a:p>
            <a:pPr indent="-317500" lvl="0" marL="457200" rtl="0" algn="l">
              <a:lnSpc>
                <a:spcPct val="183333"/>
              </a:lnSpc>
              <a:spcBef>
                <a:spcPts val="0"/>
              </a:spcBef>
              <a:spcAft>
                <a:spcPts val="0"/>
              </a:spcAft>
              <a:buClr>
                <a:srgbClr val="222222"/>
              </a:buClr>
              <a:buSzPts val="1400"/>
              <a:buFont typeface="Arial"/>
              <a:buChar char="-"/>
            </a:pPr>
            <a:r>
              <a:rPr lang="en" sz="1400">
                <a:solidFill>
                  <a:srgbClr val="222222"/>
                </a:solidFill>
                <a:latin typeface="Arial"/>
                <a:ea typeface="Arial"/>
                <a:cs typeface="Arial"/>
                <a:sym typeface="Arial"/>
              </a:rPr>
              <a:t>The state embedding is used to produce an output, such as the distribution of the predicted node label.</a:t>
            </a:r>
            <a:endParaRPr sz="1400">
              <a:solidFill>
                <a:srgbClr val="22222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9" name="Google Shape;79;p15"/>
          <p:cNvSpPr txBox="1"/>
          <p:nvPr>
            <p:ph idx="1" type="body"/>
          </p:nvPr>
        </p:nvSpPr>
        <p:spPr>
          <a:xfrm>
            <a:off x="471900" y="1919075"/>
            <a:ext cx="8222100" cy="2875200"/>
          </a:xfrm>
          <a:prstGeom prst="rect">
            <a:avLst/>
          </a:prstGeom>
        </p:spPr>
        <p:txBody>
          <a:bodyPr anchorCtr="0" anchor="t" bIns="91425" lIns="91425" spcFirstLastPara="1" rIns="91425" wrap="square" tIns="91425">
            <a:normAutofit fontScale="25000" lnSpcReduction="20000"/>
          </a:bodyPr>
          <a:lstStyle/>
          <a:p>
            <a:pPr indent="-317500" lvl="0" marL="457200" rtl="0" algn="just">
              <a:lnSpc>
                <a:spcPct val="183333"/>
              </a:lnSpc>
              <a:spcBef>
                <a:spcPts val="0"/>
              </a:spcBef>
              <a:spcAft>
                <a:spcPts val="0"/>
              </a:spcAft>
              <a:buClr>
                <a:srgbClr val="292929"/>
              </a:buClr>
              <a:buSzPct val="100000"/>
              <a:buFont typeface="Calibri"/>
              <a:buChar char="-"/>
            </a:pPr>
            <a:r>
              <a:rPr lang="en" sz="5600">
                <a:solidFill>
                  <a:srgbClr val="292929"/>
                </a:solidFill>
                <a:latin typeface="Calibri"/>
                <a:ea typeface="Calibri"/>
                <a:cs typeface="Calibri"/>
                <a:sym typeface="Calibri"/>
              </a:rPr>
              <a:t>GNNs is a combination of an information diffusion mechanism and neural networks, representing a set of transition functions and a set of output functions. </a:t>
            </a:r>
            <a:endParaRPr sz="5600">
              <a:solidFill>
                <a:srgbClr val="292929"/>
              </a:solidFill>
              <a:latin typeface="Calibri"/>
              <a:ea typeface="Calibri"/>
              <a:cs typeface="Calibri"/>
              <a:sym typeface="Calibri"/>
            </a:endParaRPr>
          </a:p>
          <a:p>
            <a:pPr indent="-317500" lvl="0" marL="457200" rtl="0" algn="just">
              <a:lnSpc>
                <a:spcPct val="183333"/>
              </a:lnSpc>
              <a:spcBef>
                <a:spcPts val="0"/>
              </a:spcBef>
              <a:spcAft>
                <a:spcPts val="0"/>
              </a:spcAft>
              <a:buClr>
                <a:srgbClr val="292929"/>
              </a:buClr>
              <a:buSzPct val="100000"/>
              <a:buFont typeface="Calibri"/>
              <a:buChar char="-"/>
            </a:pPr>
            <a:r>
              <a:rPr lang="en" sz="5600">
                <a:solidFill>
                  <a:srgbClr val="292929"/>
                </a:solidFill>
                <a:latin typeface="Calibri"/>
                <a:ea typeface="Calibri"/>
                <a:cs typeface="Calibri"/>
                <a:sym typeface="Calibri"/>
              </a:rPr>
              <a:t>The information diffusion mechanism is represented by nodes in which their states are updated and information is exchanged by passing “messages” to their neighbouring nodes until they reach a stable equilibrium. </a:t>
            </a:r>
            <a:endParaRPr sz="5600">
              <a:solidFill>
                <a:srgbClr val="292929"/>
              </a:solidFill>
              <a:latin typeface="Calibri"/>
              <a:ea typeface="Calibri"/>
              <a:cs typeface="Calibri"/>
              <a:sym typeface="Calibri"/>
            </a:endParaRPr>
          </a:p>
          <a:p>
            <a:pPr indent="-317500" lvl="0" marL="457200" rtl="0" algn="just">
              <a:lnSpc>
                <a:spcPct val="183333"/>
              </a:lnSpc>
              <a:spcBef>
                <a:spcPts val="0"/>
              </a:spcBef>
              <a:spcAft>
                <a:spcPts val="0"/>
              </a:spcAft>
              <a:buClr>
                <a:srgbClr val="292929"/>
              </a:buClr>
              <a:buSzPct val="100000"/>
              <a:buFont typeface="Calibri"/>
              <a:buChar char="-"/>
            </a:pPr>
            <a:r>
              <a:rPr lang="en" sz="5600">
                <a:solidFill>
                  <a:srgbClr val="292929"/>
                </a:solidFill>
                <a:latin typeface="Calibri"/>
                <a:ea typeface="Calibri"/>
                <a:cs typeface="Calibri"/>
                <a:sym typeface="Calibri"/>
              </a:rPr>
              <a:t>The transition function takes the features of each node, the edge features of each node, the neighbouring nodes’ state, and the neighbouring nodes’ features as input and the output is the nodes’ new state.</a:t>
            </a:r>
            <a:endParaRPr sz="5600">
              <a:solidFill>
                <a:srgbClr val="292929"/>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alibri"/>
                <a:ea typeface="Calibri"/>
                <a:cs typeface="Calibri"/>
                <a:sym typeface="Calibri"/>
              </a:rPr>
              <a:t>Social Media</a:t>
            </a:r>
            <a:endParaRPr b="1">
              <a:latin typeface="Calibri"/>
              <a:ea typeface="Calibri"/>
              <a:cs typeface="Calibri"/>
              <a:sym typeface="Calibri"/>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Social media has become one of the largest epidemics in the World. Some of the social networks like Facebook, Instagram, Twitter etc… have become more popular means of communication. </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Social media is expanding &amp; growing like something trending in the world. It allows the users to create their own profiles, communicate with the user and share their information, status, photos and videos. </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Social media application has become daily activities for the user and also helps in the business world, advertisement, and journalism and these are all indirectly depending upon the user’s opinions. </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This popularity of social media became a black market that spoils the trust between users .</a:t>
            </a:r>
            <a:endParaRPr sz="16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alibri"/>
                <a:ea typeface="Calibri"/>
                <a:cs typeface="Calibri"/>
                <a:sym typeface="Calibri"/>
              </a:rPr>
              <a:t>Relevance-aware Anomalous User Detection</a:t>
            </a:r>
            <a:endParaRPr b="1">
              <a:latin typeface="Calibri"/>
              <a:ea typeface="Calibri"/>
              <a:cs typeface="Calibri"/>
              <a:sym typeface="Calibri"/>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92929"/>
              </a:buClr>
              <a:buSzPts val="1800"/>
              <a:buFont typeface="Calibri"/>
              <a:buChar char="-"/>
            </a:pPr>
            <a:r>
              <a:rPr lang="en">
                <a:solidFill>
                  <a:srgbClr val="292929"/>
                </a:solidFill>
                <a:latin typeface="Calibri"/>
                <a:ea typeface="Calibri"/>
                <a:cs typeface="Calibri"/>
                <a:sym typeface="Calibri"/>
              </a:rPr>
              <a:t>We first extract the multiple relations from all users in the social networks. The relations between users could be roughly defined as an interaction, including retweets, comments or forwarding etc.</a:t>
            </a:r>
            <a:endParaRPr>
              <a:solidFill>
                <a:srgbClr val="292929"/>
              </a:solidFill>
              <a:latin typeface="Calibri"/>
              <a:ea typeface="Calibri"/>
              <a:cs typeface="Calibri"/>
              <a:sym typeface="Calibri"/>
            </a:endParaRPr>
          </a:p>
          <a:p>
            <a:pPr indent="-342900" lvl="0" marL="457200" rtl="0" algn="l">
              <a:spcBef>
                <a:spcPts val="0"/>
              </a:spcBef>
              <a:spcAft>
                <a:spcPts val="0"/>
              </a:spcAft>
              <a:buClr>
                <a:srgbClr val="292929"/>
              </a:buClr>
              <a:buSzPts val="1800"/>
              <a:buFont typeface="Calibri"/>
              <a:buChar char="-"/>
            </a:pPr>
            <a:r>
              <a:rPr lang="en">
                <a:solidFill>
                  <a:srgbClr val="292929"/>
                </a:solidFill>
                <a:latin typeface="Calibri"/>
                <a:ea typeface="Calibri"/>
                <a:cs typeface="Calibri"/>
                <a:sym typeface="Calibri"/>
              </a:rPr>
              <a:t>As for anomalous users, they prefer to forward similar blogs and take action at the same time. All these features can be constructed into a unified multiple-relation graph.</a:t>
            </a:r>
            <a:endParaRPr>
              <a:solidFill>
                <a:srgbClr val="292929"/>
              </a:solidFill>
              <a:latin typeface="Calibri"/>
              <a:ea typeface="Calibri"/>
              <a:cs typeface="Calibri"/>
              <a:sym typeface="Calibri"/>
            </a:endParaRPr>
          </a:p>
          <a:p>
            <a:pPr indent="-342900" lvl="0" marL="457200" rtl="0" algn="l">
              <a:spcBef>
                <a:spcPts val="0"/>
              </a:spcBef>
              <a:spcAft>
                <a:spcPts val="0"/>
              </a:spcAft>
              <a:buClr>
                <a:srgbClr val="292929"/>
              </a:buClr>
              <a:buSzPts val="1800"/>
              <a:buFont typeface="Calibri"/>
              <a:buChar char="-"/>
            </a:pPr>
            <a:r>
              <a:rPr lang="en">
                <a:solidFill>
                  <a:srgbClr val="292929"/>
                </a:solidFill>
                <a:latin typeface="Calibri"/>
                <a:ea typeface="Calibri"/>
                <a:cs typeface="Calibri"/>
                <a:sym typeface="Calibri"/>
              </a:rPr>
              <a:t>Secondly, we leverage the relevance-aware GNN-based framework to learn the hidden representation in the constructed relation graph from users.</a:t>
            </a:r>
            <a:endParaRPr>
              <a:solidFill>
                <a:srgbClr val="29292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Concretely, we adopt the GCN module to initially aggregate the structural information across different relationships, and embedded the processed fusional features to the centre nodes. </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Then we use the multi-head GAT module to learn the high-level embeddings and we feed the final node embeddings to the following GNN layer and aggregate all the users’ information from their neighbours, in order to consolidate the previous embeddings.</a:t>
            </a:r>
            <a:endParaRPr sz="21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483300"/>
          </a:xfrm>
          <a:prstGeom prst="rect">
            <a:avLst/>
          </a:prstGeom>
        </p:spPr>
        <p:txBody>
          <a:bodyPr anchorCtr="0" anchor="b" bIns="91425" lIns="91425" spcFirstLastPara="1" rIns="91425" wrap="square" tIns="91425">
            <a:normAutofit fontScale="90000"/>
          </a:bodyPr>
          <a:lstStyle/>
          <a:p>
            <a:pPr indent="0" lvl="0" marL="0" rtl="0" algn="ctr">
              <a:lnSpc>
                <a:spcPct val="218181"/>
              </a:lnSpc>
              <a:spcBef>
                <a:spcPts val="3000"/>
              </a:spcBef>
              <a:spcAft>
                <a:spcPts val="0"/>
              </a:spcAft>
              <a:buNone/>
            </a:pPr>
            <a:r>
              <a:rPr b="1" lang="en" sz="2200">
                <a:latin typeface="Calibri"/>
                <a:ea typeface="Calibri"/>
                <a:cs typeface="Calibri"/>
                <a:sym typeface="Calibri"/>
              </a:rPr>
              <a:t>The main contributions of RAU-GNN are summarized as follows:</a:t>
            </a:r>
            <a:endParaRPr sz="3900">
              <a:latin typeface="Calibri"/>
              <a:ea typeface="Calibri"/>
              <a:cs typeface="Calibri"/>
              <a:sym typeface="Calibri"/>
            </a:endParaRPr>
          </a:p>
        </p:txBody>
      </p:sp>
      <p:sp>
        <p:nvSpPr>
          <p:cNvPr id="103" name="Google Shape;103;p19"/>
          <p:cNvSpPr txBox="1"/>
          <p:nvPr>
            <p:ph idx="1" type="body"/>
          </p:nvPr>
        </p:nvSpPr>
        <p:spPr>
          <a:xfrm>
            <a:off x="471900" y="1919075"/>
            <a:ext cx="8222100" cy="3003300"/>
          </a:xfrm>
          <a:prstGeom prst="rect">
            <a:avLst/>
          </a:prstGeom>
        </p:spPr>
        <p:txBody>
          <a:bodyPr anchorCtr="0" anchor="t" bIns="91425" lIns="91425" spcFirstLastPara="1" rIns="91425" wrap="square" tIns="91425">
            <a:normAutofit fontScale="25000" lnSpcReduction="20000"/>
          </a:bodyPr>
          <a:lstStyle/>
          <a:p>
            <a:pPr indent="0" lvl="0" marL="0" rtl="0" algn="l">
              <a:lnSpc>
                <a:spcPct val="218181"/>
              </a:lnSpc>
              <a:spcBef>
                <a:spcPts val="3000"/>
              </a:spcBef>
              <a:spcAft>
                <a:spcPts val="0"/>
              </a:spcAft>
              <a:buNone/>
            </a:pPr>
            <a:r>
              <a:t/>
            </a:r>
            <a:endParaRPr b="1" sz="1500">
              <a:solidFill>
                <a:srgbClr val="292929"/>
              </a:solidFill>
              <a:highlight>
                <a:srgbClr val="FFFFFF"/>
              </a:highlight>
              <a:latin typeface="Georgia"/>
              <a:ea typeface="Georgia"/>
              <a:cs typeface="Georgia"/>
              <a:sym typeface="Georgia"/>
            </a:endParaRPr>
          </a:p>
          <a:p>
            <a:pPr indent="-304800" lvl="0" marL="457200" rtl="0" algn="just">
              <a:lnSpc>
                <a:spcPct val="190909"/>
              </a:lnSpc>
              <a:spcBef>
                <a:spcPts val="0"/>
              </a:spcBef>
              <a:spcAft>
                <a:spcPts val="0"/>
              </a:spcAft>
              <a:buClr>
                <a:srgbClr val="292929"/>
              </a:buClr>
              <a:buSzPct val="100000"/>
              <a:buFont typeface="Calibri"/>
              <a:buChar char="●"/>
            </a:pPr>
            <a:r>
              <a:rPr lang="en" sz="4800">
                <a:solidFill>
                  <a:srgbClr val="292929"/>
                </a:solidFill>
                <a:latin typeface="Calibri"/>
                <a:ea typeface="Calibri"/>
                <a:cs typeface="Calibri"/>
                <a:sym typeface="Calibri"/>
              </a:rPr>
              <a:t>Extracted different relations from users and accordingly establish a multiple relation users graph network as the basis of RAU-GNN and explore the importance of different users and relations.</a:t>
            </a:r>
            <a:endParaRPr sz="4800">
              <a:solidFill>
                <a:srgbClr val="292929"/>
              </a:solidFill>
              <a:latin typeface="Calibri"/>
              <a:ea typeface="Calibri"/>
              <a:cs typeface="Calibri"/>
              <a:sym typeface="Calibri"/>
            </a:endParaRPr>
          </a:p>
          <a:p>
            <a:pPr indent="-304800" lvl="0" marL="457200" rtl="0" algn="just">
              <a:lnSpc>
                <a:spcPct val="190909"/>
              </a:lnSpc>
              <a:spcBef>
                <a:spcPts val="0"/>
              </a:spcBef>
              <a:spcAft>
                <a:spcPts val="0"/>
              </a:spcAft>
              <a:buClr>
                <a:srgbClr val="292929"/>
              </a:buClr>
              <a:buSzPct val="100000"/>
              <a:buFont typeface="Calibri"/>
              <a:buChar char="●"/>
            </a:pPr>
            <a:r>
              <a:rPr lang="en" sz="4800">
                <a:solidFill>
                  <a:srgbClr val="292929"/>
                </a:solidFill>
                <a:latin typeface="Calibri"/>
                <a:ea typeface="Calibri"/>
                <a:cs typeface="Calibri"/>
                <a:sym typeface="Calibri"/>
              </a:rPr>
              <a:t>It’s named RAU-GNN based on a relevance-aware GNN framework, which consists of a GCN-based relation fusion layer, a GAT-based embedding layer and a final GNN aggregator respectively. The integration of these GNN layers can better learn the high-level representations and see through the well-designed disguise.</a:t>
            </a:r>
            <a:endParaRPr sz="4800">
              <a:solidFill>
                <a:srgbClr val="292929"/>
              </a:solidFill>
              <a:latin typeface="Calibri"/>
              <a:ea typeface="Calibri"/>
              <a:cs typeface="Calibri"/>
              <a:sym typeface="Calibri"/>
            </a:endParaRPr>
          </a:p>
          <a:p>
            <a:pPr indent="-304800" lvl="0" marL="457200" rtl="0" algn="just">
              <a:lnSpc>
                <a:spcPct val="190909"/>
              </a:lnSpc>
              <a:spcBef>
                <a:spcPts val="0"/>
              </a:spcBef>
              <a:spcAft>
                <a:spcPts val="0"/>
              </a:spcAft>
              <a:buClr>
                <a:srgbClr val="292929"/>
              </a:buClr>
              <a:buSzPct val="100000"/>
              <a:buFont typeface="Calibri"/>
              <a:buChar char="●"/>
            </a:pPr>
            <a:r>
              <a:rPr lang="en" sz="4800">
                <a:solidFill>
                  <a:srgbClr val="292929"/>
                </a:solidFill>
                <a:latin typeface="Calibri"/>
                <a:ea typeface="Calibri"/>
                <a:cs typeface="Calibri"/>
                <a:sym typeface="Calibri"/>
              </a:rPr>
              <a:t>Extensive experiments with real-world datasets are conducted to validate the effectiveness of RAU-GNN on anomalous user detection. The results demonstrate that the approach can achieve high accuracy and outperforms other classic comparable baseline models.</a:t>
            </a:r>
            <a:endParaRPr sz="4800">
              <a:solidFill>
                <a:srgbClr val="292929"/>
              </a:solidFill>
              <a:latin typeface="Calibri"/>
              <a:ea typeface="Calibri"/>
              <a:cs typeface="Calibri"/>
              <a:sym typeface="Calibri"/>
            </a:endParaRPr>
          </a:p>
          <a:p>
            <a:pPr indent="0" lvl="0" marL="0" rtl="0" algn="l">
              <a:lnSpc>
                <a:spcPct val="190909"/>
              </a:lnSpc>
              <a:spcBef>
                <a:spcPts val="0"/>
              </a:spcBef>
              <a:spcAft>
                <a:spcPts val="0"/>
              </a:spcAft>
              <a:buNone/>
            </a:pPr>
            <a:r>
              <a:t/>
            </a:r>
            <a:endParaRPr sz="110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alibri"/>
                <a:ea typeface="Calibri"/>
                <a:cs typeface="Calibri"/>
                <a:sym typeface="Calibri"/>
              </a:rPr>
              <a:t>Framework</a:t>
            </a:r>
            <a:endParaRPr b="1">
              <a:latin typeface="Calibri"/>
              <a:ea typeface="Calibri"/>
              <a:cs typeface="Calibri"/>
              <a:sym typeface="Calibri"/>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9250" lvl="0" marL="457200" rtl="0" algn="l">
              <a:lnSpc>
                <a:spcPct val="95000"/>
              </a:lnSpc>
              <a:spcBef>
                <a:spcPts val="0"/>
              </a:spcBef>
              <a:spcAft>
                <a:spcPts val="0"/>
              </a:spcAft>
              <a:buClr>
                <a:srgbClr val="292929"/>
              </a:buClr>
              <a:buSzPts val="1900"/>
              <a:buFont typeface="Calibri"/>
              <a:buChar char="-"/>
            </a:pPr>
            <a:r>
              <a:rPr lang="en" sz="1600">
                <a:solidFill>
                  <a:srgbClr val="292929"/>
                </a:solidFill>
                <a:latin typeface="Calibri"/>
                <a:ea typeface="Calibri"/>
                <a:cs typeface="Calibri"/>
                <a:sym typeface="Calibri"/>
              </a:rPr>
              <a:t>To begin with, we extract the features of users from user objects by Twitter API. The rich extracted features serve as the initial node features in the social network. </a:t>
            </a:r>
            <a:endParaRPr sz="1600">
              <a:solidFill>
                <a:srgbClr val="292929"/>
              </a:solidFill>
              <a:latin typeface="Calibri"/>
              <a:ea typeface="Calibri"/>
              <a:cs typeface="Calibri"/>
              <a:sym typeface="Calibri"/>
            </a:endParaRPr>
          </a:p>
          <a:p>
            <a:pPr indent="-349250" lvl="0" marL="457200" rtl="0" algn="l">
              <a:lnSpc>
                <a:spcPct val="95000"/>
              </a:lnSpc>
              <a:spcBef>
                <a:spcPts val="0"/>
              </a:spcBef>
              <a:spcAft>
                <a:spcPts val="0"/>
              </a:spcAft>
              <a:buClr>
                <a:srgbClr val="292929"/>
              </a:buClr>
              <a:buSzPts val="1900"/>
              <a:buFont typeface="Calibri"/>
              <a:buChar char="-"/>
            </a:pPr>
            <a:r>
              <a:rPr lang="en" sz="1600">
                <a:solidFill>
                  <a:srgbClr val="292929"/>
                </a:solidFill>
                <a:latin typeface="Calibri"/>
                <a:ea typeface="Calibri"/>
                <a:cs typeface="Calibri"/>
                <a:sym typeface="Calibri"/>
              </a:rPr>
              <a:t>During the preprocessing, we aim to unify all the users and their relations and break them down into a set of relation-based homogeneous graphs. </a:t>
            </a:r>
            <a:endParaRPr sz="1600">
              <a:solidFill>
                <a:srgbClr val="292929"/>
              </a:solidFill>
              <a:latin typeface="Calibri"/>
              <a:ea typeface="Calibri"/>
              <a:cs typeface="Calibri"/>
              <a:sym typeface="Calibri"/>
            </a:endParaRPr>
          </a:p>
          <a:p>
            <a:pPr indent="-349250" lvl="0" marL="457200" rtl="0" algn="l">
              <a:lnSpc>
                <a:spcPct val="95000"/>
              </a:lnSpc>
              <a:spcBef>
                <a:spcPts val="0"/>
              </a:spcBef>
              <a:spcAft>
                <a:spcPts val="0"/>
              </a:spcAft>
              <a:buClr>
                <a:srgbClr val="292929"/>
              </a:buClr>
              <a:buSzPts val="1900"/>
              <a:buFont typeface="Calibri"/>
              <a:buChar char="-"/>
            </a:pPr>
            <a:r>
              <a:rPr lang="en" sz="1600">
                <a:solidFill>
                  <a:srgbClr val="292929"/>
                </a:solidFill>
                <a:latin typeface="Calibri"/>
                <a:ea typeface="Calibri"/>
                <a:cs typeface="Calibri"/>
                <a:sym typeface="Calibri"/>
              </a:rPr>
              <a:t>First, we extract the user-oriented elements, such as tweets, comments etc. and organize them in a unified manner to represent the different relations. </a:t>
            </a:r>
            <a:endParaRPr sz="1600">
              <a:solidFill>
                <a:srgbClr val="292929"/>
              </a:solidFill>
              <a:latin typeface="Calibri"/>
              <a:ea typeface="Calibri"/>
              <a:cs typeface="Calibri"/>
              <a:sym typeface="Calibri"/>
            </a:endParaRPr>
          </a:p>
          <a:p>
            <a:pPr indent="-349250" lvl="0" marL="457200" rtl="0" algn="l">
              <a:lnSpc>
                <a:spcPct val="95000"/>
              </a:lnSpc>
              <a:spcBef>
                <a:spcPts val="0"/>
              </a:spcBef>
              <a:spcAft>
                <a:spcPts val="0"/>
              </a:spcAft>
              <a:buClr>
                <a:srgbClr val="292929"/>
              </a:buClr>
              <a:buSzPts val="1900"/>
              <a:buFont typeface="Calibri"/>
              <a:buChar char="-"/>
            </a:pPr>
            <a:r>
              <a:rPr lang="en" sz="1600">
                <a:solidFill>
                  <a:srgbClr val="292929"/>
                </a:solidFill>
                <a:latin typeface="Calibri"/>
                <a:ea typeface="Calibri"/>
                <a:cs typeface="Calibri"/>
                <a:sym typeface="Calibri"/>
              </a:rPr>
              <a:t>For example, we extract a tweet that reveals User1 comments on tweets of other users. </a:t>
            </a:r>
            <a:endParaRPr sz="1600">
              <a:solidFill>
                <a:srgbClr val="292929"/>
              </a:solidFill>
              <a:latin typeface="Calibri"/>
              <a:ea typeface="Calibri"/>
              <a:cs typeface="Calibri"/>
              <a:sym typeface="Calibri"/>
            </a:endParaRPr>
          </a:p>
          <a:p>
            <a:pPr indent="-349250" lvl="0" marL="457200" rtl="0" algn="l">
              <a:lnSpc>
                <a:spcPct val="95000"/>
              </a:lnSpc>
              <a:spcBef>
                <a:spcPts val="0"/>
              </a:spcBef>
              <a:spcAft>
                <a:spcPts val="0"/>
              </a:spcAft>
              <a:buClr>
                <a:srgbClr val="292929"/>
              </a:buClr>
              <a:buSzPts val="1900"/>
              <a:buFont typeface="Calibri"/>
              <a:buChar char="-"/>
            </a:pPr>
            <a:r>
              <a:rPr lang="en" sz="1600">
                <a:solidFill>
                  <a:srgbClr val="292929"/>
                </a:solidFill>
                <a:latin typeface="Calibri"/>
                <a:ea typeface="Calibri"/>
                <a:cs typeface="Calibri"/>
                <a:sym typeface="Calibri"/>
              </a:rPr>
              <a:t>We denote User1 as v1 and add an edge between v1 and the extracted tweet comments. </a:t>
            </a:r>
            <a:endParaRPr sz="1600">
              <a:solidFill>
                <a:srgbClr val="292929"/>
              </a:solidFill>
              <a:latin typeface="Calibri"/>
              <a:ea typeface="Calibri"/>
              <a:cs typeface="Calibri"/>
              <a:sym typeface="Calibri"/>
            </a:endParaRPr>
          </a:p>
          <a:p>
            <a:pPr indent="-349250" lvl="0" marL="457200" rtl="0" algn="l">
              <a:lnSpc>
                <a:spcPct val="95000"/>
              </a:lnSpc>
              <a:spcBef>
                <a:spcPts val="0"/>
              </a:spcBef>
              <a:spcAft>
                <a:spcPts val="0"/>
              </a:spcAft>
              <a:buClr>
                <a:srgbClr val="292929"/>
              </a:buClr>
              <a:buSzPts val="1900"/>
              <a:buFont typeface="Calibri"/>
              <a:buChar char="-"/>
            </a:pPr>
            <a:r>
              <a:rPr lang="en" sz="1600">
                <a:solidFill>
                  <a:srgbClr val="292929"/>
                </a:solidFill>
                <a:latin typeface="Calibri"/>
                <a:ea typeface="Calibri"/>
                <a:cs typeface="Calibri"/>
                <a:sym typeface="Calibri"/>
              </a:rPr>
              <a:t>We repeat the same process for all the users in social networks and obtain a complex heterogeneous graph.</a:t>
            </a:r>
            <a:endParaRPr sz="1900">
              <a:solidFill>
                <a:srgbClr val="29292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alibri"/>
                <a:ea typeface="Calibri"/>
                <a:cs typeface="Calibri"/>
                <a:sym typeface="Calibri"/>
              </a:rPr>
              <a:t>Conclusion</a:t>
            </a:r>
            <a:endParaRPr b="1">
              <a:latin typeface="Calibri"/>
              <a:ea typeface="Calibri"/>
              <a:cs typeface="Calibri"/>
              <a:sym typeface="Calibri"/>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just">
              <a:lnSpc>
                <a:spcPct val="208181"/>
              </a:lnSpc>
              <a:spcBef>
                <a:spcPts val="1300"/>
              </a:spcBef>
              <a:spcAft>
                <a:spcPts val="0"/>
              </a:spcAft>
              <a:buClr>
                <a:srgbClr val="292929"/>
              </a:buClr>
              <a:buSzPts val="1400"/>
              <a:buFont typeface="Calibri"/>
              <a:buChar char="-"/>
            </a:pPr>
            <a:r>
              <a:rPr lang="en" sz="1400">
                <a:solidFill>
                  <a:srgbClr val="292929"/>
                </a:solidFill>
                <a:latin typeface="Calibri"/>
                <a:ea typeface="Calibri"/>
                <a:cs typeface="Calibri"/>
                <a:sym typeface="Calibri"/>
              </a:rPr>
              <a:t>In this blog, a new GNN-based relevanceaware anomalous user detection model based on the </a:t>
            </a:r>
            <a:r>
              <a:rPr lang="en" sz="1400" u="sng">
                <a:solidFill>
                  <a:srgbClr val="292929"/>
                </a:solidFill>
                <a:latin typeface="Calibri"/>
                <a:ea typeface="Calibri"/>
                <a:cs typeface="Calibri"/>
                <a:sym typeface="Calibri"/>
                <a:hlinkClick r:id="rId3">
                  <a:extLst>
                    <a:ext uri="{A12FA001-AC4F-418D-AE19-62706E023703}">
                      <ahyp:hlinkClr val="tx"/>
                    </a:ext>
                  </a:extLst>
                </a:hlinkClick>
              </a:rPr>
              <a:t>paper</a:t>
            </a:r>
            <a:r>
              <a:rPr lang="en" sz="1400">
                <a:solidFill>
                  <a:srgbClr val="292929"/>
                </a:solidFill>
                <a:latin typeface="Calibri"/>
                <a:ea typeface="Calibri"/>
                <a:cs typeface="Calibri"/>
                <a:sym typeface="Calibri"/>
              </a:rPr>
              <a:t>, named RAU-GNN, to effectively discriminate the well-disguised anomalous users in social networks. </a:t>
            </a:r>
            <a:endParaRPr sz="1400">
              <a:solidFill>
                <a:srgbClr val="292929"/>
              </a:solidFill>
              <a:latin typeface="Calibri"/>
              <a:ea typeface="Calibri"/>
              <a:cs typeface="Calibri"/>
              <a:sym typeface="Calibri"/>
            </a:endParaRPr>
          </a:p>
          <a:p>
            <a:pPr indent="-317500" lvl="0" marL="457200" rtl="0" algn="just">
              <a:lnSpc>
                <a:spcPct val="208181"/>
              </a:lnSpc>
              <a:spcBef>
                <a:spcPts val="0"/>
              </a:spcBef>
              <a:spcAft>
                <a:spcPts val="0"/>
              </a:spcAft>
              <a:buClr>
                <a:srgbClr val="292929"/>
              </a:buClr>
              <a:buSzPts val="1400"/>
              <a:buFont typeface="Calibri"/>
              <a:buChar char="-"/>
            </a:pPr>
            <a:r>
              <a:rPr lang="en" sz="1400">
                <a:solidFill>
                  <a:srgbClr val="292929"/>
                </a:solidFill>
                <a:latin typeface="Calibri"/>
                <a:ea typeface="Calibri"/>
                <a:cs typeface="Calibri"/>
                <a:sym typeface="Calibri"/>
              </a:rPr>
              <a:t>Firstly, RAU-GNNextracts multiple relations between users in social network, and accordingly construct the multiple user relation graphs. </a:t>
            </a:r>
            <a:endParaRPr sz="1400">
              <a:solidFill>
                <a:srgbClr val="292929"/>
              </a:solidFill>
              <a:latin typeface="Calibri"/>
              <a:ea typeface="Calibri"/>
              <a:cs typeface="Calibri"/>
              <a:sym typeface="Calibri"/>
            </a:endParaRPr>
          </a:p>
          <a:p>
            <a:pPr indent="-317500" lvl="0" marL="457200" rtl="0" algn="just">
              <a:lnSpc>
                <a:spcPct val="208181"/>
              </a:lnSpc>
              <a:spcBef>
                <a:spcPts val="0"/>
              </a:spcBef>
              <a:spcAft>
                <a:spcPts val="0"/>
              </a:spcAft>
              <a:buClr>
                <a:srgbClr val="292929"/>
              </a:buClr>
              <a:buSzPts val="1400"/>
              <a:buFont typeface="Calibri"/>
              <a:buChar char="-"/>
            </a:pPr>
            <a:r>
              <a:rPr lang="en" sz="1400">
                <a:solidFill>
                  <a:srgbClr val="292929"/>
                </a:solidFill>
                <a:latin typeface="Calibri"/>
                <a:ea typeface="Calibri"/>
                <a:cs typeface="Calibri"/>
                <a:sym typeface="Calibri"/>
              </a:rPr>
              <a:t>Secondly, the authors have designed a relevance-aware GNN framework to learn the high-level users and discriminate the anomalous users through discriminating.</a:t>
            </a:r>
            <a:endParaRPr sz="1400">
              <a:solidFill>
                <a:srgbClr val="292929"/>
              </a:solidFill>
              <a:latin typeface="Calibri"/>
              <a:ea typeface="Calibri"/>
              <a:cs typeface="Calibri"/>
              <a:sym typeface="Calibri"/>
            </a:endParaRPr>
          </a:p>
          <a:p>
            <a:pPr indent="0" lvl="0" marL="0" rtl="0" algn="l">
              <a:lnSpc>
                <a:spcPct val="105000"/>
              </a:lnSpc>
              <a:spcBef>
                <a:spcPts val="0"/>
              </a:spcBef>
              <a:spcAft>
                <a:spcPts val="1200"/>
              </a:spcAft>
              <a:buSzPts val="605"/>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