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16"/>
  </p:notesMasterIdLst>
  <p:sldIdLst>
    <p:sldId id="298" r:id="rId2"/>
    <p:sldId id="299" r:id="rId3"/>
    <p:sldId id="301" r:id="rId4"/>
    <p:sldId id="321" r:id="rId5"/>
    <p:sldId id="304" r:id="rId6"/>
    <p:sldId id="305" r:id="rId7"/>
    <p:sldId id="306" r:id="rId8"/>
    <p:sldId id="307" r:id="rId9"/>
    <p:sldId id="308" r:id="rId10"/>
    <p:sldId id="318" r:id="rId11"/>
    <p:sldId id="315" r:id="rId12"/>
    <p:sldId id="320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1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B8CC7-4466-4400-AB98-D4667A81D2C5}">
      <dsp:nvSpPr>
        <dsp:cNvPr id="0" name=""/>
        <dsp:cNvSpPr/>
      </dsp:nvSpPr>
      <dsp:spPr>
        <a:xfrm>
          <a:off x="0" y="0"/>
          <a:ext cx="4191725" cy="75171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Relevant history</a:t>
          </a:r>
          <a:endParaRPr lang="en-US" sz="2600" kern="1200" dirty="0"/>
        </a:p>
      </dsp:txBody>
      <dsp:txXfrm>
        <a:off x="22017" y="22017"/>
        <a:ext cx="3317041" cy="707685"/>
      </dsp:txXfrm>
    </dsp:sp>
    <dsp:sp modelId="{B48F0E10-AF79-4386-89B8-512A558987CB}">
      <dsp:nvSpPr>
        <dsp:cNvPr id="0" name=""/>
        <dsp:cNvSpPr/>
      </dsp:nvSpPr>
      <dsp:spPr>
        <a:xfrm>
          <a:off x="351057" y="888395"/>
          <a:ext cx="4191725" cy="75171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Analysis of domain</a:t>
          </a:r>
          <a:endParaRPr lang="en-US" sz="2600" kern="1200" dirty="0"/>
        </a:p>
      </dsp:txBody>
      <dsp:txXfrm>
        <a:off x="373074" y="910412"/>
        <a:ext cx="3308017" cy="707685"/>
      </dsp:txXfrm>
    </dsp:sp>
    <dsp:sp modelId="{8C625013-439C-4C2B-B515-1C42E3A96094}">
      <dsp:nvSpPr>
        <dsp:cNvPr id="0" name=""/>
        <dsp:cNvSpPr/>
      </dsp:nvSpPr>
      <dsp:spPr>
        <a:xfrm>
          <a:off x="696874" y="1785503"/>
          <a:ext cx="4191725" cy="75171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Previous study</a:t>
          </a:r>
          <a:endParaRPr lang="en-US" sz="2600" kern="1200" dirty="0"/>
        </a:p>
      </dsp:txBody>
      <dsp:txXfrm>
        <a:off x="718891" y="1807520"/>
        <a:ext cx="3313256" cy="707685"/>
      </dsp:txXfrm>
    </dsp:sp>
    <dsp:sp modelId="{CF2A1908-4CBB-4FA1-83F4-24F3873034F9}">
      <dsp:nvSpPr>
        <dsp:cNvPr id="0" name=""/>
        <dsp:cNvSpPr/>
      </dsp:nvSpPr>
      <dsp:spPr>
        <a:xfrm>
          <a:off x="1047931" y="2665185"/>
          <a:ext cx="4191725" cy="75171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Current information</a:t>
          </a:r>
          <a:endParaRPr lang="en-US" sz="2600" kern="1200" dirty="0"/>
        </a:p>
      </dsp:txBody>
      <dsp:txXfrm>
        <a:off x="1069948" y="2687202"/>
        <a:ext cx="3308017" cy="707685"/>
      </dsp:txXfrm>
    </dsp:sp>
    <dsp:sp modelId="{1EFD7300-5849-47B3-9EA4-622D64AE6450}">
      <dsp:nvSpPr>
        <dsp:cNvPr id="0" name=""/>
        <dsp:cNvSpPr/>
      </dsp:nvSpPr>
      <dsp:spPr>
        <a:xfrm>
          <a:off x="3703108" y="575748"/>
          <a:ext cx="488617" cy="488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813047" y="575748"/>
        <a:ext cx="268739" cy="367684"/>
      </dsp:txXfrm>
    </dsp:sp>
    <dsp:sp modelId="{F0B998CF-FC85-4145-B37C-89EF0D38CF9B}">
      <dsp:nvSpPr>
        <dsp:cNvPr id="0" name=""/>
        <dsp:cNvSpPr/>
      </dsp:nvSpPr>
      <dsp:spPr>
        <a:xfrm>
          <a:off x="4054165" y="1464143"/>
          <a:ext cx="488617" cy="488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64104" y="1464143"/>
        <a:ext cx="268739" cy="367684"/>
      </dsp:txXfrm>
    </dsp:sp>
    <dsp:sp modelId="{8A500F64-DD56-4561-AFA0-EEC972820C53}">
      <dsp:nvSpPr>
        <dsp:cNvPr id="0" name=""/>
        <dsp:cNvSpPr/>
      </dsp:nvSpPr>
      <dsp:spPr>
        <a:xfrm>
          <a:off x="4399982" y="2352539"/>
          <a:ext cx="488617" cy="488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509921" y="2352539"/>
        <a:ext cx="268739" cy="36768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diagramDrawing" Target="../diagrams/drawing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2976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GB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SOLID WASTE MANAGEMENT</a:t>
            </a:r>
            <a:endParaRPr lang="zh-CN" altLang="en-US" sz="4000" b="1" u="sng" dirty="0"/>
          </a:p>
          <a:p>
            <a:pPr marL="0" indent="0">
              <a:buNone/>
            </a:pP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GUIDED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BY:-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PROF. AVANI DEDHIA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9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ngineering 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2b 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S.P.B 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atel 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ngineering 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ollege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2" name="Google Shape;56;p1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675" y="419600"/>
            <a:ext cx="1277725" cy="12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57;p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983" y="419600"/>
            <a:ext cx="1132175" cy="12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06174" y="750498"/>
            <a:ext cx="34936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Segregation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3200400" y="2751826"/>
            <a:ext cx="5693434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656936" y="3295291"/>
            <a:ext cx="1069676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292306" y="3247845"/>
            <a:ext cx="111280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8367623" y="3286664"/>
            <a:ext cx="1043796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182483" y="3890514"/>
            <a:ext cx="1984075" cy="76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Blower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73925" y="3864634"/>
            <a:ext cx="2001328" cy="77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Magnetic Separation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81026" y="3873262"/>
            <a:ext cx="2208362" cy="785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Speed Conveyor Belt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5820243" y="1699404"/>
            <a:ext cx="45719" cy="1043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1141413" y="2046515"/>
            <a:ext cx="6496004" cy="3744686"/>
          </a:xfrm>
        </p:spPr>
        <p:txBody>
          <a:bodyPr>
            <a:normAutofit/>
          </a:bodyPr>
          <a:lstStyle/>
          <a:p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:–  Sketch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up pro</a:t>
            </a:r>
          </a:p>
          <a:p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Subject knowledge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:–  Environmental 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ngineering,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Highway Engineering  </a:t>
            </a:r>
            <a:endParaRPr lang="en-IN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knowledge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:–Piping system, Road networking, Segregation methods</a:t>
            </a:r>
            <a:endParaRPr lang="en-IN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skill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:- 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eadership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survey and research,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eamwork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IN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solving.</a:t>
            </a:r>
            <a:endParaRPr lang="en-IN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158666" y="290422"/>
            <a:ext cx="9905998" cy="1680754"/>
          </a:xfrm>
        </p:spPr>
        <p:txBody>
          <a:bodyPr>
            <a:noAutofit/>
          </a:bodyPr>
          <a:lstStyle/>
          <a:p>
            <a:pPr algn="ctr"/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Skill 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nowledge 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equired</a:t>
            </a:r>
            <a:endParaRPr lang="en-IN" sz="36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7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3232" y="2847375"/>
            <a:ext cx="2612569" cy="130628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verify that the waste is collected from every zone of the city.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verify that waste is not thrown randomly on the land.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verify the segregation of wet waste and dry waste.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maintain the self cleansing velocity in the pipeline provided for wet waste collection.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resist the blockage in the pipeline.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follow the segregation process properly.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Proper road networking provided for various different zones of the city.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VERIFICATION AND VALIDATION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601563" y="1889800"/>
            <a:ext cx="9905998" cy="3794761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collect the waste effectively.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of the collected solid waste.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Treating wet and dry waste separately.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waste collection area can be increased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supply biogas to the people living in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Mehsana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city.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651"/>
          </a:xfrm>
        </p:spPr>
        <p:txBody>
          <a:bodyPr>
            <a:normAutofit/>
          </a:bodyPr>
          <a:lstStyle/>
          <a:p>
            <a:r>
              <a:rPr lang="en-IN" sz="48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  <a:endParaRPr lang="en-IN" sz="4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1141413" y="2081349"/>
            <a:ext cx="9905998" cy="370985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To increase the number of trips.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To increase the efficiency of treating the solid waste.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To achieve a pollution free lands.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solid waste generated from the cities/towns in India has present potential to generate power of approximately 500 MW, which can be enhanced to 1,075 MW by 2031 and further to 2,780 MW by 2050.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2411"/>
          </a:xfrm>
        </p:spPr>
        <p:txBody>
          <a:bodyPr>
            <a:normAutofit/>
          </a:bodyPr>
          <a:lstStyle/>
          <a:p>
            <a:r>
              <a:rPr lang="en-IN" sz="48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4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166948"/>
          </a:xfrm>
        </p:spPr>
        <p:txBody>
          <a:bodyPr/>
          <a:lstStyle/>
          <a:p>
            <a:r>
              <a:rPr lang="en-IN" dirty="0" smtClean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PREPARED BY</a:t>
            </a:r>
            <a:endParaRPr lang="en-IN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751012" y="2211977"/>
            <a:ext cx="8676222" cy="3579223"/>
          </a:xfrm>
        </p:spPr>
        <p:txBody>
          <a:bodyPr>
            <a:normAutofit/>
          </a:bodyPr>
          <a:lstStyle/>
          <a:p>
            <a:pPr marL="457200" lvl="0" indent="-400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Char char="●"/>
            </a:pPr>
            <a:r>
              <a:rPr lang="en-IN" sz="3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Hemaxi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Arthania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:-     170390106001</a:t>
            </a:r>
            <a:endParaRPr lang="en-IN" sz="3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00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Char char="●"/>
            </a:pPr>
            <a:r>
              <a:rPr lang="en-IN" sz="3600" cap="none" dirty="0" err="1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Dushyant</a:t>
            </a:r>
            <a:r>
              <a:rPr lang="en-IN" sz="36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cap="none" dirty="0" err="1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Rajput</a:t>
            </a:r>
            <a:r>
              <a:rPr lang="en-IN" sz="36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:-     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170390106016</a:t>
            </a:r>
            <a:endParaRPr lang="en-IN" sz="3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00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Char char="●"/>
            </a:pPr>
            <a:r>
              <a:rPr lang="en-IN" sz="3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Dhavnil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Thakkar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:-     170390106019 </a:t>
            </a:r>
            <a:endParaRPr lang="en-IN" sz="3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00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Char char="●"/>
            </a:pPr>
            <a:r>
              <a:rPr lang="en-IN" sz="3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Kalariya</a:t>
            </a:r>
            <a:r>
              <a:rPr lang="en-IN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:-     180393106006</a:t>
            </a:r>
            <a:endParaRPr lang="en-IN" sz="3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276045" y="1825585"/>
            <a:ext cx="5697718" cy="4119154"/>
          </a:xfrm>
        </p:spPr>
        <p:txBody>
          <a:bodyPr anchor="ctr">
            <a:noAutofit/>
          </a:bodyPr>
          <a:lstStyle/>
          <a:p>
            <a:pPr marL="1257300" lvl="2" indent="-342900" algn="just">
              <a:buFont typeface="Arial"/>
              <a:buChar char="•"/>
            </a:pPr>
            <a:r>
              <a:rPr lang="en-US" altLang="en-GB" sz="2300" cap="none" dirty="0"/>
              <a:t>All essential necessities that are required for the survival of any </a:t>
            </a:r>
            <a:r>
              <a:rPr lang="en-US" altLang="en-GB" sz="2300" cap="none" dirty="0" smtClean="0"/>
              <a:t>human beings </a:t>
            </a:r>
            <a:r>
              <a:rPr lang="en-US" altLang="en-GB" sz="2300" cap="none" dirty="0"/>
              <a:t>are fulfilled by mother nature but some of the products are  wasted.</a:t>
            </a:r>
            <a:endParaRPr lang="zh-CN" altLang="en-US" sz="2300" cap="none" dirty="0"/>
          </a:p>
          <a:p>
            <a:pPr marL="1257300" lvl="2" indent="-342900" algn="just">
              <a:buFont typeface="Arial"/>
              <a:buChar char="•"/>
            </a:pPr>
            <a:endParaRPr lang="zh-CN" altLang="en-US" sz="2300" cap="none" dirty="0"/>
          </a:p>
          <a:p>
            <a:pPr marL="1257300" lvl="2" indent="-342900" algn="just">
              <a:buFont typeface="Arial"/>
              <a:buChar char="•"/>
            </a:pPr>
            <a:r>
              <a:rPr lang="en-US" altLang="en-GB" sz="2300" cap="none" dirty="0"/>
              <a:t>This </a:t>
            </a:r>
            <a:r>
              <a:rPr lang="en-US" altLang="en-US" sz="2300" cap="none" dirty="0"/>
              <a:t>by</a:t>
            </a:r>
            <a:r>
              <a:rPr lang="en-US" altLang="en-GB" sz="2300" cap="none" dirty="0"/>
              <a:t> </a:t>
            </a:r>
            <a:r>
              <a:rPr lang="en-US" altLang="en-US" sz="2300" cap="none" dirty="0"/>
              <a:t>product acquire from mother nature which is not usable</a:t>
            </a:r>
            <a:r>
              <a:rPr lang="en-US" altLang="en-GB" sz="2300" cap="none" dirty="0"/>
              <a:t> buy first user at initial stage is considered as waste and that is scattered randomly on earth.</a:t>
            </a:r>
            <a:endParaRPr lang="zh-CN" altLang="en-US" sz="2300" cap="none" dirty="0"/>
          </a:p>
        </p:txBody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1143000" y="342106"/>
            <a:ext cx="9905998" cy="975360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STUDY </a:t>
            </a:r>
            <a:endParaRPr lang="en-IN" sz="4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MSW generation rate reported for small towns is 200-300 gm/capita and 300-400 gm/capita for medium cities and between 400-600 gm/capita for large cities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 the latest report of CPCB, published in February 2015, the total quantity of waste generation in the country is estimated at around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1.43 </a:t>
            </a:r>
            <a:r>
              <a:rPr lang="en-US" sz="2200" u="sng" dirty="0" err="1" smtClean="0">
                <a:latin typeface="Arial" pitchFamily="34" charset="0"/>
                <a:cs typeface="Arial" pitchFamily="34" charset="0"/>
              </a:rPr>
              <a:t>lakh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metric tons per day. Out of which,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1.18 </a:t>
            </a:r>
            <a:r>
              <a:rPr lang="en-US" sz="2200" u="sng" dirty="0" err="1" smtClean="0">
                <a:latin typeface="Arial" pitchFamily="34" charset="0"/>
                <a:cs typeface="Arial" pitchFamily="34" charset="0"/>
              </a:rPr>
              <a:t>lakh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 metric ton (82%)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is being collected and remaining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18% is littered.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 of the total collected waste, only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0.33 </a:t>
            </a:r>
            <a:r>
              <a:rPr lang="en-US" sz="2200" u="sng" dirty="0" err="1" smtClean="0">
                <a:latin typeface="Arial" pitchFamily="34" charset="0"/>
                <a:cs typeface="Arial" pitchFamily="34" charset="0"/>
              </a:rPr>
              <a:t>lakh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 metric </a:t>
            </a:r>
            <a:r>
              <a:rPr lang="en-US" sz="2200" u="sng" dirty="0" err="1" smtClean="0">
                <a:latin typeface="Arial" pitchFamily="34" charset="0"/>
                <a:cs typeface="Arial" pitchFamily="34" charset="0"/>
              </a:rPr>
              <a:t>tonne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 (28%)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is being treated and disposed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However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if the current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62 million </a:t>
            </a:r>
            <a:r>
              <a:rPr lang="en-US" sz="2200" u="sng" dirty="0" err="1" smtClean="0">
                <a:latin typeface="Arial" pitchFamily="34" charset="0"/>
                <a:cs typeface="Arial" pitchFamily="34" charset="0"/>
              </a:rPr>
              <a:t>tonnes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annual generation of MSW continues to be dumped without treatment, it will need 3,40,000 cubic meter of landfill space every day. Considering the projected waste generation of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165 million </a:t>
            </a:r>
            <a:r>
              <a:rPr lang="en-US" sz="2200" u="sng" dirty="0" err="1" smtClean="0">
                <a:latin typeface="Arial" pitchFamily="34" charset="0"/>
                <a:cs typeface="Arial" pitchFamily="34" charset="0"/>
              </a:rPr>
              <a:t>tonnes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 by 2031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the requirement of land for setting up landfill for 20 years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could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be as high as </a:t>
            </a:r>
            <a:r>
              <a:rPr lang="en-US" sz="2200" u="sng" dirty="0" smtClean="0">
                <a:latin typeface="Arial" pitchFamily="34" charset="0"/>
                <a:cs typeface="Arial" pitchFamily="34" charset="0"/>
              </a:rPr>
              <a:t>66,000 hectares of precious land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which our country cannot afford to waste. 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CURRENT INFORMATION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141413" y="2238103"/>
            <a:ext cx="5886404" cy="4145279"/>
          </a:xfrm>
        </p:spPr>
        <p:txBody>
          <a:bodyPr>
            <a:normAutofit/>
          </a:bodyPr>
          <a:lstStyle/>
          <a:p>
            <a:r>
              <a:rPr lang="en-US" altLang="en-GB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many methods existing for management of solid waste but none of them are effective and capable of segregating wet and dry waste.</a:t>
            </a:r>
            <a:endParaRPr lang="zh-CN" altLang="en-US" sz="2200"/>
          </a:p>
          <a:p>
            <a:endParaRPr lang="zh-CN" altLang="en-US" sz="2200"/>
          </a:p>
          <a:p>
            <a:r>
              <a:rPr lang="en-US" altLang="en-GB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So we have designed the system for convenient and effective management of wet and dry waste</a:t>
            </a:r>
            <a:endParaRPr lang="zh-CN" altLang="en-US" sz="2200"/>
          </a:p>
        </p:txBody>
      </p:sp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58537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GAP</a:t>
            </a:r>
            <a:endParaRPr lang="en-IN" sz="4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0" name="Picture 2" descr="Image result for research g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0860" y="664233"/>
            <a:ext cx="3925019" cy="2104845"/>
          </a:xfrm>
          <a:prstGeom prst="rect">
            <a:avLst/>
          </a:prstGeom>
          <a:noFill/>
        </p:spPr>
      </p:pic>
      <p:sp>
        <p:nvSpPr>
          <p:cNvPr id="22532" name="AutoShape 4" descr="Image result for separation of wet and dry was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AutoShape 6" descr="Image result for separation of wet and dry was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utoShape 8" descr="Image result for separation of wet and dry was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Image result for separation of wet and dry was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Image result for separation of wet and dry was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8" y="3286664"/>
            <a:ext cx="3932755" cy="27838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1141413" y="2133601"/>
            <a:ext cx="4771707" cy="3657600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pollution and maintaining cleanliness and harmony in nature by managing the waste in an effective and accurate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manner.</a:t>
            </a:r>
            <a:endParaRPr lang="en-IN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24000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  <a:endParaRPr lang="en-IN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64" y="617636"/>
            <a:ext cx="3862837" cy="2570542"/>
          </a:xfrm>
          <a:prstGeom prst="rect">
            <a:avLst/>
          </a:prstGeom>
        </p:spPr>
      </p:pic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936" y="3666226"/>
            <a:ext cx="4198764" cy="25706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397735" y="2094205"/>
            <a:ext cx="6121535" cy="434340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collect the waste effectively.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of the collected solid waste.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Treating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wet and dry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waste separately.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waste collection area can be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increased.</a:t>
            </a:r>
          </a:p>
          <a:p>
            <a:endParaRPr lang="en-IN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5954"/>
          </a:xfrm>
        </p:spPr>
        <p:txBody>
          <a:bodyPr>
            <a:normAutofit/>
          </a:bodyPr>
          <a:lstStyle/>
          <a:p>
            <a:r>
              <a:rPr lang="en-IN" sz="4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48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MG_20200109_2042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80" y="828136"/>
            <a:ext cx="5937849" cy="49860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 flipH="1">
            <a:off x="4336869" y="2281646"/>
            <a:ext cx="7628706" cy="43281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Pyrolysis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the​ ​thermal​ ​decomposition  of materials at elevated temperatures in an inert atmosphere. It involves a change of​ ​chemical composition and is irreversible.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MBT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​mechanical biological treatment​ (​MBT​) system is a type of waste processing facility that combines a sorting facility with a form of biological treatment such as​ ​composting or​ ​anaerobic digestion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Biodrying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the process by which​ ​biodegradable waste is rapidly heated through initial stages of​ ​composting to remove moisture from a​ ​waste stream and hence reduce its overall weight.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biodrying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processes, the drying rates are augmented by biological heat in addition to forced aeration.</a:t>
            </a:r>
            <a:endParaRPr lang="en-IN" sz="2400" dirty="0">
              <a:effectLst/>
              <a:latin typeface="Arial" pitchFamily="34" charset="0"/>
              <a:cs typeface="Arial" pitchFamily="34" charset="0"/>
            </a:endParaRP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1451"/>
          </a:xfrm>
        </p:spPr>
        <p:txBody>
          <a:bodyPr>
            <a:normAutofit/>
          </a:bodyPr>
          <a:lstStyle/>
          <a:p>
            <a:r>
              <a:rPr lang="en-IN" sz="48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IN" sz="4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9" y="4148385"/>
            <a:ext cx="4037162" cy="2184038"/>
          </a:xfrm>
          <a:prstGeom prst="rect">
            <a:avLst/>
          </a:prstGeom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8" y="1733909"/>
            <a:ext cx="4013195" cy="22192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66628" y="0"/>
            <a:ext cx="9905998" cy="109728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ethodology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994693" y="1173193"/>
            <a:ext cx="2001329" cy="80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Collection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 rot="10800000" flipV="1">
            <a:off x="3321169" y="1574320"/>
            <a:ext cx="1673524" cy="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</p:cNvCxnSpPr>
          <p:nvPr/>
        </p:nvCxnSpPr>
        <p:spPr>
          <a:xfrm flipV="1">
            <a:off x="6996022" y="1552755"/>
            <a:ext cx="1690778" cy="21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25615" y="1259457"/>
            <a:ext cx="1069676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 Waste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09803" y="1247955"/>
            <a:ext cx="1069676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Wet Waste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hape 34"/>
          <p:cNvCxnSpPr>
            <a:stCxn id="32" idx="1"/>
          </p:cNvCxnSpPr>
          <p:nvPr/>
        </p:nvCxnSpPr>
        <p:spPr>
          <a:xfrm rot="10800000" flipV="1">
            <a:off x="1052423" y="1570007"/>
            <a:ext cx="1173192" cy="1242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3" idx="3"/>
          </p:cNvCxnSpPr>
          <p:nvPr/>
        </p:nvCxnSpPr>
        <p:spPr>
          <a:xfrm>
            <a:off x="9779479" y="1558506"/>
            <a:ext cx="1176068" cy="12019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72527" y="2838091"/>
            <a:ext cx="1725283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Compactable</a:t>
            </a:r>
            <a:r>
              <a:rPr lang="en-US" dirty="0" smtClean="0">
                <a:solidFill>
                  <a:schemeClr val="tx1"/>
                </a:solidFill>
              </a:rPr>
              <a:t> Dustbin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153290" y="2812211"/>
            <a:ext cx="1630393" cy="58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Separate</a:t>
            </a:r>
            <a:r>
              <a:rPr lang="en-US" dirty="0" smtClean="0">
                <a:solidFill>
                  <a:schemeClr val="tx1"/>
                </a:solidFill>
              </a:rPr>
              <a:t> Pipeline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1" idx="3"/>
          </p:cNvCxnSpPr>
          <p:nvPr/>
        </p:nvCxnSpPr>
        <p:spPr>
          <a:xfrm flipV="1">
            <a:off x="1897810" y="3183147"/>
            <a:ext cx="10524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958861" y="2898475"/>
            <a:ext cx="164764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Compactor Truck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>
            <a:stCxn id="42" idx="1"/>
          </p:cNvCxnSpPr>
          <p:nvPr/>
        </p:nvCxnSpPr>
        <p:spPr>
          <a:xfrm rot="10800000">
            <a:off x="9135374" y="3096884"/>
            <a:ext cx="1017916" cy="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548113" y="2820838"/>
            <a:ext cx="1561383" cy="560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Compactor</a:t>
            </a:r>
            <a:r>
              <a:rPr lang="en-US" dirty="0" smtClean="0">
                <a:solidFill>
                  <a:schemeClr val="tx1"/>
                </a:solidFill>
              </a:rPr>
              <a:t> Truck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9" idx="2"/>
          </p:cNvCxnSpPr>
          <p:nvPr/>
        </p:nvCxnSpPr>
        <p:spPr>
          <a:xfrm rot="16200000" flipH="1">
            <a:off x="3530361" y="3754647"/>
            <a:ext cx="508959" cy="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829464" y="4037163"/>
            <a:ext cx="1923691" cy="698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Dumping</a:t>
            </a:r>
            <a:r>
              <a:rPr lang="en-US" dirty="0" smtClean="0">
                <a:solidFill>
                  <a:schemeClr val="tx1"/>
                </a:solidFill>
              </a:rPr>
              <a:t> Land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2" idx="2"/>
          </p:cNvCxnSpPr>
          <p:nvPr/>
        </p:nvCxnSpPr>
        <p:spPr>
          <a:xfrm rot="5400000">
            <a:off x="8046290" y="3659756"/>
            <a:ext cx="560717" cy="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427343" y="3994031"/>
            <a:ext cx="1777042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Biogas Plant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8" idx="2"/>
          </p:cNvCxnSpPr>
          <p:nvPr/>
        </p:nvCxnSpPr>
        <p:spPr>
          <a:xfrm rot="16200000" flipH="1">
            <a:off x="3461349" y="5065862"/>
            <a:ext cx="664234" cy="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829465" y="5426015"/>
            <a:ext cx="1949570" cy="69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Segregation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>
            <a:stCxn id="61" idx="2"/>
          </p:cNvCxnSpPr>
          <p:nvPr/>
        </p:nvCxnSpPr>
        <p:spPr>
          <a:xfrm rot="5400000">
            <a:off x="7957868" y="5059393"/>
            <a:ext cx="7159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548113" y="5451893"/>
            <a:ext cx="1552755" cy="100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Energy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(i.e. gas)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</TotalTime>
  <Words>761</Words>
  <Application>Microsoft Office PowerPoint</Application>
  <PresentationFormat>Custom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Design Engineering – 2b Review  S.P.B Patel Engineering College</vt:lpstr>
      <vt:lpstr>PREPARED BY</vt:lpstr>
      <vt:lpstr>BACKGROUND STUDY </vt:lpstr>
      <vt:lpstr>CURRENT INFORMATION</vt:lpstr>
      <vt:lpstr>RESEARCH GAP</vt:lpstr>
      <vt:lpstr>PROBLEM DEFINITION</vt:lpstr>
      <vt:lpstr>objective</vt:lpstr>
      <vt:lpstr>Literature review</vt:lpstr>
      <vt:lpstr>Methodology</vt:lpstr>
      <vt:lpstr>Slide 10</vt:lpstr>
      <vt:lpstr>Skill Set &amp; Knowledge Required</vt:lpstr>
      <vt:lpstr>VERIFICATION AND VALIDATION</vt:lpstr>
      <vt:lpstr>Expected outcome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BY</dc:title>
  <dc:creator>Harsh Gala</dc:creator>
  <cp:lastModifiedBy>jay</cp:lastModifiedBy>
  <cp:revision>22</cp:revision>
  <dcterms:created xsi:type="dcterms:W3CDTF">2020-01-07T05:09:46Z</dcterms:created>
  <dcterms:modified xsi:type="dcterms:W3CDTF">2020-01-09T17:45:26Z</dcterms:modified>
</cp:coreProperties>
</file>