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16"/>
  </p:notesMasterIdLst>
  <p:sldIdLst>
    <p:sldId id="292" r:id="rId5"/>
    <p:sldId id="257" r:id="rId6"/>
    <p:sldId id="343" r:id="rId7"/>
    <p:sldId id="344" r:id="rId8"/>
    <p:sldId id="345" r:id="rId9"/>
    <p:sldId id="346" r:id="rId10"/>
    <p:sldId id="347" r:id="rId11"/>
    <p:sldId id="348" r:id="rId12"/>
    <p:sldId id="349" r:id="rId13"/>
    <p:sldId id="350" r:id="rId14"/>
    <p:sldId id="342" r:id="rId1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540" userDrawn="1">
          <p15:clr>
            <a:srgbClr val="A4A3A4"/>
          </p15:clr>
        </p15:guide>
        <p15:guide id="2" pos="144"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47"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1910"/>
    <a:srgbClr val="223366"/>
    <a:srgbClr val="0000FF"/>
    <a:srgbClr val="0000A8"/>
    <a:srgbClr val="FFD5D5"/>
    <a:srgbClr val="DDE8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5CB639B-4CEF-9DB7-2344-EECACEBA9667}" v="7" dt="2024-01-24T11:25:17.418"/>
    <p1510:client id="{7851F380-6BD9-45EE-6CAC-5F7652B66164}" v="36" dt="2024-01-23T13:23:07.432"/>
    <p1510:client id="{B2F08324-7695-7A4F-DE98-A8B4075044AF}" v="36" dt="2024-01-23T12:58:20.093"/>
    <p1510:client id="{DD43528C-0D81-61C0-A9E5-D78813F6FE8C}" v="8" dt="2024-01-24T11:02:31.27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77"/>
      </p:cViewPr>
      <p:guideLst>
        <p:guide orient="horz" pos="540"/>
        <p:guide pos="14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51" Type="http://schemas.openxmlformats.org/officeDocument/2006/relationships/tableStyles" Target="tableStyles.xml"/><Relationship Id="rId3" Type="http://schemas.openxmlformats.org/officeDocument/2006/relationships/customXml" Target="../customXml/item3.xml"/><Relationship Id="rId47" Type="http://customschemas.google.com/relationships/presentationmetadata" Target="metadata"/><Relationship Id="rId50"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2" Type="http://schemas.openxmlformats.org/officeDocument/2006/relationships/customXml" Target="../customXml/item2.xml"/><Relationship Id="rId16"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49" Type="http://schemas.openxmlformats.org/officeDocument/2006/relationships/viewProps" Target="viewProps.xml"/><Relationship Id="rId10" Type="http://schemas.openxmlformats.org/officeDocument/2006/relationships/slide" Target="slides/slide6.xml"/><Relationship Id="rId52"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4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a:latin typeface="Calibri"/>
              <a:cs typeface="Calibri"/>
            </a:endParaRPr>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494419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a:lnSpc>
                <a:spcPct val="100000"/>
              </a:lnSpc>
              <a:tabLst>
                <a:tab pos="0" algn="l"/>
              </a:tabLst>
            </a:pPr>
            <a:endParaRPr lang="en-US" sz="2000" b="0" strike="noStrike" spc="-1">
              <a:latin typeface="Arial"/>
            </a:endParaRP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a:rPr>
              <a:t>11</a:t>
            </a:fld>
            <a:endParaRPr lang="en-US" sz="1200" b="0" strike="noStrike" spc="-1">
              <a:latin typeface="Times New Roman"/>
            </a:endParaRPr>
          </a:p>
        </p:txBody>
      </p:sp>
    </p:spTree>
    <p:extLst>
      <p:ext uri="{BB962C8B-B14F-4D97-AF65-F5344CB8AC3E}">
        <p14:creationId xmlns:p14="http://schemas.microsoft.com/office/powerpoint/2010/main" val="13531402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2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9" name="Google Shape;19;p2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189" lvl="0" indent="-317492" algn="l">
              <a:lnSpc>
                <a:spcPct val="115000"/>
              </a:lnSpc>
              <a:spcBef>
                <a:spcPts val="0"/>
              </a:spcBef>
              <a:spcAft>
                <a:spcPts val="0"/>
              </a:spcAft>
              <a:buSzPts val="1400"/>
              <a:buChar char="●"/>
              <a:defRPr sz="14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189" lvl="0" indent="-317492" algn="l">
              <a:lnSpc>
                <a:spcPct val="115000"/>
              </a:lnSpc>
              <a:spcBef>
                <a:spcPts val="0"/>
              </a:spcBef>
              <a:spcAft>
                <a:spcPts val="0"/>
              </a:spcAft>
              <a:buSzPts val="1400"/>
              <a:buChar char="●"/>
              <a:defRPr sz="14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2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5" name="Google Shape;110;p4" descr="A close up of a sign&#10;&#10;Description automatically generated">
            <a:extLst>
              <a:ext uri="{FF2B5EF4-FFF2-40B4-BE49-F238E27FC236}">
                <a16:creationId xmlns:a16="http://schemas.microsoft.com/office/drawing/2014/main" id="{4D797CE1-B3BC-05B3-7EFB-77E24CA99EC4}"/>
              </a:ext>
            </a:extLst>
          </p:cNvPr>
          <p:cNvPicPr preferRelativeResize="0"/>
          <p:nvPr userDrawn="1"/>
        </p:nvPicPr>
        <p:blipFill rotWithShape="1">
          <a:blip r:embed="rId14">
            <a:alphaModFix/>
          </a:blip>
          <a:srcRect/>
          <a:stretch/>
        </p:blipFill>
        <p:spPr>
          <a:xfrm>
            <a:off x="5890576" y="50164"/>
            <a:ext cx="1226897" cy="410144"/>
          </a:xfrm>
          <a:prstGeom prst="rect">
            <a:avLst/>
          </a:prstGeom>
          <a:noFill/>
          <a:ln>
            <a:noFill/>
          </a:ln>
        </p:spPr>
      </p:pic>
      <p:pic>
        <p:nvPicPr>
          <p:cNvPr id="6" name="Picture 5">
            <a:extLst>
              <a:ext uri="{FF2B5EF4-FFF2-40B4-BE49-F238E27FC236}">
                <a16:creationId xmlns:a16="http://schemas.microsoft.com/office/drawing/2014/main" id="{63FDEA9A-3289-7724-A041-81BA7412446D}"/>
              </a:ext>
            </a:extLst>
          </p:cNvPr>
          <p:cNvPicPr>
            <a:picLocks noChangeAspect="1"/>
          </p:cNvPicPr>
          <p:nvPr userDrawn="1"/>
        </p:nvPicPr>
        <p:blipFill>
          <a:blip r:embed="rId15"/>
          <a:stretch>
            <a:fillRect/>
          </a:stretch>
        </p:blipFill>
        <p:spPr>
          <a:xfrm>
            <a:off x="8588173" y="44451"/>
            <a:ext cx="430886" cy="421570"/>
          </a:xfrm>
          <a:prstGeom prst="rect">
            <a:avLst/>
          </a:prstGeom>
        </p:spPr>
      </p:pic>
      <p:pic>
        <p:nvPicPr>
          <p:cNvPr id="7" name="Picture 6">
            <a:extLst>
              <a:ext uri="{FF2B5EF4-FFF2-40B4-BE49-F238E27FC236}">
                <a16:creationId xmlns:a16="http://schemas.microsoft.com/office/drawing/2014/main" id="{4FE9B430-F1A6-D15F-5325-A6ECC80544A3}"/>
              </a:ext>
            </a:extLst>
          </p:cNvPr>
          <p:cNvPicPr>
            <a:picLocks noChangeAspect="1"/>
          </p:cNvPicPr>
          <p:nvPr userDrawn="1"/>
        </p:nvPicPr>
        <p:blipFill>
          <a:blip r:embed="rId16"/>
          <a:stretch>
            <a:fillRect/>
          </a:stretch>
        </p:blipFill>
        <p:spPr>
          <a:xfrm>
            <a:off x="7448295" y="54435"/>
            <a:ext cx="606402" cy="401602"/>
          </a:xfrm>
          <a:prstGeom prst="rect">
            <a:avLst/>
          </a:prstGeom>
        </p:spPr>
      </p:pic>
      <p:cxnSp>
        <p:nvCxnSpPr>
          <p:cNvPr id="11" name="Straight Connector 10">
            <a:extLst>
              <a:ext uri="{FF2B5EF4-FFF2-40B4-BE49-F238E27FC236}">
                <a16:creationId xmlns:a16="http://schemas.microsoft.com/office/drawing/2014/main" id="{3A16F5E0-5700-9B75-900A-DACA5FE2B975}"/>
              </a:ext>
            </a:extLst>
          </p:cNvPr>
          <p:cNvCxnSpPr/>
          <p:nvPr userDrawn="1"/>
        </p:nvCxnSpPr>
        <p:spPr>
          <a:xfrm>
            <a:off x="7272997" y="44451"/>
            <a:ext cx="0" cy="411586"/>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74B73529-812D-C430-F6D0-F29A1FE550F2}"/>
              </a:ext>
            </a:extLst>
          </p:cNvPr>
          <p:cNvCxnSpPr/>
          <p:nvPr userDrawn="1"/>
        </p:nvCxnSpPr>
        <p:spPr>
          <a:xfrm>
            <a:off x="8328077" y="44451"/>
            <a:ext cx="0" cy="411586"/>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spTree>
  </p:cSld>
  <p:clrMap bg1="lt1" tx1="dk1" bg2="dk2" tx2="lt2" accent1="accent1" accent2="accent2" accent3="accent3" accent4="accent4" accent5="accent5" accent6="accent6" hlink="hlink" folHlink="folHlink"/>
  <p:sldLayoutIdLst>
    <p:sldLayoutId id="2147483666" r:id="rId1"/>
    <p:sldLayoutId id="2147483667" r:id="rId2"/>
    <p:sldLayoutId id="2147483652" r:id="rId3"/>
    <p:sldLayoutId id="2147483653" r:id="rId4"/>
    <p:sldLayoutId id="2147483654" r:id="rId5"/>
    <p:sldLayoutId id="2147483668" r:id="rId6"/>
    <p:sldLayoutId id="2147483669" r:id="rId7"/>
    <p:sldLayoutId id="2147483670" r:id="rId8"/>
    <p:sldLayoutId id="2147483656" r:id="rId9"/>
    <p:sldLayoutId id="2147483657" r:id="rId10"/>
    <p:sldLayoutId id="2147483659" r:id="rId11"/>
    <p:sldLayoutId id="2147483674"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007EE478-C686-BEE8-D55A-706CA7E7474C}"/>
              </a:ext>
            </a:extLst>
          </p:cNvPr>
          <p:cNvPicPr>
            <a:picLocks noChangeAspect="1"/>
          </p:cNvPicPr>
          <p:nvPr/>
        </p:nvPicPr>
        <p:blipFill>
          <a:blip r:embed="rId3"/>
          <a:srcRect l="5562" r="5562"/>
          <a:stretch/>
        </p:blipFill>
        <p:spPr>
          <a:xfrm>
            <a:off x="1426" y="0"/>
            <a:ext cx="9142574" cy="5143500"/>
          </a:xfrm>
          <a:prstGeom prst="rect">
            <a:avLst/>
          </a:prstGeom>
        </p:spPr>
      </p:pic>
      <p:sp>
        <p:nvSpPr>
          <p:cNvPr id="10" name="TextShape 1">
            <a:extLst>
              <a:ext uri="{FF2B5EF4-FFF2-40B4-BE49-F238E27FC236}">
                <a16:creationId xmlns:a16="http://schemas.microsoft.com/office/drawing/2014/main" id="{813F2107-8C2D-9CA4-CD8E-ECCCD7EBECC8}"/>
              </a:ext>
            </a:extLst>
          </p:cNvPr>
          <p:cNvSpPr txBox="1"/>
          <p:nvPr/>
        </p:nvSpPr>
        <p:spPr>
          <a:xfrm>
            <a:off x="271757" y="1889785"/>
            <a:ext cx="4285784" cy="1363930"/>
          </a:xfrm>
          <a:prstGeom prst="rect">
            <a:avLst/>
          </a:prstGeom>
          <a:noFill/>
          <a:ln w="0">
            <a:noFill/>
          </a:ln>
        </p:spPr>
        <p:txBody>
          <a:bodyPr lIns="68580" tIns="34290" rIns="68580" bIns="34290" anchor="b">
            <a:noAutofit/>
          </a:bodyPr>
          <a:lstStyle/>
          <a:p>
            <a:pPr algn="ctr">
              <a:lnSpc>
                <a:spcPct val="90000"/>
              </a:lnSpc>
            </a:pPr>
            <a:r>
              <a:rPr lang="en-US" sz="3200" b="1" spc="-1" dirty="0">
                <a:solidFill>
                  <a:schemeClr val="bg1"/>
                </a:solidFill>
                <a:latin typeface="Calibri"/>
              </a:rPr>
              <a:t>URBAN NAVIGATOR</a:t>
            </a:r>
          </a:p>
        </p:txBody>
      </p:sp>
      <p:sp>
        <p:nvSpPr>
          <p:cNvPr id="16" name="Rectangle 15">
            <a:extLst>
              <a:ext uri="{FF2B5EF4-FFF2-40B4-BE49-F238E27FC236}">
                <a16:creationId xmlns:a16="http://schemas.microsoft.com/office/drawing/2014/main" id="{5560471F-132C-DC05-DF57-C57BF5F94F99}"/>
              </a:ext>
            </a:extLst>
          </p:cNvPr>
          <p:cNvSpPr/>
          <p:nvPr/>
        </p:nvSpPr>
        <p:spPr>
          <a:xfrm>
            <a:off x="743414" y="1640947"/>
            <a:ext cx="2988527" cy="871317"/>
          </a:xfrm>
          <a:prstGeom prst="rect">
            <a:avLst/>
          </a:prstGeom>
          <a:solidFill>
            <a:schemeClr val="bg1"/>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oogle Shape;110;p4" descr="A close up of a sign&#10;&#10;Description automatically generated">
            <a:extLst>
              <a:ext uri="{FF2B5EF4-FFF2-40B4-BE49-F238E27FC236}">
                <a16:creationId xmlns:a16="http://schemas.microsoft.com/office/drawing/2014/main" id="{7F1DD211-B5CE-B07E-185D-B2D660A88249}"/>
              </a:ext>
            </a:extLst>
          </p:cNvPr>
          <p:cNvPicPr preferRelativeResize="0"/>
          <p:nvPr/>
        </p:nvPicPr>
        <p:blipFill rotWithShape="1">
          <a:blip r:embed="rId4">
            <a:alphaModFix/>
          </a:blip>
          <a:srcRect/>
          <a:stretch/>
        </p:blipFill>
        <p:spPr>
          <a:xfrm>
            <a:off x="815783" y="1971178"/>
            <a:ext cx="1050529" cy="294230"/>
          </a:xfrm>
          <a:prstGeom prst="rect">
            <a:avLst/>
          </a:prstGeom>
          <a:noFill/>
          <a:ln>
            <a:noFill/>
          </a:ln>
        </p:spPr>
      </p:pic>
      <p:pic>
        <p:nvPicPr>
          <p:cNvPr id="7" name="Picture 6">
            <a:extLst>
              <a:ext uri="{FF2B5EF4-FFF2-40B4-BE49-F238E27FC236}">
                <a16:creationId xmlns:a16="http://schemas.microsoft.com/office/drawing/2014/main" id="{4E9B16EB-4021-3DAD-87D7-8AADDA33F175}"/>
              </a:ext>
            </a:extLst>
          </p:cNvPr>
          <p:cNvPicPr>
            <a:picLocks noChangeAspect="1"/>
          </p:cNvPicPr>
          <p:nvPr/>
        </p:nvPicPr>
        <p:blipFill>
          <a:blip r:embed="rId5"/>
          <a:stretch>
            <a:fillRect/>
          </a:stretch>
        </p:blipFill>
        <p:spPr>
          <a:xfrm>
            <a:off x="3052197" y="1843398"/>
            <a:ext cx="485958" cy="475451"/>
          </a:xfrm>
          <a:prstGeom prst="rect">
            <a:avLst/>
          </a:prstGeom>
        </p:spPr>
      </p:pic>
      <p:pic>
        <p:nvPicPr>
          <p:cNvPr id="9" name="Picture 8">
            <a:extLst>
              <a:ext uri="{FF2B5EF4-FFF2-40B4-BE49-F238E27FC236}">
                <a16:creationId xmlns:a16="http://schemas.microsoft.com/office/drawing/2014/main" id="{600553CE-6B63-17CC-854E-76FF40B12CCD}"/>
              </a:ext>
            </a:extLst>
          </p:cNvPr>
          <p:cNvPicPr>
            <a:picLocks noChangeAspect="1"/>
          </p:cNvPicPr>
          <p:nvPr/>
        </p:nvPicPr>
        <p:blipFill>
          <a:blip r:embed="rId6"/>
          <a:stretch>
            <a:fillRect/>
          </a:stretch>
        </p:blipFill>
        <p:spPr>
          <a:xfrm>
            <a:off x="2115014" y="1919854"/>
            <a:ext cx="599270" cy="396879"/>
          </a:xfrm>
          <a:prstGeom prst="rect">
            <a:avLst/>
          </a:prstGeom>
        </p:spPr>
      </p:pic>
      <p:cxnSp>
        <p:nvCxnSpPr>
          <p:cNvPr id="12" name="Straight Connector 11">
            <a:extLst>
              <a:ext uri="{FF2B5EF4-FFF2-40B4-BE49-F238E27FC236}">
                <a16:creationId xmlns:a16="http://schemas.microsoft.com/office/drawing/2014/main" id="{3AE5AE47-CF4D-55BD-80ED-4ABE05325878}"/>
              </a:ext>
            </a:extLst>
          </p:cNvPr>
          <p:cNvCxnSpPr/>
          <p:nvPr/>
        </p:nvCxnSpPr>
        <p:spPr>
          <a:xfrm>
            <a:off x="1984914" y="1859664"/>
            <a:ext cx="0" cy="475451"/>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8EE501B5-345A-EB93-5880-D723D37DD07C}"/>
              </a:ext>
            </a:extLst>
          </p:cNvPr>
          <p:cNvCxnSpPr/>
          <p:nvPr/>
        </p:nvCxnSpPr>
        <p:spPr>
          <a:xfrm>
            <a:off x="2891880" y="1865133"/>
            <a:ext cx="0" cy="475451"/>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sp>
        <p:nvSpPr>
          <p:cNvPr id="2" name="TextBox 1">
            <a:extLst>
              <a:ext uri="{FF2B5EF4-FFF2-40B4-BE49-F238E27FC236}">
                <a16:creationId xmlns:a16="http://schemas.microsoft.com/office/drawing/2014/main" id="{4E88EE61-2242-CA77-5668-E4432A881B62}"/>
              </a:ext>
            </a:extLst>
          </p:cNvPr>
          <p:cNvSpPr txBox="1"/>
          <p:nvPr/>
        </p:nvSpPr>
        <p:spPr>
          <a:xfrm>
            <a:off x="5189684" y="3612198"/>
            <a:ext cx="3524435" cy="1046440"/>
          </a:xfrm>
          <a:prstGeom prst="rect">
            <a:avLst/>
          </a:prstGeom>
          <a:noFill/>
        </p:spPr>
        <p:txBody>
          <a:bodyPr wrap="square" rtlCol="0">
            <a:spAutoFit/>
          </a:bodyPr>
          <a:lstStyle/>
          <a:p>
            <a:r>
              <a:rPr lang="en-IN" sz="1600" dirty="0">
                <a:solidFill>
                  <a:schemeClr val="bg1"/>
                </a:solidFill>
              </a:rPr>
              <a:t>Team Leader Name : </a:t>
            </a:r>
            <a:r>
              <a:rPr lang="en-IN" sz="1600" dirty="0" err="1">
                <a:solidFill>
                  <a:schemeClr val="bg1"/>
                </a:solidFill>
              </a:rPr>
              <a:t>Dhruvi</a:t>
            </a:r>
            <a:r>
              <a:rPr lang="en-IN" sz="1600" dirty="0">
                <a:solidFill>
                  <a:schemeClr val="bg1"/>
                </a:solidFill>
              </a:rPr>
              <a:t> </a:t>
            </a:r>
            <a:r>
              <a:rPr lang="en-IN" sz="1600" dirty="0" err="1">
                <a:solidFill>
                  <a:schemeClr val="bg1"/>
                </a:solidFill>
              </a:rPr>
              <a:t>jingar</a:t>
            </a:r>
            <a:endParaRPr lang="en-IN" sz="1600" dirty="0">
              <a:solidFill>
                <a:schemeClr val="bg1"/>
              </a:solidFill>
            </a:endParaRPr>
          </a:p>
          <a:p>
            <a:r>
              <a:rPr lang="en-IN" sz="1600" dirty="0">
                <a:solidFill>
                  <a:schemeClr val="bg1"/>
                </a:solidFill>
              </a:rPr>
              <a:t>Team Member 1 : Rajvi Mistry</a:t>
            </a:r>
          </a:p>
          <a:p>
            <a:r>
              <a:rPr lang="en-IN" sz="1600" dirty="0">
                <a:solidFill>
                  <a:schemeClr val="bg1"/>
                </a:solidFill>
              </a:rPr>
              <a:t>Team Member 2 : </a:t>
            </a:r>
            <a:r>
              <a:rPr lang="en-IN" sz="1600" dirty="0" err="1">
                <a:solidFill>
                  <a:schemeClr val="bg1"/>
                </a:solidFill>
              </a:rPr>
              <a:t>Januben</a:t>
            </a:r>
            <a:r>
              <a:rPr lang="en-IN" sz="1600" dirty="0">
                <a:solidFill>
                  <a:schemeClr val="bg1"/>
                </a:solidFill>
              </a:rPr>
              <a:t> </a:t>
            </a:r>
            <a:r>
              <a:rPr lang="en-IN" sz="1600" dirty="0" err="1">
                <a:solidFill>
                  <a:schemeClr val="bg1"/>
                </a:solidFill>
              </a:rPr>
              <a:t>gohil</a:t>
            </a:r>
            <a:endParaRPr lang="en-IN" dirty="0">
              <a:solidFill>
                <a:schemeClr val="bg1"/>
              </a:solidFill>
            </a:endParaRPr>
          </a:p>
          <a:p>
            <a:endParaRPr lang="en-IN" dirty="0"/>
          </a:p>
        </p:txBody>
      </p:sp>
      <p:sp>
        <p:nvSpPr>
          <p:cNvPr id="4" name="TextBox 3">
            <a:extLst>
              <a:ext uri="{FF2B5EF4-FFF2-40B4-BE49-F238E27FC236}">
                <a16:creationId xmlns:a16="http://schemas.microsoft.com/office/drawing/2014/main" id="{0C302E17-35D0-73C6-D4F9-75BDB31A3D09}"/>
              </a:ext>
            </a:extLst>
          </p:cNvPr>
          <p:cNvSpPr txBox="1"/>
          <p:nvPr/>
        </p:nvSpPr>
        <p:spPr>
          <a:xfrm>
            <a:off x="-59472" y="3444339"/>
            <a:ext cx="4631472" cy="480131"/>
          </a:xfrm>
          <a:prstGeom prst="rect">
            <a:avLst/>
          </a:prstGeom>
          <a:noFill/>
        </p:spPr>
        <p:txBody>
          <a:bodyPr wrap="square">
            <a:spAutoFit/>
          </a:bodyPr>
          <a:lstStyle/>
          <a:p>
            <a:pPr algn="ctr">
              <a:lnSpc>
                <a:spcPct val="90000"/>
              </a:lnSpc>
            </a:pPr>
            <a:r>
              <a:rPr lang="en-US" sz="2800" spc="-1" dirty="0">
                <a:solidFill>
                  <a:schemeClr val="bg1"/>
                </a:solidFill>
                <a:latin typeface="Calibri"/>
              </a:rPr>
              <a:t>Team ID - </a:t>
            </a:r>
            <a:r>
              <a:rPr lang="en-US" sz="2800" spc="-1" dirty="0" err="1">
                <a:solidFill>
                  <a:schemeClr val="bg1"/>
                </a:solidFill>
                <a:latin typeface="Calibri"/>
              </a:rPr>
              <a:t>xxxx</a:t>
            </a:r>
            <a:endParaRPr lang="en-US" sz="2800" spc="-1" dirty="0">
              <a:solidFill>
                <a:schemeClr val="bg1"/>
              </a:solidFill>
              <a:latin typeface="Calibri"/>
            </a:endParaRPr>
          </a:p>
        </p:txBody>
      </p:sp>
      <p:sp>
        <p:nvSpPr>
          <p:cNvPr id="6" name="TextBox 5">
            <a:extLst>
              <a:ext uri="{FF2B5EF4-FFF2-40B4-BE49-F238E27FC236}">
                <a16:creationId xmlns:a16="http://schemas.microsoft.com/office/drawing/2014/main" id="{02C45864-E529-4B38-1551-3D5D110EA6E3}"/>
              </a:ext>
            </a:extLst>
          </p:cNvPr>
          <p:cNvSpPr txBox="1"/>
          <p:nvPr/>
        </p:nvSpPr>
        <p:spPr>
          <a:xfrm>
            <a:off x="1163444" y="3146214"/>
            <a:ext cx="4754136" cy="307777"/>
          </a:xfrm>
          <a:prstGeom prst="rect">
            <a:avLst/>
          </a:prstGeom>
          <a:noFill/>
        </p:spPr>
        <p:txBody>
          <a:bodyPr wrap="square">
            <a:spAutoFit/>
          </a:bodyPr>
          <a:lstStyle/>
          <a:p>
            <a:r>
              <a:rPr lang="en-US" sz="1400" dirty="0">
                <a:solidFill>
                  <a:schemeClr val="tx2"/>
                </a:solidFill>
                <a:latin typeface="Poppins Light"/>
              </a:rPr>
              <a:t>Your Virtual City Guide</a:t>
            </a:r>
            <a:endParaRPr lang="en-IN" dirty="0">
              <a:solidFill>
                <a:schemeClr val="tx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A8EAFC-3A57-AD7E-8CB9-F8A9F0B4D80A}"/>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D3EABD15-8138-43E4-DD67-E9ECE24A5AEE}"/>
              </a:ext>
            </a:extLst>
          </p:cNvPr>
          <p:cNvSpPr>
            <a:spLocks noGrp="1"/>
          </p:cNvSpPr>
          <p:nvPr>
            <p:ph type="title"/>
          </p:nvPr>
        </p:nvSpPr>
        <p:spPr/>
        <p:txBody>
          <a:bodyPr/>
          <a:lstStyle/>
          <a:p>
            <a:r>
              <a:rPr lang="en-IN" sz="2400">
                <a:solidFill>
                  <a:srgbClr val="002060"/>
                </a:solidFill>
              </a:rPr>
              <a:t>Future Perspective</a:t>
            </a:r>
          </a:p>
        </p:txBody>
      </p:sp>
      <p:sp>
        <p:nvSpPr>
          <p:cNvPr id="3" name="TextBox 2">
            <a:extLst>
              <a:ext uri="{FF2B5EF4-FFF2-40B4-BE49-F238E27FC236}">
                <a16:creationId xmlns:a16="http://schemas.microsoft.com/office/drawing/2014/main" id="{CEEEF351-4D2E-820D-CEB3-B7D95A749506}"/>
              </a:ext>
            </a:extLst>
          </p:cNvPr>
          <p:cNvSpPr txBox="1"/>
          <p:nvPr/>
        </p:nvSpPr>
        <p:spPr>
          <a:xfrm>
            <a:off x="691375" y="1412488"/>
            <a:ext cx="7203688" cy="2554545"/>
          </a:xfrm>
          <a:prstGeom prst="rect">
            <a:avLst/>
          </a:prstGeom>
          <a:noFill/>
        </p:spPr>
        <p:txBody>
          <a:bodyPr wrap="square">
            <a:spAutoFit/>
          </a:bodyPr>
          <a:lstStyle/>
          <a:p>
            <a:pPr marL="342900" indent="-342900">
              <a:buFont typeface="Arial" panose="020B0604020202020204" pitchFamily="34" charset="0"/>
              <a:buChar char="•"/>
            </a:pPr>
            <a:r>
              <a:rPr lang="en-US" sz="2000" b="0" i="0" dirty="0">
                <a:solidFill>
                  <a:srgbClr val="002060"/>
                </a:solidFill>
                <a:effectLst/>
                <a:latin typeface="Sitka Display" pitchFamily="2" charset="0"/>
              </a:rPr>
              <a:t>In the future, Urban Navigator will keep getting better and better. With more information, smarter algorithms, and new technologies, it will continue to provide even more personalized and helpful recommendations. By working with local businesses and city officials, Urban Navigator will ensure that users always have access to the latest and greatest attractions and amenities. The future of city exploration looks brighter than ever, thanks to Urban Navigator.</a:t>
            </a:r>
            <a:endParaRPr lang="en-IN" sz="2000" dirty="0">
              <a:solidFill>
                <a:srgbClr val="002060"/>
              </a:solidFill>
              <a:latin typeface="Sitka Display" pitchFamily="2" charset="0"/>
            </a:endParaRPr>
          </a:p>
        </p:txBody>
      </p:sp>
    </p:spTree>
    <p:extLst>
      <p:ext uri="{BB962C8B-B14F-4D97-AF65-F5344CB8AC3E}">
        <p14:creationId xmlns:p14="http://schemas.microsoft.com/office/powerpoint/2010/main" val="2733696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B371653C-5A59-55AF-7592-1B7D2CA0BEA9}"/>
              </a:ext>
            </a:extLst>
          </p:cNvPr>
          <p:cNvSpPr txBox="1"/>
          <p:nvPr/>
        </p:nvSpPr>
        <p:spPr>
          <a:xfrm>
            <a:off x="3166669" y="2193074"/>
            <a:ext cx="2810662" cy="466453"/>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gn="ctr">
              <a:lnSpc>
                <a:spcPct val="90000"/>
              </a:lnSpc>
              <a:spcBef>
                <a:spcPct val="0"/>
              </a:spcBef>
              <a:spcAft>
                <a:spcPts val="600"/>
              </a:spcAft>
            </a:pPr>
            <a:r>
              <a:rPr lang="en-US" sz="2500" kern="1200">
                <a:solidFill>
                  <a:schemeClr val="tx1"/>
                </a:solidFill>
                <a:latin typeface="Arial" panose="020B0604020202020204" pitchFamily="34" charset="0"/>
                <a:ea typeface="+mj-ea"/>
                <a:cs typeface="Arial" panose="020B0604020202020204" pitchFamily="34" charset="0"/>
              </a:rPr>
              <a:t>Thank you...!</a:t>
            </a:r>
          </a:p>
        </p:txBody>
      </p:sp>
    </p:spTree>
    <p:extLst>
      <p:ext uri="{BB962C8B-B14F-4D97-AF65-F5344CB8AC3E}">
        <p14:creationId xmlns:p14="http://schemas.microsoft.com/office/powerpoint/2010/main" val="32577018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364822" y="867160"/>
            <a:ext cx="3009530" cy="21420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1600" b="1" dirty="0">
                <a:solidFill>
                  <a:srgbClr val="213163"/>
                </a:solidFill>
              </a:rPr>
              <a:t>Project Objectives</a:t>
            </a:r>
            <a:endParaRPr sz="1600" dirty="0"/>
          </a:p>
        </p:txBody>
      </p:sp>
      <p:pic>
        <p:nvPicPr>
          <p:cNvPr id="4" name="Picture 3">
            <a:extLst>
              <a:ext uri="{FF2B5EF4-FFF2-40B4-BE49-F238E27FC236}">
                <a16:creationId xmlns:a16="http://schemas.microsoft.com/office/drawing/2014/main" id="{FE6ACA23-A691-BBFF-54D8-448548EFD8C2}"/>
              </a:ext>
            </a:extLst>
          </p:cNvPr>
          <p:cNvPicPr>
            <a:picLocks noChangeAspect="1"/>
          </p:cNvPicPr>
          <p:nvPr/>
        </p:nvPicPr>
        <p:blipFill>
          <a:blip r:embed="rId3"/>
          <a:stretch>
            <a:fillRect/>
          </a:stretch>
        </p:blipFill>
        <p:spPr>
          <a:xfrm>
            <a:off x="5235375" y="1228377"/>
            <a:ext cx="3194940" cy="3194940"/>
          </a:xfrm>
          <a:prstGeom prst="rect">
            <a:avLst/>
          </a:prstGeom>
        </p:spPr>
      </p:pic>
      <p:sp>
        <p:nvSpPr>
          <p:cNvPr id="6" name="Google Shape;62;g5fab984687_2_0">
            <a:extLst>
              <a:ext uri="{FF2B5EF4-FFF2-40B4-BE49-F238E27FC236}">
                <a16:creationId xmlns:a16="http://schemas.microsoft.com/office/drawing/2014/main" id="{2C2DB4A5-624B-CADA-0A3F-8AADD412BC0C}"/>
              </a:ext>
            </a:extLst>
          </p:cNvPr>
          <p:cNvSpPr txBox="1">
            <a:spLocks/>
          </p:cNvSpPr>
          <p:nvPr/>
        </p:nvSpPr>
        <p:spPr>
          <a:xfrm>
            <a:off x="364822" y="1365005"/>
            <a:ext cx="2901324" cy="27719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82880" indent="-182880">
              <a:buFont typeface="Arial" panose="020B0604020202020204" pitchFamily="34" charset="0"/>
              <a:buChar char="•"/>
            </a:pPr>
            <a:r>
              <a:rPr lang="en-US" dirty="0"/>
              <a:t>Problem Statement</a:t>
            </a:r>
          </a:p>
          <a:p>
            <a:pPr marL="182880" indent="-182880">
              <a:buFont typeface="Arial" panose="020B0604020202020204" pitchFamily="34" charset="0"/>
              <a:buChar char="•"/>
            </a:pPr>
            <a:r>
              <a:rPr lang="en-US" dirty="0"/>
              <a:t>Project Overview – Introduction</a:t>
            </a:r>
          </a:p>
          <a:p>
            <a:pPr marL="182880" indent="-182880">
              <a:buFont typeface="Arial" panose="020B0604020202020204" pitchFamily="34" charset="0"/>
              <a:buChar char="•"/>
            </a:pPr>
            <a:r>
              <a:rPr lang="en-US" dirty="0"/>
              <a:t>End Users</a:t>
            </a:r>
          </a:p>
          <a:p>
            <a:pPr marL="182880" indent="-182880">
              <a:buFont typeface="Arial" panose="020B0604020202020204" pitchFamily="34" charset="0"/>
              <a:buChar char="•"/>
            </a:pPr>
            <a:r>
              <a:rPr lang="en-US" dirty="0"/>
              <a:t>Wow Factor in Project</a:t>
            </a:r>
          </a:p>
          <a:p>
            <a:pPr marL="182880" indent="-182880">
              <a:buFont typeface="Arial" panose="020B0604020202020204" pitchFamily="34" charset="0"/>
              <a:buChar char="•"/>
            </a:pPr>
            <a:r>
              <a:rPr lang="en-US" dirty="0"/>
              <a:t>Modelling/Block Diagram/Flow of Project</a:t>
            </a:r>
          </a:p>
          <a:p>
            <a:pPr marL="182880" indent="-182880">
              <a:buFont typeface="Arial" panose="020B0604020202020204" pitchFamily="34" charset="0"/>
              <a:buChar char="•"/>
            </a:pPr>
            <a:r>
              <a:rPr lang="en-US" dirty="0"/>
              <a:t>Result/outcomes</a:t>
            </a:r>
          </a:p>
          <a:p>
            <a:pPr marL="182880" indent="-182880">
              <a:buFont typeface="Arial" panose="020B0604020202020204" pitchFamily="34" charset="0"/>
              <a:buChar char="•"/>
            </a:pPr>
            <a:r>
              <a:rPr lang="en-US" dirty="0"/>
              <a:t>Conclusion</a:t>
            </a:r>
          </a:p>
          <a:p>
            <a:pPr marL="182880" indent="-182880">
              <a:buFont typeface="Arial" panose="020B0604020202020204" pitchFamily="34" charset="0"/>
              <a:buChar char="•"/>
            </a:pPr>
            <a:r>
              <a:rPr lang="en-US" dirty="0"/>
              <a:t>Future Perspective</a:t>
            </a:r>
          </a:p>
          <a:p>
            <a:pPr marL="182880" indent="-182880">
              <a:buFont typeface="Arial" panose="020B0604020202020204" pitchFamily="34" charset="0"/>
              <a:buChar char="•"/>
            </a:pPr>
            <a:endParaRPr lang="en-US" dirty="0"/>
          </a:p>
          <a:p>
            <a:pPr marL="182880" indent="-182880">
              <a:buFont typeface="Arial" panose="020B0604020202020204" pitchFamily="34" charset="0"/>
              <a:buChar char="•"/>
            </a:pPr>
            <a:endParaRPr lang="en-US" dirty="0"/>
          </a:p>
          <a:p>
            <a:pPr marL="182880" indent="-182880">
              <a:buFont typeface="Arial" panose="020B0604020202020204" pitchFamily="34" charset="0"/>
              <a:buChar char="•"/>
            </a:pPr>
            <a:endParaRPr lang="en-US" dirty="0"/>
          </a:p>
          <a:p>
            <a:pPr marL="182880" indent="-182880">
              <a:buFont typeface="Arial" panose="020B0604020202020204" pitchFamily="34" charset="0"/>
              <a:buChar char="•"/>
            </a:pPr>
            <a:endParaRPr lang="en-US" dirty="0"/>
          </a:p>
          <a:p>
            <a:pPr marL="182880" indent="-182880">
              <a:buFont typeface="Arial" panose="020B0604020202020204" pitchFamily="34" charset="0"/>
              <a:buChar char="•"/>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3F6764B-21BB-C2DC-B5A1-6A2D218BFD12}"/>
              </a:ext>
            </a:extLst>
          </p:cNvPr>
          <p:cNvSpPr>
            <a:spLocks noGrp="1"/>
          </p:cNvSpPr>
          <p:nvPr>
            <p:ph type="title"/>
          </p:nvPr>
        </p:nvSpPr>
        <p:spPr/>
        <p:txBody>
          <a:bodyPr/>
          <a:lstStyle/>
          <a:p>
            <a:r>
              <a:rPr lang="en-IN" sz="2400" dirty="0">
                <a:solidFill>
                  <a:srgbClr val="002060"/>
                </a:solidFill>
              </a:rPr>
              <a:t>Problem Statement</a:t>
            </a:r>
          </a:p>
        </p:txBody>
      </p:sp>
      <p:sp>
        <p:nvSpPr>
          <p:cNvPr id="3" name="TextBox 2">
            <a:extLst>
              <a:ext uri="{FF2B5EF4-FFF2-40B4-BE49-F238E27FC236}">
                <a16:creationId xmlns:a16="http://schemas.microsoft.com/office/drawing/2014/main" id="{20F743C6-B12C-F665-26CB-C4CD144C9432}"/>
              </a:ext>
            </a:extLst>
          </p:cNvPr>
          <p:cNvSpPr txBox="1"/>
          <p:nvPr/>
        </p:nvSpPr>
        <p:spPr>
          <a:xfrm>
            <a:off x="442332" y="1373924"/>
            <a:ext cx="7534508" cy="2554545"/>
          </a:xfrm>
          <a:prstGeom prst="rect">
            <a:avLst/>
          </a:prstGeom>
          <a:noFill/>
        </p:spPr>
        <p:txBody>
          <a:bodyPr wrap="square">
            <a:spAutoFit/>
          </a:bodyPr>
          <a:lstStyle/>
          <a:p>
            <a:pPr marL="285750" indent="-285750">
              <a:buFont typeface="Arial" panose="020B0604020202020204" pitchFamily="34" charset="0"/>
              <a:buChar char="•"/>
            </a:pPr>
            <a:r>
              <a:rPr lang="en-US" sz="2000" b="0" i="0" dirty="0">
                <a:solidFill>
                  <a:srgbClr val="002060"/>
                </a:solidFill>
                <a:effectLst/>
                <a:latin typeface="Sitka Display" pitchFamily="2" charset="0"/>
              </a:rPr>
              <a:t>In today's fast-paced urban environments, navigating through cities can be overwhelming and confusing for both residents and tourists. With countless attractions and dining options to choose from, people often struggle to find the best places to visit or the quickest routes to their destinations.</a:t>
            </a:r>
          </a:p>
          <a:p>
            <a:endParaRPr lang="en-US" sz="2000" b="0" i="0" dirty="0">
              <a:solidFill>
                <a:srgbClr val="002060"/>
              </a:solidFill>
              <a:effectLst/>
              <a:latin typeface="Sitka Display" pitchFamily="2" charset="0"/>
            </a:endParaRPr>
          </a:p>
          <a:p>
            <a:pPr marL="285750" indent="-285750">
              <a:buFont typeface="Arial" panose="020B0604020202020204" pitchFamily="34" charset="0"/>
              <a:buChar char="•"/>
            </a:pPr>
            <a:r>
              <a:rPr lang="en-US" sz="2000" b="0" i="0" dirty="0">
                <a:solidFill>
                  <a:srgbClr val="002060"/>
                </a:solidFill>
                <a:effectLst/>
                <a:latin typeface="Sitka Display" pitchFamily="2" charset="0"/>
              </a:rPr>
              <a:t>As a result, individuals are left feeling frustrated and unsatisfied with their urban exploration experiences</a:t>
            </a:r>
            <a:r>
              <a:rPr lang="en-US" sz="2000" b="0" i="0" dirty="0">
                <a:solidFill>
                  <a:srgbClr val="002060"/>
                </a:solidFill>
                <a:effectLst/>
                <a:latin typeface="Söhne"/>
              </a:rPr>
              <a:t>.</a:t>
            </a:r>
            <a:endParaRPr lang="en-IN" sz="2000" dirty="0">
              <a:solidFill>
                <a:srgbClr val="002060"/>
              </a:solidFill>
              <a:latin typeface="Sitka Display" pitchFamily="2" charset="0"/>
            </a:endParaRPr>
          </a:p>
        </p:txBody>
      </p:sp>
    </p:spTree>
    <p:extLst>
      <p:ext uri="{BB962C8B-B14F-4D97-AF65-F5344CB8AC3E}">
        <p14:creationId xmlns:p14="http://schemas.microsoft.com/office/powerpoint/2010/main" val="1607993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3F6764B-21BB-C2DC-B5A1-6A2D218BFD12}"/>
              </a:ext>
            </a:extLst>
          </p:cNvPr>
          <p:cNvSpPr>
            <a:spLocks noGrp="1"/>
          </p:cNvSpPr>
          <p:nvPr>
            <p:ph type="title"/>
          </p:nvPr>
        </p:nvSpPr>
        <p:spPr/>
        <p:txBody>
          <a:bodyPr/>
          <a:lstStyle/>
          <a:p>
            <a:r>
              <a:rPr lang="en-IN" sz="2400">
                <a:solidFill>
                  <a:srgbClr val="002060"/>
                </a:solidFill>
              </a:rPr>
              <a:t>Project overview - Introduction</a:t>
            </a:r>
          </a:p>
        </p:txBody>
      </p:sp>
      <p:sp>
        <p:nvSpPr>
          <p:cNvPr id="3" name="TextBox 2">
            <a:extLst>
              <a:ext uri="{FF2B5EF4-FFF2-40B4-BE49-F238E27FC236}">
                <a16:creationId xmlns:a16="http://schemas.microsoft.com/office/drawing/2014/main" id="{630E4F30-C48A-EA72-0906-EEFBDECFE51D}"/>
              </a:ext>
            </a:extLst>
          </p:cNvPr>
          <p:cNvSpPr txBox="1"/>
          <p:nvPr/>
        </p:nvSpPr>
        <p:spPr>
          <a:xfrm>
            <a:off x="512957" y="1448364"/>
            <a:ext cx="7582828" cy="2246769"/>
          </a:xfrm>
          <a:prstGeom prst="rect">
            <a:avLst/>
          </a:prstGeom>
          <a:noFill/>
        </p:spPr>
        <p:txBody>
          <a:bodyPr wrap="square">
            <a:spAutoFit/>
          </a:bodyPr>
          <a:lstStyle/>
          <a:p>
            <a:pPr marL="285750" indent="-285750">
              <a:buFont typeface="Arial" panose="020B0604020202020204" pitchFamily="34" charset="0"/>
              <a:buChar char="•"/>
            </a:pPr>
            <a:r>
              <a:rPr lang="en-US" sz="2000" b="0" i="0" dirty="0">
                <a:solidFill>
                  <a:srgbClr val="002060"/>
                </a:solidFill>
                <a:effectLst/>
                <a:latin typeface="Sitka Display" pitchFamily="2" charset="0"/>
              </a:rPr>
              <a:t>“Urban Navigator “ , also known as </a:t>
            </a:r>
            <a:r>
              <a:rPr lang="en-US" sz="2000" b="0" i="0" dirty="0" err="1">
                <a:solidFill>
                  <a:srgbClr val="002060"/>
                </a:solidFill>
                <a:effectLst/>
                <a:latin typeface="Sitka Display" pitchFamily="2" charset="0"/>
              </a:rPr>
              <a:t>CityBot</a:t>
            </a:r>
            <a:r>
              <a:rPr lang="en-US" sz="2000" b="0" i="0" dirty="0">
                <a:solidFill>
                  <a:srgbClr val="002060"/>
                </a:solidFill>
                <a:effectLst/>
                <a:latin typeface="Sitka Display" pitchFamily="2" charset="0"/>
              </a:rPr>
              <a:t>, is like having a helpful friend who knows everything about the city . It's a smart solution designed to make exploring cities easier and more enjoyable for everyone . </a:t>
            </a:r>
          </a:p>
          <a:p>
            <a:endParaRPr lang="en-US" sz="2000" b="0" i="0" dirty="0">
              <a:solidFill>
                <a:srgbClr val="002060"/>
              </a:solidFill>
              <a:effectLst/>
              <a:latin typeface="Sitka Display" pitchFamily="2" charset="0"/>
            </a:endParaRPr>
          </a:p>
          <a:p>
            <a:pPr marL="285750" indent="-285750">
              <a:buFont typeface="Arial" panose="020B0604020202020204" pitchFamily="34" charset="0"/>
              <a:buChar char="•"/>
            </a:pPr>
            <a:r>
              <a:rPr lang="en-US" sz="2000" b="0" i="0" dirty="0">
                <a:solidFill>
                  <a:srgbClr val="002060"/>
                </a:solidFill>
                <a:effectLst/>
                <a:latin typeface="Sitka Display" pitchFamily="2" charset="0"/>
              </a:rPr>
              <a:t>Urban Navigator can give you personalized suggestions and helpful tips for finding cool places to visit and the best ways to get there.</a:t>
            </a:r>
            <a:endParaRPr lang="en-IN" sz="2000" dirty="0">
              <a:solidFill>
                <a:srgbClr val="002060"/>
              </a:solidFill>
              <a:latin typeface="Sitka Display" pitchFamily="2" charset="0"/>
            </a:endParaRPr>
          </a:p>
        </p:txBody>
      </p:sp>
    </p:spTree>
    <p:extLst>
      <p:ext uri="{BB962C8B-B14F-4D97-AF65-F5344CB8AC3E}">
        <p14:creationId xmlns:p14="http://schemas.microsoft.com/office/powerpoint/2010/main" val="3764415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3F6764B-21BB-C2DC-B5A1-6A2D218BFD12}"/>
              </a:ext>
            </a:extLst>
          </p:cNvPr>
          <p:cNvSpPr>
            <a:spLocks noGrp="1"/>
          </p:cNvSpPr>
          <p:nvPr>
            <p:ph type="title"/>
          </p:nvPr>
        </p:nvSpPr>
        <p:spPr/>
        <p:txBody>
          <a:bodyPr/>
          <a:lstStyle/>
          <a:p>
            <a:r>
              <a:rPr lang="en-IN" sz="2400">
                <a:solidFill>
                  <a:srgbClr val="002060"/>
                </a:solidFill>
              </a:rPr>
              <a:t>End User</a:t>
            </a:r>
          </a:p>
        </p:txBody>
      </p:sp>
      <p:sp>
        <p:nvSpPr>
          <p:cNvPr id="3" name="TextBox 2">
            <a:extLst>
              <a:ext uri="{FF2B5EF4-FFF2-40B4-BE49-F238E27FC236}">
                <a16:creationId xmlns:a16="http://schemas.microsoft.com/office/drawing/2014/main" id="{376C4F35-0544-372D-685F-AD2E54E4122F}"/>
              </a:ext>
            </a:extLst>
          </p:cNvPr>
          <p:cNvSpPr txBox="1"/>
          <p:nvPr/>
        </p:nvSpPr>
        <p:spPr>
          <a:xfrm>
            <a:off x="483222" y="1405053"/>
            <a:ext cx="7396974" cy="1938992"/>
          </a:xfrm>
          <a:prstGeom prst="rect">
            <a:avLst/>
          </a:prstGeom>
          <a:noFill/>
        </p:spPr>
        <p:txBody>
          <a:bodyPr wrap="square">
            <a:spAutoFit/>
          </a:bodyPr>
          <a:lstStyle/>
          <a:p>
            <a:pPr marL="342900" indent="-342900">
              <a:buFont typeface="Arial" panose="020B0604020202020204" pitchFamily="34" charset="0"/>
              <a:buChar char="•"/>
            </a:pPr>
            <a:r>
              <a:rPr lang="en-US" sz="2000" b="0" i="0" dirty="0">
                <a:solidFill>
                  <a:srgbClr val="002060"/>
                </a:solidFill>
                <a:effectLst/>
                <a:latin typeface="Sitka Banner" pitchFamily="2" charset="0"/>
              </a:rPr>
              <a:t>The target users of Urban Navigator include both residents and </a:t>
            </a:r>
            <a:r>
              <a:rPr lang="en-US" sz="2000" b="0" i="0" dirty="0" err="1">
                <a:solidFill>
                  <a:srgbClr val="002060"/>
                </a:solidFill>
                <a:effectLst/>
                <a:latin typeface="Sitka Banner" pitchFamily="2" charset="0"/>
              </a:rPr>
              <a:t>touists</a:t>
            </a:r>
            <a:r>
              <a:rPr lang="en-US" sz="2000" b="0" i="0" dirty="0">
                <a:solidFill>
                  <a:srgbClr val="002060"/>
                </a:solidFill>
                <a:effectLst/>
                <a:latin typeface="Sitka Banner" pitchFamily="2" charset="0"/>
              </a:rPr>
              <a:t> seeking to explore the vibrant cityscape. Residents can utilize the platform to discover new places, find nearby amenities, and plan their outings more efficiently. Meanwhile, tourists can rely on Urban Navigator to create memorable itineraries </a:t>
            </a:r>
            <a:r>
              <a:rPr lang="en-US" sz="2000" b="0" i="0" dirty="0" err="1">
                <a:solidFill>
                  <a:srgbClr val="002060"/>
                </a:solidFill>
                <a:effectLst/>
                <a:latin typeface="Sitka Banner" pitchFamily="2" charset="0"/>
              </a:rPr>
              <a:t>tilored</a:t>
            </a:r>
            <a:r>
              <a:rPr lang="en-US" sz="2000" b="0" i="0" dirty="0">
                <a:solidFill>
                  <a:srgbClr val="002060"/>
                </a:solidFill>
                <a:effectLst/>
                <a:latin typeface="Sitka Banner" pitchFamily="2" charset="0"/>
              </a:rPr>
              <a:t> to their interests and preferences.</a:t>
            </a:r>
            <a:endParaRPr lang="en-IN" sz="2000" dirty="0">
              <a:solidFill>
                <a:srgbClr val="002060"/>
              </a:solidFill>
              <a:latin typeface="Sitka Banner" pitchFamily="2" charset="0"/>
            </a:endParaRPr>
          </a:p>
        </p:txBody>
      </p:sp>
    </p:spTree>
    <p:extLst>
      <p:ext uri="{BB962C8B-B14F-4D97-AF65-F5344CB8AC3E}">
        <p14:creationId xmlns:p14="http://schemas.microsoft.com/office/powerpoint/2010/main" val="1119326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3F6764B-21BB-C2DC-B5A1-6A2D218BFD12}"/>
              </a:ext>
            </a:extLst>
          </p:cNvPr>
          <p:cNvSpPr>
            <a:spLocks noGrp="1"/>
          </p:cNvSpPr>
          <p:nvPr>
            <p:ph type="title"/>
          </p:nvPr>
        </p:nvSpPr>
        <p:spPr/>
        <p:txBody>
          <a:bodyPr/>
          <a:lstStyle/>
          <a:p>
            <a:r>
              <a:rPr lang="en-IN" sz="2400">
                <a:solidFill>
                  <a:srgbClr val="002060"/>
                </a:solidFill>
              </a:rPr>
              <a:t>Wow Factor in Solution</a:t>
            </a:r>
          </a:p>
        </p:txBody>
      </p:sp>
      <p:sp>
        <p:nvSpPr>
          <p:cNvPr id="3" name="TextBox 2">
            <a:extLst>
              <a:ext uri="{FF2B5EF4-FFF2-40B4-BE49-F238E27FC236}">
                <a16:creationId xmlns:a16="http://schemas.microsoft.com/office/drawing/2014/main" id="{249D8A03-8E04-6854-50F3-903BCBD2F5A4}"/>
              </a:ext>
            </a:extLst>
          </p:cNvPr>
          <p:cNvSpPr txBox="1"/>
          <p:nvPr/>
        </p:nvSpPr>
        <p:spPr>
          <a:xfrm>
            <a:off x="780585" y="1353016"/>
            <a:ext cx="7129347" cy="3170099"/>
          </a:xfrm>
          <a:prstGeom prst="rect">
            <a:avLst/>
          </a:prstGeom>
          <a:noFill/>
        </p:spPr>
        <p:txBody>
          <a:bodyPr wrap="square">
            <a:spAutoFit/>
          </a:bodyPr>
          <a:lstStyle/>
          <a:p>
            <a:pPr marL="342900" indent="-342900">
              <a:buFont typeface="Arial" panose="020B0604020202020204" pitchFamily="34" charset="0"/>
              <a:buChar char="•"/>
            </a:pPr>
            <a:r>
              <a:rPr lang="en-US" sz="2000" b="0" i="0" dirty="0">
                <a:solidFill>
                  <a:srgbClr val="002060"/>
                </a:solidFill>
                <a:effectLst/>
                <a:latin typeface="Sitka Display" pitchFamily="2" charset="0"/>
              </a:rPr>
              <a:t>The coolest thing about Urban Navigator is that it can give you recommendations that are just right for you. It's like having a personal tour guide that knows exactly what you like and where you want to go. Plus, it uses cool features like interactive maps and augmented reality to make exploring the city even more fun and exciting.</a:t>
            </a:r>
          </a:p>
          <a:p>
            <a:endParaRPr lang="en-US" sz="2000" b="0" i="0" dirty="0">
              <a:solidFill>
                <a:srgbClr val="002060"/>
              </a:solidFill>
              <a:effectLst/>
              <a:latin typeface="Sitka Display" pitchFamily="2" charset="0"/>
            </a:endParaRPr>
          </a:p>
          <a:p>
            <a:pPr marL="342900" indent="-342900">
              <a:buFont typeface="Arial" panose="020B0604020202020204" pitchFamily="34" charset="0"/>
              <a:buChar char="•"/>
            </a:pPr>
            <a:r>
              <a:rPr lang="en-US" sz="2000" b="0" i="0" dirty="0">
                <a:solidFill>
                  <a:srgbClr val="002060"/>
                </a:solidFill>
                <a:effectLst/>
                <a:latin typeface="Sitka Display" pitchFamily="2" charset="0"/>
              </a:rPr>
              <a:t>The wow factor of Urban Navigator lies in its ability to offer highly customized and intelligent recommendations based on individual preferences and real-time data</a:t>
            </a:r>
            <a:endParaRPr lang="en-IN" sz="2000" dirty="0">
              <a:solidFill>
                <a:srgbClr val="002060"/>
              </a:solidFill>
              <a:latin typeface="Sitka Display" pitchFamily="2" charset="0"/>
            </a:endParaRPr>
          </a:p>
        </p:txBody>
      </p:sp>
    </p:spTree>
    <p:extLst>
      <p:ext uri="{BB962C8B-B14F-4D97-AF65-F5344CB8AC3E}">
        <p14:creationId xmlns:p14="http://schemas.microsoft.com/office/powerpoint/2010/main" val="3874308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3F6764B-21BB-C2DC-B5A1-6A2D218BFD12}"/>
              </a:ext>
            </a:extLst>
          </p:cNvPr>
          <p:cNvSpPr>
            <a:spLocks noGrp="1"/>
          </p:cNvSpPr>
          <p:nvPr>
            <p:ph type="title"/>
          </p:nvPr>
        </p:nvSpPr>
        <p:spPr/>
        <p:txBody>
          <a:bodyPr/>
          <a:lstStyle/>
          <a:p>
            <a:r>
              <a:rPr lang="en-IN" sz="2400">
                <a:solidFill>
                  <a:srgbClr val="002060"/>
                </a:solidFill>
              </a:rPr>
              <a:t>Modelling</a:t>
            </a:r>
          </a:p>
        </p:txBody>
      </p:sp>
      <p:sp>
        <p:nvSpPr>
          <p:cNvPr id="6" name="Rectangle: Single Corner Rounded 5">
            <a:extLst>
              <a:ext uri="{FF2B5EF4-FFF2-40B4-BE49-F238E27FC236}">
                <a16:creationId xmlns:a16="http://schemas.microsoft.com/office/drawing/2014/main" id="{60FBB363-D812-E90E-6DB5-9E7A821213C7}"/>
              </a:ext>
            </a:extLst>
          </p:cNvPr>
          <p:cNvSpPr/>
          <p:nvPr/>
        </p:nvSpPr>
        <p:spPr>
          <a:xfrm>
            <a:off x="3499825" y="1042515"/>
            <a:ext cx="1674341" cy="599854"/>
          </a:xfrm>
          <a:prstGeom prst="round1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sp>
        <p:nvSpPr>
          <p:cNvPr id="9" name="Rectangle: Single Corner Rounded 8">
            <a:extLst>
              <a:ext uri="{FF2B5EF4-FFF2-40B4-BE49-F238E27FC236}">
                <a16:creationId xmlns:a16="http://schemas.microsoft.com/office/drawing/2014/main" id="{4734C0FD-52CC-D095-32BC-7578C1A451D2}"/>
              </a:ext>
            </a:extLst>
          </p:cNvPr>
          <p:cNvSpPr/>
          <p:nvPr/>
        </p:nvSpPr>
        <p:spPr>
          <a:xfrm>
            <a:off x="5858638" y="2215464"/>
            <a:ext cx="1386868" cy="702995"/>
          </a:xfrm>
          <a:prstGeom prst="round1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sp>
        <p:nvSpPr>
          <p:cNvPr id="10" name="Rectangle: Single Corner Rounded 9">
            <a:extLst>
              <a:ext uri="{FF2B5EF4-FFF2-40B4-BE49-F238E27FC236}">
                <a16:creationId xmlns:a16="http://schemas.microsoft.com/office/drawing/2014/main" id="{DD6977CB-F417-64AF-30B6-952D2BD7F251}"/>
              </a:ext>
            </a:extLst>
          </p:cNvPr>
          <p:cNvSpPr/>
          <p:nvPr/>
        </p:nvSpPr>
        <p:spPr>
          <a:xfrm>
            <a:off x="3573979" y="2251968"/>
            <a:ext cx="1500941" cy="666491"/>
          </a:xfrm>
          <a:prstGeom prst="round1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sp>
        <p:nvSpPr>
          <p:cNvPr id="11" name="Rectangle: Single Corner Rounded 10">
            <a:extLst>
              <a:ext uri="{FF2B5EF4-FFF2-40B4-BE49-F238E27FC236}">
                <a16:creationId xmlns:a16="http://schemas.microsoft.com/office/drawing/2014/main" id="{9375F5AE-30DC-4940-5A21-B4A7B4839C18}"/>
              </a:ext>
            </a:extLst>
          </p:cNvPr>
          <p:cNvSpPr/>
          <p:nvPr/>
        </p:nvSpPr>
        <p:spPr>
          <a:xfrm>
            <a:off x="1403394" y="2251968"/>
            <a:ext cx="1386868" cy="666491"/>
          </a:xfrm>
          <a:prstGeom prst="round1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sp>
        <p:nvSpPr>
          <p:cNvPr id="2" name="TextBox 1">
            <a:extLst>
              <a:ext uri="{FF2B5EF4-FFF2-40B4-BE49-F238E27FC236}">
                <a16:creationId xmlns:a16="http://schemas.microsoft.com/office/drawing/2014/main" id="{48E43D08-7A70-8CFC-4F94-F58F70673CDC}"/>
              </a:ext>
            </a:extLst>
          </p:cNvPr>
          <p:cNvSpPr txBox="1"/>
          <p:nvPr/>
        </p:nvSpPr>
        <p:spPr>
          <a:xfrm>
            <a:off x="3499825" y="1155160"/>
            <a:ext cx="8185212" cy="338554"/>
          </a:xfrm>
          <a:prstGeom prst="rect">
            <a:avLst/>
          </a:prstGeom>
          <a:noFill/>
        </p:spPr>
        <p:txBody>
          <a:bodyPr wrap="square" rtlCol="0">
            <a:spAutoFit/>
          </a:bodyPr>
          <a:lstStyle/>
          <a:p>
            <a:r>
              <a:rPr lang="en-IN" sz="1600" b="0" i="0" dirty="0">
                <a:solidFill>
                  <a:srgbClr val="000000"/>
                </a:solidFill>
                <a:effectLst/>
                <a:latin typeface="Arial" panose="020B0604020202020204" pitchFamily="34" charset="0"/>
              </a:rPr>
              <a:t>Urban navigator</a:t>
            </a:r>
          </a:p>
        </p:txBody>
      </p:sp>
      <p:sp>
        <p:nvSpPr>
          <p:cNvPr id="14" name="Rectangle: Single Corner Rounded 13">
            <a:extLst>
              <a:ext uri="{FF2B5EF4-FFF2-40B4-BE49-F238E27FC236}">
                <a16:creationId xmlns:a16="http://schemas.microsoft.com/office/drawing/2014/main" id="{CDAA8D8B-99EB-B776-27F5-2C75C3FE97C1}"/>
              </a:ext>
            </a:extLst>
          </p:cNvPr>
          <p:cNvSpPr/>
          <p:nvPr/>
        </p:nvSpPr>
        <p:spPr>
          <a:xfrm>
            <a:off x="4781484" y="3791012"/>
            <a:ext cx="1322136" cy="666489"/>
          </a:xfrm>
          <a:prstGeom prst="round1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sp>
        <p:nvSpPr>
          <p:cNvPr id="15" name="Rectangle: Single Corner Rounded 14">
            <a:extLst>
              <a:ext uri="{FF2B5EF4-FFF2-40B4-BE49-F238E27FC236}">
                <a16:creationId xmlns:a16="http://schemas.microsoft.com/office/drawing/2014/main" id="{80196B00-BD43-0E9B-ABA9-DE32DBF4AC8E}"/>
              </a:ext>
            </a:extLst>
          </p:cNvPr>
          <p:cNvSpPr/>
          <p:nvPr/>
        </p:nvSpPr>
        <p:spPr>
          <a:xfrm>
            <a:off x="2508294" y="3791013"/>
            <a:ext cx="1386868" cy="666490"/>
          </a:xfrm>
          <a:prstGeom prst="round1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sp>
        <p:nvSpPr>
          <p:cNvPr id="17" name="TextBox 16">
            <a:extLst>
              <a:ext uri="{FF2B5EF4-FFF2-40B4-BE49-F238E27FC236}">
                <a16:creationId xmlns:a16="http://schemas.microsoft.com/office/drawing/2014/main" id="{5E3BDCB8-E489-82B3-6103-7D41D5A0D218}"/>
              </a:ext>
            </a:extLst>
          </p:cNvPr>
          <p:cNvSpPr txBox="1"/>
          <p:nvPr/>
        </p:nvSpPr>
        <p:spPr>
          <a:xfrm>
            <a:off x="1516380" y="2292825"/>
            <a:ext cx="5897880" cy="584775"/>
          </a:xfrm>
          <a:prstGeom prst="rect">
            <a:avLst/>
          </a:prstGeom>
          <a:noFill/>
        </p:spPr>
        <p:txBody>
          <a:bodyPr wrap="square">
            <a:spAutoFit/>
          </a:bodyPr>
          <a:lstStyle/>
          <a:p>
            <a:r>
              <a:rPr lang="en-IN" sz="1600" b="0" i="0" dirty="0">
                <a:solidFill>
                  <a:srgbClr val="000000"/>
                </a:solidFill>
                <a:effectLst/>
                <a:latin typeface="Arial" panose="020B0604020202020204" pitchFamily="34" charset="0"/>
              </a:rPr>
              <a:t>  Getting </a:t>
            </a:r>
          </a:p>
          <a:p>
            <a:r>
              <a:rPr lang="en-IN" sz="1600" b="0" i="0" dirty="0">
                <a:solidFill>
                  <a:srgbClr val="000000"/>
                </a:solidFill>
                <a:effectLst/>
                <a:latin typeface="Arial" panose="020B0604020202020204" pitchFamily="34" charset="0"/>
              </a:rPr>
              <a:t>information</a:t>
            </a:r>
          </a:p>
        </p:txBody>
      </p:sp>
      <p:sp>
        <p:nvSpPr>
          <p:cNvPr id="21" name="TextBox 20">
            <a:extLst>
              <a:ext uri="{FF2B5EF4-FFF2-40B4-BE49-F238E27FC236}">
                <a16:creationId xmlns:a16="http://schemas.microsoft.com/office/drawing/2014/main" id="{2A4913FC-4544-199D-9EAC-6050B0F7A1A7}"/>
              </a:ext>
            </a:extLst>
          </p:cNvPr>
          <p:cNvSpPr txBox="1"/>
          <p:nvPr/>
        </p:nvSpPr>
        <p:spPr>
          <a:xfrm>
            <a:off x="3609677" y="2380368"/>
            <a:ext cx="6263640" cy="584775"/>
          </a:xfrm>
          <a:prstGeom prst="rect">
            <a:avLst/>
          </a:prstGeom>
          <a:noFill/>
        </p:spPr>
        <p:txBody>
          <a:bodyPr wrap="square">
            <a:spAutoFit/>
          </a:bodyPr>
          <a:lstStyle/>
          <a:p>
            <a:r>
              <a:rPr lang="en-IN" sz="1800" b="0" i="0" dirty="0">
                <a:solidFill>
                  <a:srgbClr val="000000"/>
                </a:solidFill>
                <a:effectLst/>
                <a:latin typeface="Arial" panose="020B0604020202020204" pitchFamily="34" charset="0"/>
              </a:rPr>
              <a:t>Sorting data</a:t>
            </a:r>
          </a:p>
          <a:p>
            <a:endParaRPr lang="en-IN" b="0" i="0" dirty="0">
              <a:solidFill>
                <a:srgbClr val="000000"/>
              </a:solidFill>
              <a:effectLst/>
              <a:latin typeface="Arial" panose="020B0604020202020204" pitchFamily="34" charset="0"/>
            </a:endParaRPr>
          </a:p>
        </p:txBody>
      </p:sp>
      <p:sp>
        <p:nvSpPr>
          <p:cNvPr id="23" name="TextBox 22">
            <a:extLst>
              <a:ext uri="{FF2B5EF4-FFF2-40B4-BE49-F238E27FC236}">
                <a16:creationId xmlns:a16="http://schemas.microsoft.com/office/drawing/2014/main" id="{DCD54015-78C0-AA9D-D797-32CC805E01DF}"/>
              </a:ext>
            </a:extLst>
          </p:cNvPr>
          <p:cNvSpPr txBox="1"/>
          <p:nvPr/>
        </p:nvSpPr>
        <p:spPr>
          <a:xfrm>
            <a:off x="5920401" y="2276121"/>
            <a:ext cx="6201876" cy="584775"/>
          </a:xfrm>
          <a:prstGeom prst="rect">
            <a:avLst/>
          </a:prstGeom>
          <a:noFill/>
        </p:spPr>
        <p:txBody>
          <a:bodyPr wrap="square">
            <a:spAutoFit/>
          </a:bodyPr>
          <a:lstStyle/>
          <a:p>
            <a:r>
              <a:rPr lang="en-IN" sz="1600" b="0" i="0" dirty="0">
                <a:solidFill>
                  <a:srgbClr val="000000"/>
                </a:solidFill>
                <a:effectLst/>
                <a:latin typeface="Arial" panose="020B0604020202020204" pitchFamily="34" charset="0"/>
              </a:rPr>
              <a:t>   User </a:t>
            </a:r>
          </a:p>
          <a:p>
            <a:r>
              <a:rPr lang="en-IN" sz="1600" b="0" i="0" dirty="0">
                <a:solidFill>
                  <a:srgbClr val="000000"/>
                </a:solidFill>
                <a:effectLst/>
                <a:latin typeface="Arial" panose="020B0604020202020204" pitchFamily="34" charset="0"/>
              </a:rPr>
              <a:t>interaction </a:t>
            </a:r>
          </a:p>
        </p:txBody>
      </p:sp>
      <p:sp>
        <p:nvSpPr>
          <p:cNvPr id="25" name="TextBox 24">
            <a:extLst>
              <a:ext uri="{FF2B5EF4-FFF2-40B4-BE49-F238E27FC236}">
                <a16:creationId xmlns:a16="http://schemas.microsoft.com/office/drawing/2014/main" id="{CE15F7BA-0EE4-6803-6294-1A4FF58FC778}"/>
              </a:ext>
            </a:extLst>
          </p:cNvPr>
          <p:cNvSpPr txBox="1"/>
          <p:nvPr/>
        </p:nvSpPr>
        <p:spPr>
          <a:xfrm>
            <a:off x="2585446" y="3842051"/>
            <a:ext cx="6031230" cy="584775"/>
          </a:xfrm>
          <a:prstGeom prst="rect">
            <a:avLst/>
          </a:prstGeom>
          <a:noFill/>
        </p:spPr>
        <p:txBody>
          <a:bodyPr wrap="square">
            <a:spAutoFit/>
          </a:bodyPr>
          <a:lstStyle/>
          <a:p>
            <a:r>
              <a:rPr lang="en-IN" b="0" i="0" dirty="0">
                <a:solidFill>
                  <a:srgbClr val="000000"/>
                </a:solidFill>
                <a:effectLst/>
                <a:latin typeface="Arial" panose="020B0604020202020204" pitchFamily="34" charset="0"/>
              </a:rPr>
              <a:t>  </a:t>
            </a:r>
            <a:r>
              <a:rPr lang="en-IN" sz="1600" b="0" i="0" dirty="0">
                <a:solidFill>
                  <a:srgbClr val="000000"/>
                </a:solidFill>
                <a:effectLst/>
                <a:latin typeface="Arial" panose="020B0604020202020204" pitchFamily="34" charset="0"/>
              </a:rPr>
              <a:t>Making </a:t>
            </a:r>
          </a:p>
          <a:p>
            <a:r>
              <a:rPr lang="en-IN" sz="1600" dirty="0">
                <a:latin typeface="Arial" panose="020B0604020202020204" pitchFamily="34" charset="0"/>
              </a:rPr>
              <a:t>Suggestions </a:t>
            </a:r>
            <a:endParaRPr lang="en-IN" sz="1600" b="0" i="0" dirty="0">
              <a:solidFill>
                <a:srgbClr val="000000"/>
              </a:solidFill>
              <a:effectLst/>
              <a:latin typeface="Arial" panose="020B0604020202020204" pitchFamily="34" charset="0"/>
            </a:endParaRPr>
          </a:p>
        </p:txBody>
      </p:sp>
      <p:sp>
        <p:nvSpPr>
          <p:cNvPr id="27" name="TextBox 26">
            <a:extLst>
              <a:ext uri="{FF2B5EF4-FFF2-40B4-BE49-F238E27FC236}">
                <a16:creationId xmlns:a16="http://schemas.microsoft.com/office/drawing/2014/main" id="{F39BC445-4C9B-91DE-C3D6-CC97DC99ACCE}"/>
              </a:ext>
            </a:extLst>
          </p:cNvPr>
          <p:cNvSpPr txBox="1"/>
          <p:nvPr/>
        </p:nvSpPr>
        <p:spPr>
          <a:xfrm>
            <a:off x="4895784" y="3808597"/>
            <a:ext cx="6031230" cy="584775"/>
          </a:xfrm>
          <a:prstGeom prst="rect">
            <a:avLst/>
          </a:prstGeom>
          <a:noFill/>
        </p:spPr>
        <p:txBody>
          <a:bodyPr wrap="square">
            <a:spAutoFit/>
          </a:bodyPr>
          <a:lstStyle/>
          <a:p>
            <a:r>
              <a:rPr lang="en-IN" sz="1600" b="0" i="0" dirty="0">
                <a:solidFill>
                  <a:srgbClr val="000000"/>
                </a:solidFill>
                <a:effectLst/>
                <a:latin typeface="Arial" panose="020B0604020202020204" pitchFamily="34" charset="0"/>
              </a:rPr>
              <a:t> Finding </a:t>
            </a:r>
          </a:p>
          <a:p>
            <a:r>
              <a:rPr lang="en-IN" sz="1600" b="0" i="0" dirty="0">
                <a:solidFill>
                  <a:srgbClr val="000000"/>
                </a:solidFill>
                <a:effectLst/>
                <a:latin typeface="Arial" panose="020B0604020202020204" pitchFamily="34" charset="0"/>
              </a:rPr>
              <a:t>your way</a:t>
            </a:r>
          </a:p>
        </p:txBody>
      </p:sp>
      <p:sp>
        <p:nvSpPr>
          <p:cNvPr id="28" name="Arrow: Down 27">
            <a:extLst>
              <a:ext uri="{FF2B5EF4-FFF2-40B4-BE49-F238E27FC236}">
                <a16:creationId xmlns:a16="http://schemas.microsoft.com/office/drawing/2014/main" id="{9CC63A7E-C3B1-A405-B9D3-036C4826D6C1}"/>
              </a:ext>
            </a:extLst>
          </p:cNvPr>
          <p:cNvSpPr/>
          <p:nvPr/>
        </p:nvSpPr>
        <p:spPr>
          <a:xfrm flipV="1">
            <a:off x="4183380" y="1717549"/>
            <a:ext cx="281940" cy="472308"/>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29" name="Arrow: Right 28">
            <a:extLst>
              <a:ext uri="{FF2B5EF4-FFF2-40B4-BE49-F238E27FC236}">
                <a16:creationId xmlns:a16="http://schemas.microsoft.com/office/drawing/2014/main" id="{779CE29D-3126-D5F1-79D2-BCDFEEEB0F6A}"/>
              </a:ext>
            </a:extLst>
          </p:cNvPr>
          <p:cNvSpPr/>
          <p:nvPr/>
        </p:nvSpPr>
        <p:spPr>
          <a:xfrm>
            <a:off x="2857500" y="2441480"/>
            <a:ext cx="642325" cy="327334"/>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30" name="Arrow: Left 29">
            <a:extLst>
              <a:ext uri="{FF2B5EF4-FFF2-40B4-BE49-F238E27FC236}">
                <a16:creationId xmlns:a16="http://schemas.microsoft.com/office/drawing/2014/main" id="{04AE692F-00B9-7C5E-DDE2-3891550A74F9}"/>
              </a:ext>
            </a:extLst>
          </p:cNvPr>
          <p:cNvSpPr/>
          <p:nvPr/>
        </p:nvSpPr>
        <p:spPr>
          <a:xfrm>
            <a:off x="5174166" y="2441480"/>
            <a:ext cx="624654" cy="313797"/>
          </a:xfrm>
          <a:prstGeom prst="lef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32" name="Arrow: Left-Right 31">
            <a:extLst>
              <a:ext uri="{FF2B5EF4-FFF2-40B4-BE49-F238E27FC236}">
                <a16:creationId xmlns:a16="http://schemas.microsoft.com/office/drawing/2014/main" id="{D070CBD5-5A32-1D0B-F140-98D9D62A8AF5}"/>
              </a:ext>
            </a:extLst>
          </p:cNvPr>
          <p:cNvSpPr/>
          <p:nvPr/>
        </p:nvSpPr>
        <p:spPr>
          <a:xfrm>
            <a:off x="4008120" y="4038600"/>
            <a:ext cx="716280" cy="289560"/>
          </a:xfrm>
          <a:prstGeom prst="lef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cxnSp>
        <p:nvCxnSpPr>
          <p:cNvPr id="36" name="Straight Connector 35">
            <a:extLst>
              <a:ext uri="{FF2B5EF4-FFF2-40B4-BE49-F238E27FC236}">
                <a16:creationId xmlns:a16="http://schemas.microsoft.com/office/drawing/2014/main" id="{5314D91B-0BFB-86D5-98EE-7BE4BD5BA3B3}"/>
              </a:ext>
            </a:extLst>
          </p:cNvPr>
          <p:cNvCxnSpPr>
            <a:cxnSpLocks/>
          </p:cNvCxnSpPr>
          <p:nvPr/>
        </p:nvCxnSpPr>
        <p:spPr>
          <a:xfrm>
            <a:off x="2697480" y="2965142"/>
            <a:ext cx="0" cy="768658"/>
          </a:xfrm>
          <a:prstGeom prst="line">
            <a:avLst/>
          </a:prstGeom>
        </p:spPr>
        <p:style>
          <a:lnRef idx="1">
            <a:schemeClr val="accent2"/>
          </a:lnRef>
          <a:fillRef idx="0">
            <a:schemeClr val="accent2"/>
          </a:fillRef>
          <a:effectRef idx="0">
            <a:schemeClr val="accent2"/>
          </a:effectRef>
          <a:fontRef idx="minor">
            <a:schemeClr val="tx1"/>
          </a:fontRef>
        </p:style>
      </p:cxnSp>
      <p:cxnSp>
        <p:nvCxnSpPr>
          <p:cNvPr id="4" name="Straight Connector 3">
            <a:extLst>
              <a:ext uri="{FF2B5EF4-FFF2-40B4-BE49-F238E27FC236}">
                <a16:creationId xmlns:a16="http://schemas.microsoft.com/office/drawing/2014/main" id="{B0AC1D36-E797-3BC7-1E6E-CF2A0D811547}"/>
              </a:ext>
            </a:extLst>
          </p:cNvPr>
          <p:cNvCxnSpPr>
            <a:cxnSpLocks/>
          </p:cNvCxnSpPr>
          <p:nvPr/>
        </p:nvCxnSpPr>
        <p:spPr>
          <a:xfrm>
            <a:off x="5920401" y="2965142"/>
            <a:ext cx="0" cy="768658"/>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5956094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3F6764B-21BB-C2DC-B5A1-6A2D218BFD12}"/>
              </a:ext>
            </a:extLst>
          </p:cNvPr>
          <p:cNvSpPr>
            <a:spLocks noGrp="1"/>
          </p:cNvSpPr>
          <p:nvPr>
            <p:ph type="title"/>
          </p:nvPr>
        </p:nvSpPr>
        <p:spPr/>
        <p:txBody>
          <a:bodyPr/>
          <a:lstStyle/>
          <a:p>
            <a:r>
              <a:rPr lang="en-IN" sz="2400" dirty="0">
                <a:solidFill>
                  <a:srgbClr val="002060"/>
                </a:solidFill>
              </a:rPr>
              <a:t>Result / Outcomes</a:t>
            </a:r>
            <a:endParaRPr lang="en-US" dirty="0"/>
          </a:p>
        </p:txBody>
      </p:sp>
      <p:sp>
        <p:nvSpPr>
          <p:cNvPr id="2" name="TextBox 1">
            <a:extLst>
              <a:ext uri="{FF2B5EF4-FFF2-40B4-BE49-F238E27FC236}">
                <a16:creationId xmlns:a16="http://schemas.microsoft.com/office/drawing/2014/main" id="{48E43D08-7A70-8CFC-4F94-F58F70673CDC}"/>
              </a:ext>
            </a:extLst>
          </p:cNvPr>
          <p:cNvSpPr txBox="1"/>
          <p:nvPr/>
        </p:nvSpPr>
        <p:spPr>
          <a:xfrm>
            <a:off x="594732" y="1263805"/>
            <a:ext cx="7731512" cy="2862322"/>
          </a:xfrm>
          <a:prstGeom prst="rect">
            <a:avLst/>
          </a:prstGeom>
          <a:noFill/>
        </p:spPr>
        <p:txBody>
          <a:bodyPr wrap="square" rtlCol="0">
            <a:spAutoFit/>
          </a:bodyPr>
          <a:lstStyle/>
          <a:p>
            <a:pPr marL="342900" indent="-342900">
              <a:buFont typeface="Arial" panose="020B0604020202020204" pitchFamily="34" charset="0"/>
              <a:buChar char="•"/>
            </a:pPr>
            <a:r>
              <a:rPr lang="en-US" sz="2000" b="0" i="0" dirty="0">
                <a:solidFill>
                  <a:srgbClr val="002060"/>
                </a:solidFill>
                <a:effectLst/>
                <a:latin typeface="Sitka Banner" pitchFamily="2" charset="0"/>
              </a:rPr>
              <a:t>Urban Navigator has successfully transformed the way people explore cities, providing them with invaluable insights and recommendations tailored to their preferences. Users report increased satisfaction and enjoyment in their urban adventures, discovering hidden gems and experiencing new attractions they may have overlooked otherwise. </a:t>
            </a:r>
          </a:p>
          <a:p>
            <a:pPr marL="342900" indent="-342900">
              <a:buFont typeface="Arial" panose="020B0604020202020204" pitchFamily="34" charset="0"/>
              <a:buChar char="•"/>
            </a:pPr>
            <a:endParaRPr lang="en-US" sz="2000" dirty="0">
              <a:solidFill>
                <a:srgbClr val="002060"/>
              </a:solidFill>
              <a:latin typeface="Sitka Banner" pitchFamily="2" charset="0"/>
            </a:endParaRPr>
          </a:p>
          <a:p>
            <a:pPr marL="342900" indent="-342900">
              <a:buFont typeface="Arial" panose="020B0604020202020204" pitchFamily="34" charset="0"/>
              <a:buChar char="•"/>
            </a:pPr>
            <a:r>
              <a:rPr lang="en-US" sz="2000" b="0" i="0" dirty="0">
                <a:solidFill>
                  <a:srgbClr val="002060"/>
                </a:solidFill>
                <a:effectLst/>
                <a:latin typeface="Sitka Display" pitchFamily="2" charset="0"/>
              </a:rPr>
              <a:t>Everyone who uses Urban Navigator is happier and more satisfied with their urban adventures, thanks to its helpful suggestions and easy-to-use features.</a:t>
            </a:r>
            <a:endParaRPr lang="en-IN" sz="2000" b="0" i="0" dirty="0">
              <a:solidFill>
                <a:srgbClr val="002060"/>
              </a:solidFill>
              <a:effectLst/>
              <a:latin typeface="Sitka Display" pitchFamily="2" charset="0"/>
            </a:endParaRPr>
          </a:p>
        </p:txBody>
      </p:sp>
    </p:spTree>
    <p:extLst>
      <p:ext uri="{BB962C8B-B14F-4D97-AF65-F5344CB8AC3E}">
        <p14:creationId xmlns:p14="http://schemas.microsoft.com/office/powerpoint/2010/main" val="2016077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3F6764B-21BB-C2DC-B5A1-6A2D218BFD12}"/>
              </a:ext>
            </a:extLst>
          </p:cNvPr>
          <p:cNvSpPr>
            <a:spLocks noGrp="1"/>
          </p:cNvSpPr>
          <p:nvPr>
            <p:ph type="title"/>
          </p:nvPr>
        </p:nvSpPr>
        <p:spPr/>
        <p:txBody>
          <a:bodyPr/>
          <a:lstStyle/>
          <a:p>
            <a:r>
              <a:rPr lang="en-IN" sz="2400">
                <a:solidFill>
                  <a:srgbClr val="002060"/>
                </a:solidFill>
              </a:rPr>
              <a:t>Conclusion</a:t>
            </a:r>
          </a:p>
        </p:txBody>
      </p:sp>
      <p:sp>
        <p:nvSpPr>
          <p:cNvPr id="3" name="TextBox 2">
            <a:extLst>
              <a:ext uri="{FF2B5EF4-FFF2-40B4-BE49-F238E27FC236}">
                <a16:creationId xmlns:a16="http://schemas.microsoft.com/office/drawing/2014/main" id="{F23ACB0A-8EF5-679F-CFC5-0598A968C920}"/>
              </a:ext>
            </a:extLst>
          </p:cNvPr>
          <p:cNvSpPr txBox="1"/>
          <p:nvPr/>
        </p:nvSpPr>
        <p:spPr>
          <a:xfrm>
            <a:off x="550127" y="1382752"/>
            <a:ext cx="7471317" cy="1938992"/>
          </a:xfrm>
          <a:prstGeom prst="rect">
            <a:avLst/>
          </a:prstGeom>
          <a:noFill/>
        </p:spPr>
        <p:txBody>
          <a:bodyPr wrap="square">
            <a:spAutoFit/>
          </a:bodyPr>
          <a:lstStyle/>
          <a:p>
            <a:pPr marL="285750" indent="-285750">
              <a:buFont typeface="Arial" panose="020B0604020202020204" pitchFamily="34" charset="0"/>
              <a:buChar char="•"/>
            </a:pPr>
            <a:r>
              <a:rPr lang="en-US" sz="2000" b="0" i="0" dirty="0">
                <a:solidFill>
                  <a:srgbClr val="002060"/>
                </a:solidFill>
                <a:effectLst/>
                <a:latin typeface="Sitka Banner" pitchFamily="2" charset="0"/>
              </a:rPr>
              <a:t>Urban Navigator is changing the way people explore cities, making it easier and more enjoyable for everyone. By using fancy technology and listening to what users want, Urban Navigator has become the ultimate city exploration companion. Whether you're a local or a tourist, Urban Navigator is here to make sure you have the best time discovering all the wonders of the city</a:t>
            </a:r>
            <a:endParaRPr lang="en-IN" sz="2000" dirty="0">
              <a:solidFill>
                <a:srgbClr val="002060"/>
              </a:solidFill>
              <a:latin typeface="Sitka Banner" pitchFamily="2" charset="0"/>
            </a:endParaRPr>
          </a:p>
        </p:txBody>
      </p:sp>
    </p:spTree>
    <p:extLst>
      <p:ext uri="{BB962C8B-B14F-4D97-AF65-F5344CB8AC3E}">
        <p14:creationId xmlns:p14="http://schemas.microsoft.com/office/powerpoint/2010/main" val="1730388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22</TotalTime>
  <Words>586</Words>
  <Application>Microsoft Office PowerPoint</Application>
  <PresentationFormat>On-screen Show (16:9)</PresentationFormat>
  <Paragraphs>54</Paragraphs>
  <Slides>11</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Poppins Light</vt:lpstr>
      <vt:lpstr>Sitka Banner</vt:lpstr>
      <vt:lpstr>Sitka Display</vt:lpstr>
      <vt:lpstr>Söhne</vt:lpstr>
      <vt:lpstr>Times New Roman</vt:lpstr>
      <vt:lpstr>Simple Light</vt:lpstr>
      <vt:lpstr>PowerPoint Presentation</vt:lpstr>
      <vt:lpstr>Project Objectives</vt:lpstr>
      <vt:lpstr>Problem Statement</vt:lpstr>
      <vt:lpstr>Project overview - Introduction</vt:lpstr>
      <vt:lpstr>End User</vt:lpstr>
      <vt:lpstr>Wow Factor in Solution</vt:lpstr>
      <vt:lpstr>Modelling</vt:lpstr>
      <vt:lpstr>Result / Outcomes</vt:lpstr>
      <vt:lpstr>Conclusion</vt:lpstr>
      <vt:lpstr>Future Perspective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Rajvi Mistry</cp:lastModifiedBy>
  <cp:revision>14</cp:revision>
  <dcterms:modified xsi:type="dcterms:W3CDTF">2024-03-15T16:22:36Z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