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7315200" cx="9753600"/>
  <p:notesSz cx="6858000" cy="9144000"/>
  <p:embeddedFontLst>
    <p:embeddedFont>
      <p:font typeface="Montserrat"/>
      <p:bold r:id="rId17"/>
      <p:boldItalic r:id="rId18"/>
    </p:embeddedFont>
    <p:embeddedFont>
      <p:font typeface="Montserrat Ligh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3" roundtripDataSignature="AMtx7mjL8M0FRRCTtaOphYN0u9HsJHUa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Light-bold.fntdata"/><Relationship Id="rId11" Type="http://schemas.openxmlformats.org/officeDocument/2006/relationships/slide" Target="slides/slide6.xml"/><Relationship Id="rId22" Type="http://schemas.openxmlformats.org/officeDocument/2006/relationships/font" Target="fonts/MontserratLight-boldItalic.fntdata"/><Relationship Id="rId10" Type="http://schemas.openxmlformats.org/officeDocument/2006/relationships/slide" Target="slides/slide5.xml"/><Relationship Id="rId21" Type="http://schemas.openxmlformats.org/officeDocument/2006/relationships/font" Target="fonts/MontserratLight-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Light-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0: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0: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42" name="Google Shape;242;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43" name="Google Shape;243;p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SVMs, the basic idea is to find a hyperplane that maximizes the margin (distance) between the data points of different classes. However, in many cases, the data may not be linearly separable in the original input space. That's where the kernel function comes in.</a:t>
            </a:r>
            <a:endParaRPr/>
          </a:p>
        </p:txBody>
      </p:sp>
      <p:sp>
        <p:nvSpPr>
          <p:cNvPr id="245" name="Google Shape;245;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46" name="Google Shape;246;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9: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1792288" y="612775"/>
            <a:ext cx="5486400" cy="4114800"/>
          </a:xfrm>
          <a:prstGeom prst="rect">
            <a:avLst/>
          </a:prstGeom>
          <a:noFill/>
          <a:ln>
            <a:noFill/>
          </a:ln>
        </p:spPr>
      </p:sp>
      <p:sp>
        <p:nvSpPr>
          <p:cNvPr id="68" name="Google Shape;68;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7.png"/><Relationship Id="rId7"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87" name="Shape 87"/>
        <p:cNvGrpSpPr/>
        <p:nvPr/>
      </p:nvGrpSpPr>
      <p:grpSpPr>
        <a:xfrm>
          <a:off x="0" y="0"/>
          <a:ext cx="0" cy="0"/>
          <a:chOff x="0" y="0"/>
          <a:chExt cx="0" cy="0"/>
        </a:xfrm>
      </p:grpSpPr>
      <p:sp>
        <p:nvSpPr>
          <p:cNvPr id="88" name="Google Shape;88;p1"/>
          <p:cNvSpPr/>
          <p:nvPr/>
        </p:nvSpPr>
        <p:spPr>
          <a:xfrm>
            <a:off x="0" y="0"/>
            <a:ext cx="9753600" cy="73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txBox="1"/>
          <p:nvPr/>
        </p:nvSpPr>
        <p:spPr>
          <a:xfrm>
            <a:off x="4374393" y="1440225"/>
            <a:ext cx="5175184" cy="2808267"/>
          </a:xfrm>
          <a:prstGeom prst="rect">
            <a:avLst/>
          </a:prstGeom>
          <a:noFill/>
          <a:ln>
            <a:noFill/>
          </a:ln>
        </p:spPr>
        <p:txBody>
          <a:bodyPr anchorCtr="0" anchor="t" bIns="0" lIns="0" spcFirstLastPara="1" rIns="0" wrap="square" tIns="0">
            <a:spAutoFit/>
          </a:bodyPr>
          <a:lstStyle/>
          <a:p>
            <a:pPr indent="0" lvl="0" marL="0" marR="0" rtl="0" algn="l">
              <a:lnSpc>
                <a:spcPct val="118995"/>
              </a:lnSpc>
              <a:spcBef>
                <a:spcPts val="0"/>
              </a:spcBef>
              <a:spcAft>
                <a:spcPts val="0"/>
              </a:spcAft>
              <a:buNone/>
            </a:pPr>
            <a:r>
              <a:rPr b="1" i="0" lang="en-US" sz="6233" u="none" cap="none" strike="noStrike">
                <a:solidFill>
                  <a:srgbClr val="4CB8B4"/>
                </a:solidFill>
                <a:latin typeface="Montserrat"/>
                <a:ea typeface="Montserrat"/>
                <a:cs typeface="Montserrat"/>
                <a:sym typeface="Montserrat"/>
              </a:rPr>
              <a:t>Optical</a:t>
            </a:r>
            <a:endParaRPr/>
          </a:p>
          <a:p>
            <a:pPr indent="0" lvl="0" marL="0" marR="0" rtl="0" algn="l">
              <a:lnSpc>
                <a:spcPct val="118995"/>
              </a:lnSpc>
              <a:spcBef>
                <a:spcPts val="0"/>
              </a:spcBef>
              <a:spcAft>
                <a:spcPts val="0"/>
              </a:spcAft>
              <a:buNone/>
            </a:pPr>
            <a:r>
              <a:rPr b="1" i="0" lang="en-US" sz="6233" u="none" cap="none" strike="noStrike">
                <a:solidFill>
                  <a:srgbClr val="4CB8B4"/>
                </a:solidFill>
                <a:latin typeface="Montserrat"/>
                <a:ea typeface="Montserrat"/>
                <a:cs typeface="Montserrat"/>
                <a:sym typeface="Montserrat"/>
              </a:rPr>
              <a:t>Character </a:t>
            </a:r>
            <a:endParaRPr/>
          </a:p>
          <a:p>
            <a:pPr indent="0" lvl="0" marL="0" marR="0" rtl="0" algn="l">
              <a:lnSpc>
                <a:spcPct val="118995"/>
              </a:lnSpc>
              <a:spcBef>
                <a:spcPts val="0"/>
              </a:spcBef>
              <a:spcAft>
                <a:spcPts val="0"/>
              </a:spcAft>
              <a:buNone/>
            </a:pPr>
            <a:r>
              <a:rPr b="1" i="0" lang="en-US" sz="6233" u="none" cap="none" strike="noStrike">
                <a:solidFill>
                  <a:srgbClr val="4CB8B4"/>
                </a:solidFill>
                <a:latin typeface="Montserrat"/>
                <a:ea typeface="Montserrat"/>
                <a:cs typeface="Montserrat"/>
                <a:sym typeface="Montserrat"/>
              </a:rPr>
              <a:t>Recognition</a:t>
            </a:r>
            <a:endParaRPr/>
          </a:p>
        </p:txBody>
      </p:sp>
      <p:sp>
        <p:nvSpPr>
          <p:cNvPr id="90" name="Google Shape;90;p1"/>
          <p:cNvSpPr/>
          <p:nvPr/>
        </p:nvSpPr>
        <p:spPr>
          <a:xfrm>
            <a:off x="4875823" y="5226057"/>
            <a:ext cx="2775825" cy="786368"/>
          </a:xfrm>
          <a:custGeom>
            <a:rect b="b" l="l" r="r" t="t"/>
            <a:pathLst>
              <a:path extrusionOk="0" h="786368" w="2775825">
                <a:moveTo>
                  <a:pt x="0" y="0"/>
                </a:moveTo>
                <a:lnTo>
                  <a:pt x="2775825" y="0"/>
                </a:lnTo>
                <a:lnTo>
                  <a:pt x="2775825" y="786368"/>
                </a:lnTo>
                <a:lnTo>
                  <a:pt x="0" y="786368"/>
                </a:lnTo>
                <a:lnTo>
                  <a:pt x="0" y="0"/>
                </a:lnTo>
                <a:close/>
              </a:path>
            </a:pathLst>
          </a:custGeom>
          <a:blipFill rotWithShape="1">
            <a:blip r:embed="rId3">
              <a:alphaModFix/>
            </a:blip>
            <a:stretch>
              <a:fillRect b="-126483" l="0" r="0" t="-126486"/>
            </a:stretch>
          </a:blipFill>
          <a:ln>
            <a:noFill/>
          </a:ln>
        </p:spPr>
      </p:sp>
      <p:sp>
        <p:nvSpPr>
          <p:cNvPr id="91" name="Google Shape;91;p1"/>
          <p:cNvSpPr txBox="1"/>
          <p:nvPr/>
        </p:nvSpPr>
        <p:spPr>
          <a:xfrm>
            <a:off x="5174421" y="5423817"/>
            <a:ext cx="3346500" cy="624300"/>
          </a:xfrm>
          <a:prstGeom prst="rect">
            <a:avLst/>
          </a:prstGeom>
          <a:noFill/>
          <a:ln>
            <a:noFill/>
          </a:ln>
        </p:spPr>
        <p:txBody>
          <a:bodyPr anchorCtr="0" anchor="t" bIns="0" lIns="0" spcFirstLastPara="1" rIns="0" wrap="square" tIns="0">
            <a:spAutoFit/>
          </a:bodyPr>
          <a:lstStyle/>
          <a:p>
            <a:pPr indent="0" lvl="0" marL="0" marR="0" rtl="0" algn="l">
              <a:lnSpc>
                <a:spcPct val="123964"/>
              </a:lnSpc>
              <a:spcBef>
                <a:spcPts val="0"/>
              </a:spcBef>
              <a:spcAft>
                <a:spcPts val="0"/>
              </a:spcAft>
              <a:buNone/>
            </a:pPr>
            <a:r>
              <a:rPr lang="en-US" sz="1811">
                <a:solidFill>
                  <a:srgbClr val="FFFFFF"/>
                </a:solidFill>
                <a:latin typeface="Montserrat Light"/>
                <a:ea typeface="Montserrat Light"/>
                <a:cs typeface="Montserrat Light"/>
                <a:sym typeface="Montserrat Light"/>
              </a:rPr>
              <a:t>Raj vinayak Meena</a:t>
            </a:r>
            <a:endParaRPr sz="1811">
              <a:solidFill>
                <a:srgbClr val="FFFFFF"/>
              </a:solidFill>
              <a:latin typeface="Montserrat Light"/>
              <a:ea typeface="Montserrat Light"/>
              <a:cs typeface="Montserrat Light"/>
              <a:sym typeface="Montserrat Light"/>
            </a:endParaRPr>
          </a:p>
          <a:p>
            <a:pPr indent="0" lvl="0" marL="0" marR="0" rtl="0" algn="l">
              <a:lnSpc>
                <a:spcPct val="123964"/>
              </a:lnSpc>
              <a:spcBef>
                <a:spcPts val="0"/>
              </a:spcBef>
              <a:spcAft>
                <a:spcPts val="0"/>
              </a:spcAft>
              <a:buNone/>
            </a:pPr>
            <a:r>
              <a:t/>
            </a:r>
            <a:endParaRPr sz="1811">
              <a:solidFill>
                <a:srgbClr val="FFFFFF"/>
              </a:solidFill>
              <a:latin typeface="Montserrat Light"/>
              <a:ea typeface="Montserrat Light"/>
              <a:cs typeface="Montserrat Light"/>
              <a:sym typeface="Montserrat Light"/>
            </a:endParaRPr>
          </a:p>
        </p:txBody>
      </p:sp>
      <p:sp>
        <p:nvSpPr>
          <p:cNvPr id="92" name="Google Shape;92;p1"/>
          <p:cNvSpPr/>
          <p:nvPr/>
        </p:nvSpPr>
        <p:spPr>
          <a:xfrm rot="-5400000">
            <a:off x="-269631" y="4853354"/>
            <a:ext cx="2760958" cy="2230528"/>
          </a:xfrm>
          <a:custGeom>
            <a:rect b="b" l="l" r="r" t="t"/>
            <a:pathLst>
              <a:path extrusionOk="0" h="5126990" w="6346308">
                <a:moveTo>
                  <a:pt x="3524367" y="0"/>
                </a:moveTo>
                <a:lnTo>
                  <a:pt x="0" y="0"/>
                </a:lnTo>
                <a:lnTo>
                  <a:pt x="2821940" y="2564130"/>
                </a:lnTo>
                <a:lnTo>
                  <a:pt x="0" y="5126990"/>
                </a:lnTo>
                <a:lnTo>
                  <a:pt x="3524367" y="5126990"/>
                </a:lnTo>
                <a:lnTo>
                  <a:pt x="6346308" y="2564130"/>
                </a:lnTo>
                <a:close/>
              </a:path>
            </a:pathLst>
          </a:custGeom>
          <a:solidFill>
            <a:srgbClr val="FFCC58"/>
          </a:solidFill>
          <a:ln>
            <a:noFill/>
          </a:ln>
        </p:spPr>
      </p:sp>
      <p:sp>
        <p:nvSpPr>
          <p:cNvPr id="93" name="Google Shape;93;p1"/>
          <p:cNvSpPr/>
          <p:nvPr/>
        </p:nvSpPr>
        <p:spPr>
          <a:xfrm rot="-5400000">
            <a:off x="820615" y="6060831"/>
            <a:ext cx="2760958" cy="2230528"/>
          </a:xfrm>
          <a:custGeom>
            <a:rect b="b" l="l" r="r" t="t"/>
            <a:pathLst>
              <a:path extrusionOk="0" h="5126990" w="6346308">
                <a:moveTo>
                  <a:pt x="3524367" y="0"/>
                </a:moveTo>
                <a:lnTo>
                  <a:pt x="0" y="0"/>
                </a:lnTo>
                <a:lnTo>
                  <a:pt x="2821940" y="2564130"/>
                </a:lnTo>
                <a:lnTo>
                  <a:pt x="0" y="5126990"/>
                </a:lnTo>
                <a:lnTo>
                  <a:pt x="3524367" y="5126990"/>
                </a:lnTo>
                <a:lnTo>
                  <a:pt x="6346308" y="2564130"/>
                </a:lnTo>
                <a:close/>
              </a:path>
            </a:pathLst>
          </a:custGeom>
          <a:solidFill>
            <a:srgbClr val="4CB8B4"/>
          </a:solidFill>
          <a:ln>
            <a:noFill/>
          </a:ln>
        </p:spPr>
      </p:sp>
      <p:sp>
        <p:nvSpPr>
          <p:cNvPr id="94" name="Google Shape;94;p1"/>
          <p:cNvSpPr/>
          <p:nvPr/>
        </p:nvSpPr>
        <p:spPr>
          <a:xfrm rot="-5400000">
            <a:off x="2162908" y="4355123"/>
            <a:ext cx="1754685" cy="1409275"/>
          </a:xfrm>
          <a:custGeom>
            <a:rect b="b" l="l" r="r" t="t"/>
            <a:pathLst>
              <a:path extrusionOk="0" h="5126990" w="6383700">
                <a:moveTo>
                  <a:pt x="3561760" y="0"/>
                </a:moveTo>
                <a:lnTo>
                  <a:pt x="0" y="0"/>
                </a:lnTo>
                <a:lnTo>
                  <a:pt x="2821940" y="2564130"/>
                </a:lnTo>
                <a:lnTo>
                  <a:pt x="0" y="5126990"/>
                </a:lnTo>
                <a:lnTo>
                  <a:pt x="3561760" y="5126990"/>
                </a:lnTo>
                <a:lnTo>
                  <a:pt x="6383700" y="2564130"/>
                </a:lnTo>
                <a:close/>
              </a:path>
            </a:pathLst>
          </a:custGeom>
          <a:solidFill>
            <a:srgbClr val="FF7477"/>
          </a:solidFill>
          <a:ln>
            <a:noFill/>
          </a:ln>
        </p:spPr>
      </p:sp>
      <p:sp>
        <p:nvSpPr>
          <p:cNvPr id="95" name="Google Shape;95;p1"/>
          <p:cNvSpPr/>
          <p:nvPr/>
        </p:nvSpPr>
        <p:spPr>
          <a:xfrm rot="-5400000">
            <a:off x="2983523" y="3534508"/>
            <a:ext cx="714376" cy="568253"/>
          </a:xfrm>
          <a:custGeom>
            <a:rect b="b" l="l" r="r" t="t"/>
            <a:pathLst>
              <a:path extrusionOk="0" h="5126990" w="6346308">
                <a:moveTo>
                  <a:pt x="3524367" y="0"/>
                </a:moveTo>
                <a:lnTo>
                  <a:pt x="0" y="0"/>
                </a:lnTo>
                <a:lnTo>
                  <a:pt x="2821940" y="2564130"/>
                </a:lnTo>
                <a:lnTo>
                  <a:pt x="0" y="5126990"/>
                </a:lnTo>
                <a:lnTo>
                  <a:pt x="3524367" y="5126990"/>
                </a:lnTo>
                <a:lnTo>
                  <a:pt x="6346308" y="2564130"/>
                </a:lnTo>
                <a:close/>
              </a:path>
            </a:pathLst>
          </a:custGeom>
          <a:solidFill>
            <a:srgbClr val="FFCC58"/>
          </a:solidFill>
          <a:ln>
            <a:noFill/>
          </a:ln>
        </p:spPr>
      </p:sp>
      <p:sp>
        <p:nvSpPr>
          <p:cNvPr id="96" name="Google Shape;96;p1"/>
          <p:cNvSpPr/>
          <p:nvPr/>
        </p:nvSpPr>
        <p:spPr>
          <a:xfrm rot="-5400000">
            <a:off x="967154" y="3206262"/>
            <a:ext cx="1517551" cy="1223101"/>
          </a:xfrm>
          <a:custGeom>
            <a:rect b="b" l="l" r="r" t="t"/>
            <a:pathLst>
              <a:path extrusionOk="0" h="5126990" w="6361360">
                <a:moveTo>
                  <a:pt x="3539420" y="0"/>
                </a:moveTo>
                <a:lnTo>
                  <a:pt x="0" y="0"/>
                </a:lnTo>
                <a:lnTo>
                  <a:pt x="2821940" y="2564130"/>
                </a:lnTo>
                <a:lnTo>
                  <a:pt x="0" y="5126990"/>
                </a:lnTo>
                <a:lnTo>
                  <a:pt x="3539420" y="5126990"/>
                </a:lnTo>
                <a:lnTo>
                  <a:pt x="6361360" y="2564130"/>
                </a:lnTo>
                <a:close/>
              </a:path>
            </a:pathLst>
          </a:custGeom>
          <a:solidFill>
            <a:srgbClr val="4CB8B4"/>
          </a:solidFill>
          <a:ln>
            <a:noFill/>
          </a:ln>
        </p:spPr>
      </p:sp>
      <p:sp>
        <p:nvSpPr>
          <p:cNvPr id="97" name="Google Shape;97;p1"/>
          <p:cNvSpPr/>
          <p:nvPr/>
        </p:nvSpPr>
        <p:spPr>
          <a:xfrm rot="-5400000">
            <a:off x="-199292" y="1137138"/>
            <a:ext cx="2124365" cy="1708986"/>
          </a:xfrm>
          <a:custGeom>
            <a:rect b="b" l="l" r="r" t="t"/>
            <a:pathLst>
              <a:path extrusionOk="0" h="5126990" w="6373228">
                <a:moveTo>
                  <a:pt x="3551288" y="0"/>
                </a:moveTo>
                <a:lnTo>
                  <a:pt x="0" y="0"/>
                </a:lnTo>
                <a:lnTo>
                  <a:pt x="2821940" y="2564130"/>
                </a:lnTo>
                <a:lnTo>
                  <a:pt x="0" y="5126990"/>
                </a:lnTo>
                <a:lnTo>
                  <a:pt x="3551288" y="5126990"/>
                </a:lnTo>
                <a:lnTo>
                  <a:pt x="6373228" y="2564130"/>
                </a:lnTo>
                <a:close/>
              </a:path>
            </a:pathLst>
          </a:custGeom>
          <a:solidFill>
            <a:srgbClr val="FF7477"/>
          </a:solidFill>
          <a:ln>
            <a:noFill/>
          </a:ln>
        </p:spPr>
      </p:sp>
      <p:sp>
        <p:nvSpPr>
          <p:cNvPr id="98" name="Google Shape;98;p1"/>
          <p:cNvSpPr/>
          <p:nvPr/>
        </p:nvSpPr>
        <p:spPr>
          <a:xfrm rot="-5400000">
            <a:off x="1447800" y="-633046"/>
            <a:ext cx="2760958" cy="2230528"/>
          </a:xfrm>
          <a:custGeom>
            <a:rect b="b" l="l" r="r" t="t"/>
            <a:pathLst>
              <a:path extrusionOk="0" h="5126990" w="6346308">
                <a:moveTo>
                  <a:pt x="3524367" y="0"/>
                </a:moveTo>
                <a:lnTo>
                  <a:pt x="0" y="0"/>
                </a:lnTo>
                <a:lnTo>
                  <a:pt x="2821940" y="2564130"/>
                </a:lnTo>
                <a:lnTo>
                  <a:pt x="0" y="5126990"/>
                </a:lnTo>
                <a:lnTo>
                  <a:pt x="3524367" y="5126990"/>
                </a:lnTo>
                <a:lnTo>
                  <a:pt x="6346308" y="2564130"/>
                </a:lnTo>
                <a:close/>
              </a:path>
            </a:pathLst>
          </a:custGeom>
          <a:solidFill>
            <a:srgbClr val="FFCC58"/>
          </a:solidFill>
          <a:ln>
            <a:noFill/>
          </a:ln>
        </p:spPr>
      </p:sp>
      <p:sp>
        <p:nvSpPr>
          <p:cNvPr id="99" name="Google Shape;99;p1"/>
          <p:cNvSpPr/>
          <p:nvPr/>
        </p:nvSpPr>
        <p:spPr>
          <a:xfrm rot="-5400000">
            <a:off x="2602523" y="838200"/>
            <a:ext cx="1517551" cy="1223101"/>
          </a:xfrm>
          <a:custGeom>
            <a:rect b="b" l="l" r="r" t="t"/>
            <a:pathLst>
              <a:path extrusionOk="0" h="5126990" w="6361360">
                <a:moveTo>
                  <a:pt x="3539420" y="0"/>
                </a:moveTo>
                <a:lnTo>
                  <a:pt x="0" y="0"/>
                </a:lnTo>
                <a:lnTo>
                  <a:pt x="2821940" y="2564130"/>
                </a:lnTo>
                <a:lnTo>
                  <a:pt x="0" y="5126990"/>
                </a:lnTo>
                <a:lnTo>
                  <a:pt x="3539420" y="5126990"/>
                </a:lnTo>
                <a:lnTo>
                  <a:pt x="6361360" y="2564130"/>
                </a:lnTo>
                <a:close/>
              </a:path>
            </a:pathLst>
          </a:custGeom>
          <a:solidFill>
            <a:srgbClr val="4CB8B4"/>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C58"/>
        </a:solidFill>
      </p:bgPr>
    </p:bg>
    <p:spTree>
      <p:nvGrpSpPr>
        <p:cNvPr id="283" name="Shape 283"/>
        <p:cNvGrpSpPr/>
        <p:nvPr/>
      </p:nvGrpSpPr>
      <p:grpSpPr>
        <a:xfrm>
          <a:off x="0" y="0"/>
          <a:ext cx="0" cy="0"/>
          <a:chOff x="0" y="0"/>
          <a:chExt cx="0" cy="0"/>
        </a:xfrm>
      </p:grpSpPr>
      <p:sp>
        <p:nvSpPr>
          <p:cNvPr id="284" name="Google Shape;284;p10"/>
          <p:cNvSpPr txBox="1"/>
          <p:nvPr/>
        </p:nvSpPr>
        <p:spPr>
          <a:xfrm>
            <a:off x="5398395" y="1772837"/>
            <a:ext cx="3623685" cy="5062023"/>
          </a:xfrm>
          <a:prstGeom prst="rect">
            <a:avLst/>
          </a:prstGeom>
          <a:noFill/>
          <a:ln>
            <a:noFill/>
          </a:ln>
        </p:spPr>
        <p:txBody>
          <a:bodyPr anchorCtr="0" anchor="t" bIns="0" lIns="0" spcFirstLastPara="1" rIns="0" wrap="square" tIns="0">
            <a:spAutoFit/>
          </a:bodyPr>
          <a:lstStyle/>
          <a:p>
            <a:pPr indent="0" lvl="0" marL="0" marR="0" rtl="0" algn="l">
              <a:lnSpc>
                <a:spcPct val="149973"/>
              </a:lnSpc>
              <a:spcBef>
                <a:spcPts val="0"/>
              </a:spcBef>
              <a:spcAft>
                <a:spcPts val="0"/>
              </a:spcAft>
              <a:buNone/>
            </a:pPr>
            <a:r>
              <a:rPr b="0" i="0" lang="en-US" sz="1915" u="none" cap="none" strike="noStrike">
                <a:solidFill>
                  <a:srgbClr val="FFFFFF"/>
                </a:solidFill>
                <a:latin typeface="Montserrat Light"/>
                <a:ea typeface="Montserrat Light"/>
                <a:cs typeface="Montserrat Light"/>
                <a:sym typeface="Montserrat Light"/>
              </a:rPr>
              <a:t>      </a:t>
            </a:r>
            <a:r>
              <a:rPr b="1" i="0" lang="en-US" sz="1915" u="none" cap="none" strike="noStrike">
                <a:solidFill>
                  <a:srgbClr val="FFFFFF"/>
                </a:solidFill>
                <a:latin typeface="Montserrat"/>
                <a:ea typeface="Montserrat"/>
                <a:cs typeface="Montserrat"/>
                <a:sym typeface="Montserrat"/>
              </a:rPr>
              <a:t>Model:</a:t>
            </a:r>
            <a:endParaRPr/>
          </a:p>
          <a:p>
            <a:pPr indent="-206726" lvl="1" marL="413451" marR="0" rtl="0" algn="l">
              <a:lnSpc>
                <a:spcPct val="149973"/>
              </a:lnSpc>
              <a:spcBef>
                <a:spcPts val="0"/>
              </a:spcBef>
              <a:spcAft>
                <a:spcPts val="0"/>
              </a:spcAft>
              <a:buClr>
                <a:srgbClr val="FFFFFF"/>
              </a:buClr>
              <a:buSzPts val="1915"/>
              <a:buFont typeface="Arial"/>
              <a:buChar char="•"/>
            </a:pPr>
            <a:r>
              <a:rPr b="0" i="0" lang="en-US" sz="1915" u="none" cap="none" strike="noStrike">
                <a:solidFill>
                  <a:srgbClr val="FFFFFF"/>
                </a:solidFill>
                <a:latin typeface="Montserrat Light"/>
                <a:ea typeface="Montserrat Light"/>
                <a:cs typeface="Montserrat Light"/>
                <a:sym typeface="Montserrat Light"/>
              </a:rPr>
              <a:t>Sequential model using the Keras Sequential API</a:t>
            </a:r>
            <a:endParaRPr/>
          </a:p>
          <a:p>
            <a:pPr indent="-206726" lvl="1" marL="413451" marR="0" rtl="0" algn="l">
              <a:lnSpc>
                <a:spcPct val="149973"/>
              </a:lnSpc>
              <a:spcBef>
                <a:spcPts val="0"/>
              </a:spcBef>
              <a:spcAft>
                <a:spcPts val="0"/>
              </a:spcAft>
              <a:buClr>
                <a:srgbClr val="FFFFFF"/>
              </a:buClr>
              <a:buSzPts val="1915"/>
              <a:buFont typeface="Arial"/>
              <a:buChar char="•"/>
            </a:pPr>
            <a:r>
              <a:rPr b="0" i="0" lang="en-US" sz="1915" u="none" cap="none" strike="noStrike">
                <a:solidFill>
                  <a:srgbClr val="FFFFFF"/>
                </a:solidFill>
                <a:latin typeface="Montserrat Light"/>
                <a:ea typeface="Montserrat Light"/>
                <a:cs typeface="Montserrat Light"/>
                <a:sym typeface="Montserrat Light"/>
              </a:rPr>
              <a:t>Conv2D with 32 filters (ReLU)</a:t>
            </a:r>
            <a:endParaRPr/>
          </a:p>
          <a:p>
            <a:pPr indent="-206726" lvl="1" marL="413451" marR="0" rtl="0" algn="l">
              <a:lnSpc>
                <a:spcPct val="149973"/>
              </a:lnSpc>
              <a:spcBef>
                <a:spcPts val="0"/>
              </a:spcBef>
              <a:spcAft>
                <a:spcPts val="0"/>
              </a:spcAft>
              <a:buClr>
                <a:srgbClr val="FFFFFF"/>
              </a:buClr>
              <a:buSzPts val="1915"/>
              <a:buFont typeface="Arial"/>
              <a:buChar char="•"/>
            </a:pPr>
            <a:r>
              <a:rPr b="0" i="0" lang="en-US" sz="1915" u="none" cap="none" strike="noStrike">
                <a:solidFill>
                  <a:srgbClr val="FFFFFF"/>
                </a:solidFill>
                <a:latin typeface="Montserrat Light"/>
                <a:ea typeface="Montserrat Light"/>
                <a:cs typeface="Montserrat Light"/>
                <a:sym typeface="Montserrat Light"/>
              </a:rPr>
              <a:t>MaxPooling2D </a:t>
            </a:r>
            <a:endParaRPr/>
          </a:p>
          <a:p>
            <a:pPr indent="-206726" lvl="1" marL="413451" marR="0" rtl="0" algn="l">
              <a:lnSpc>
                <a:spcPct val="149973"/>
              </a:lnSpc>
              <a:spcBef>
                <a:spcPts val="0"/>
              </a:spcBef>
              <a:spcAft>
                <a:spcPts val="0"/>
              </a:spcAft>
              <a:buClr>
                <a:srgbClr val="FFFFFF"/>
              </a:buClr>
              <a:buSzPts val="1915"/>
              <a:buFont typeface="Arial"/>
              <a:buChar char="•"/>
            </a:pPr>
            <a:r>
              <a:rPr b="0" i="0" lang="en-US" sz="1915" u="none" cap="none" strike="noStrike">
                <a:solidFill>
                  <a:srgbClr val="FFFFFF"/>
                </a:solidFill>
                <a:latin typeface="Montserrat Light"/>
                <a:ea typeface="Montserrat Light"/>
                <a:cs typeface="Montserrat Light"/>
                <a:sym typeface="Montserrat Light"/>
              </a:rPr>
              <a:t>Conv2D with 64 filters (ReLU) and pooling</a:t>
            </a:r>
            <a:endParaRPr/>
          </a:p>
          <a:p>
            <a:pPr indent="-206726" lvl="1" marL="413451" marR="0" rtl="0" algn="l">
              <a:lnSpc>
                <a:spcPct val="149973"/>
              </a:lnSpc>
              <a:spcBef>
                <a:spcPts val="0"/>
              </a:spcBef>
              <a:spcAft>
                <a:spcPts val="0"/>
              </a:spcAft>
              <a:buClr>
                <a:srgbClr val="FFFFFF"/>
              </a:buClr>
              <a:buSzPts val="1915"/>
              <a:buFont typeface="Arial"/>
              <a:buChar char="•"/>
            </a:pPr>
            <a:r>
              <a:rPr b="0" i="0" lang="en-US" sz="1915" u="none" cap="none" strike="noStrike">
                <a:solidFill>
                  <a:srgbClr val="FFFFFF"/>
                </a:solidFill>
                <a:latin typeface="Montserrat Light"/>
                <a:ea typeface="Montserrat Light"/>
                <a:cs typeface="Montserrat Light"/>
                <a:sym typeface="Montserrat Light"/>
              </a:rPr>
              <a:t>Flatten</a:t>
            </a:r>
            <a:endParaRPr/>
          </a:p>
          <a:p>
            <a:pPr indent="-206726" lvl="1" marL="413451" marR="0" rtl="0" algn="l">
              <a:lnSpc>
                <a:spcPct val="149973"/>
              </a:lnSpc>
              <a:spcBef>
                <a:spcPts val="0"/>
              </a:spcBef>
              <a:spcAft>
                <a:spcPts val="0"/>
              </a:spcAft>
              <a:buClr>
                <a:srgbClr val="FFFFFF"/>
              </a:buClr>
              <a:buSzPts val="1915"/>
              <a:buFont typeface="Arial"/>
              <a:buChar char="•"/>
            </a:pPr>
            <a:r>
              <a:rPr b="0" i="0" lang="en-US" sz="1915" u="none" cap="none" strike="noStrike">
                <a:solidFill>
                  <a:srgbClr val="FFFFFF"/>
                </a:solidFill>
                <a:latin typeface="Montserrat Light"/>
                <a:ea typeface="Montserrat Light"/>
                <a:cs typeface="Montserrat Light"/>
                <a:sym typeface="Montserrat Light"/>
              </a:rPr>
              <a:t>Dense; softmax</a:t>
            </a:r>
            <a:endParaRPr/>
          </a:p>
          <a:p>
            <a:pPr indent="0" lvl="0" marL="0" marR="0" rtl="0" algn="l">
              <a:lnSpc>
                <a:spcPct val="149973"/>
              </a:lnSpc>
              <a:spcBef>
                <a:spcPts val="0"/>
              </a:spcBef>
              <a:spcAft>
                <a:spcPts val="0"/>
              </a:spcAft>
              <a:buNone/>
            </a:pPr>
            <a:r>
              <a:t/>
            </a:r>
            <a:endParaRPr b="0" i="0" sz="1915" u="none" cap="none" strike="noStrike">
              <a:solidFill>
                <a:srgbClr val="FFFFFF"/>
              </a:solidFill>
              <a:latin typeface="Montserrat Light"/>
              <a:ea typeface="Montserrat Light"/>
              <a:cs typeface="Montserrat Light"/>
              <a:sym typeface="Montserrat Light"/>
            </a:endParaRPr>
          </a:p>
          <a:p>
            <a:pPr indent="0" lvl="0" marL="0" marR="0" rtl="0" algn="l">
              <a:lnSpc>
                <a:spcPct val="149973"/>
              </a:lnSpc>
              <a:spcBef>
                <a:spcPts val="0"/>
              </a:spcBef>
              <a:spcAft>
                <a:spcPts val="0"/>
              </a:spcAft>
              <a:buNone/>
            </a:pPr>
            <a:r>
              <a:t/>
            </a:r>
            <a:endParaRPr b="0" i="0" sz="1915" u="none" cap="none" strike="noStrike">
              <a:solidFill>
                <a:srgbClr val="FFFFFF"/>
              </a:solidFill>
              <a:latin typeface="Montserrat Light"/>
              <a:ea typeface="Montserrat Light"/>
              <a:cs typeface="Montserrat Light"/>
              <a:sym typeface="Montserrat Light"/>
            </a:endParaRPr>
          </a:p>
          <a:p>
            <a:pPr indent="0" lvl="0" marL="0" marR="0" rtl="0" algn="l">
              <a:lnSpc>
                <a:spcPct val="149973"/>
              </a:lnSpc>
              <a:spcBef>
                <a:spcPts val="0"/>
              </a:spcBef>
              <a:spcAft>
                <a:spcPts val="0"/>
              </a:spcAft>
              <a:buNone/>
            </a:pPr>
            <a:r>
              <a:rPr b="0" i="0" lang="en-US" sz="1915" u="none" cap="none" strike="noStrike">
                <a:solidFill>
                  <a:srgbClr val="FFFFFF"/>
                </a:solidFill>
                <a:latin typeface="Montserrat Light"/>
                <a:ea typeface="Montserrat Light"/>
                <a:cs typeface="Montserrat Light"/>
                <a:sym typeface="Montserrat Light"/>
              </a:rPr>
              <a:t> </a:t>
            </a:r>
            <a:endParaRPr/>
          </a:p>
          <a:p>
            <a:pPr indent="0" lvl="0" marL="0" marR="0" rtl="0" algn="l">
              <a:lnSpc>
                <a:spcPct val="149973"/>
              </a:lnSpc>
              <a:spcBef>
                <a:spcPts val="0"/>
              </a:spcBef>
              <a:spcAft>
                <a:spcPts val="0"/>
              </a:spcAft>
              <a:buNone/>
            </a:pPr>
            <a:r>
              <a:t/>
            </a:r>
            <a:endParaRPr b="0" i="0" sz="1915" u="none" cap="none" strike="noStrike">
              <a:solidFill>
                <a:srgbClr val="FFFFFF"/>
              </a:solidFill>
              <a:latin typeface="Montserrat Light"/>
              <a:ea typeface="Montserrat Light"/>
              <a:cs typeface="Montserrat Light"/>
              <a:sym typeface="Montserrat Light"/>
            </a:endParaRPr>
          </a:p>
        </p:txBody>
      </p:sp>
      <p:sp>
        <p:nvSpPr>
          <p:cNvPr id="285" name="Google Shape;285;p10"/>
          <p:cNvSpPr txBox="1"/>
          <p:nvPr/>
        </p:nvSpPr>
        <p:spPr>
          <a:xfrm>
            <a:off x="143112" y="2331951"/>
            <a:ext cx="4870585" cy="1518249"/>
          </a:xfrm>
          <a:prstGeom prst="rect">
            <a:avLst/>
          </a:prstGeom>
          <a:noFill/>
          <a:ln>
            <a:noFill/>
          </a:ln>
        </p:spPr>
        <p:txBody>
          <a:bodyPr anchorCtr="0" anchor="t" bIns="0" lIns="0" spcFirstLastPara="1" rIns="0" wrap="square" tIns="0">
            <a:spAutoFit/>
          </a:bodyPr>
          <a:lstStyle/>
          <a:p>
            <a:pPr indent="0" lvl="0" marL="0" marR="0" rtl="0" algn="l">
              <a:lnSpc>
                <a:spcPct val="97000"/>
              </a:lnSpc>
              <a:spcBef>
                <a:spcPts val="0"/>
              </a:spcBef>
              <a:spcAft>
                <a:spcPts val="0"/>
              </a:spcAft>
              <a:buNone/>
            </a:pPr>
            <a:r>
              <a:rPr b="1" i="0" lang="en-US" sz="6000" u="none" cap="none" strike="noStrike">
                <a:solidFill>
                  <a:srgbClr val="FFFFFF"/>
                </a:solidFill>
                <a:latin typeface="Montserrat"/>
                <a:ea typeface="Montserrat"/>
                <a:cs typeface="Montserrat"/>
                <a:sym typeface="Montserrat"/>
              </a:rPr>
              <a:t>Other</a:t>
            </a:r>
            <a:endParaRPr/>
          </a:p>
          <a:p>
            <a:pPr indent="0" lvl="0" marL="0" marR="0" rtl="0" algn="l">
              <a:lnSpc>
                <a:spcPct val="97000"/>
              </a:lnSpc>
              <a:spcBef>
                <a:spcPts val="0"/>
              </a:spcBef>
              <a:spcAft>
                <a:spcPts val="0"/>
              </a:spcAft>
              <a:buNone/>
            </a:pPr>
            <a:r>
              <a:rPr b="1" i="0" lang="en-US" sz="6000" u="none" cap="none" strike="noStrike">
                <a:solidFill>
                  <a:srgbClr val="FFFFFF"/>
                </a:solidFill>
                <a:latin typeface="Montserrat"/>
                <a:ea typeface="Montserrat"/>
                <a:cs typeface="Montserrat"/>
                <a:sym typeface="Montserrat"/>
              </a:rPr>
              <a:t>Algos: CNN</a:t>
            </a:r>
            <a:endParaRPr/>
          </a:p>
        </p:txBody>
      </p:sp>
      <p:sp>
        <p:nvSpPr>
          <p:cNvPr id="286" name="Google Shape;286;p10"/>
          <p:cNvSpPr/>
          <p:nvPr/>
        </p:nvSpPr>
        <p:spPr>
          <a:xfrm rot="5400000">
            <a:off x="1744540" y="3634154"/>
            <a:ext cx="6479249" cy="59065"/>
          </a:xfrm>
          <a:custGeom>
            <a:rect b="b" l="l" r="r" t="t"/>
            <a:pathLst>
              <a:path extrusionOk="0" h="59065" w="6479249">
                <a:moveTo>
                  <a:pt x="0" y="0"/>
                </a:moveTo>
                <a:lnTo>
                  <a:pt x="6479250" y="0"/>
                </a:lnTo>
                <a:lnTo>
                  <a:pt x="6479250" y="59064"/>
                </a:lnTo>
                <a:lnTo>
                  <a:pt x="0" y="59064"/>
                </a:lnTo>
                <a:lnTo>
                  <a:pt x="0" y="0"/>
                </a:lnTo>
                <a:close/>
              </a:path>
            </a:pathLst>
          </a:custGeom>
          <a:blipFill rotWithShape="1">
            <a:blip r:embed="rId3">
              <a:alphaModFix/>
            </a:blip>
            <a:stretch>
              <a:fillRect b="-5426487" l="0" r="0" t="-5426378"/>
            </a:stretch>
          </a:blipFill>
          <a:ln>
            <a:noFill/>
          </a:ln>
        </p:spPr>
      </p:sp>
      <p:sp>
        <p:nvSpPr>
          <p:cNvPr id="287" name="Google Shape;287;p10"/>
          <p:cNvSpPr/>
          <p:nvPr/>
        </p:nvSpPr>
        <p:spPr>
          <a:xfrm>
            <a:off x="1104413" y="-1016916"/>
            <a:ext cx="2237946" cy="2001653"/>
          </a:xfrm>
          <a:custGeom>
            <a:rect b="b" l="l" r="r" t="t"/>
            <a:pathLst>
              <a:path extrusionOk="0" h="5126990" w="5732310">
                <a:moveTo>
                  <a:pt x="2910370" y="0"/>
                </a:moveTo>
                <a:lnTo>
                  <a:pt x="0" y="0"/>
                </a:lnTo>
                <a:lnTo>
                  <a:pt x="2821940" y="2564130"/>
                </a:lnTo>
                <a:lnTo>
                  <a:pt x="0" y="5126990"/>
                </a:lnTo>
                <a:lnTo>
                  <a:pt x="2910370" y="5126990"/>
                </a:lnTo>
                <a:lnTo>
                  <a:pt x="5732310" y="2564130"/>
                </a:lnTo>
                <a:close/>
              </a:path>
            </a:pathLst>
          </a:custGeom>
          <a:solidFill>
            <a:srgbClr val="F2F2F2"/>
          </a:solidFill>
          <a:ln>
            <a:noFill/>
          </a:ln>
        </p:spPr>
      </p:sp>
      <p:sp>
        <p:nvSpPr>
          <p:cNvPr id="288" name="Google Shape;288;p10"/>
          <p:cNvSpPr/>
          <p:nvPr/>
        </p:nvSpPr>
        <p:spPr>
          <a:xfrm>
            <a:off x="468714" y="985614"/>
            <a:ext cx="875675" cy="787223"/>
          </a:xfrm>
          <a:custGeom>
            <a:rect b="b" l="l" r="r" t="t"/>
            <a:pathLst>
              <a:path extrusionOk="0" h="5126990" w="5732310">
                <a:moveTo>
                  <a:pt x="2910370" y="0"/>
                </a:moveTo>
                <a:lnTo>
                  <a:pt x="0" y="0"/>
                </a:lnTo>
                <a:lnTo>
                  <a:pt x="2821940" y="2564130"/>
                </a:lnTo>
                <a:lnTo>
                  <a:pt x="0" y="5126990"/>
                </a:lnTo>
                <a:lnTo>
                  <a:pt x="2910370" y="5126990"/>
                </a:lnTo>
                <a:lnTo>
                  <a:pt x="5732310" y="2564130"/>
                </a:lnTo>
                <a:close/>
              </a:path>
            </a:pathLst>
          </a:custGeom>
          <a:solidFill>
            <a:srgbClr val="FF7477"/>
          </a:solidFill>
          <a:ln>
            <a:noFill/>
          </a:ln>
        </p:spPr>
      </p:sp>
      <p:sp>
        <p:nvSpPr>
          <p:cNvPr id="289" name="Google Shape;289;p10"/>
          <p:cNvSpPr/>
          <p:nvPr/>
        </p:nvSpPr>
        <p:spPr>
          <a:xfrm>
            <a:off x="3167505" y="393713"/>
            <a:ext cx="594883" cy="534533"/>
          </a:xfrm>
          <a:custGeom>
            <a:rect b="b" l="l" r="r" t="t"/>
            <a:pathLst>
              <a:path extrusionOk="0" h="5126990" w="5732310">
                <a:moveTo>
                  <a:pt x="2910370" y="0"/>
                </a:moveTo>
                <a:lnTo>
                  <a:pt x="0" y="0"/>
                </a:lnTo>
                <a:lnTo>
                  <a:pt x="2821940" y="2564130"/>
                </a:lnTo>
                <a:lnTo>
                  <a:pt x="0" y="5126990"/>
                </a:lnTo>
                <a:lnTo>
                  <a:pt x="2910370" y="5126990"/>
                </a:lnTo>
                <a:lnTo>
                  <a:pt x="5732310" y="2564130"/>
                </a:lnTo>
                <a:close/>
              </a:path>
            </a:pathLst>
          </a:custGeom>
          <a:solidFill>
            <a:srgbClr val="4CB8B4"/>
          </a:solidFill>
          <a:ln>
            <a:noFill/>
          </a:ln>
        </p:spPr>
      </p:sp>
      <p:sp>
        <p:nvSpPr>
          <p:cNvPr id="290" name="Google Shape;290;p10"/>
          <p:cNvSpPr/>
          <p:nvPr/>
        </p:nvSpPr>
        <p:spPr>
          <a:xfrm>
            <a:off x="8572500" y="6334125"/>
            <a:ext cx="718955" cy="575164"/>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FF7477"/>
          </a:solid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94" name="Shape 294"/>
        <p:cNvGrpSpPr/>
        <p:nvPr/>
      </p:nvGrpSpPr>
      <p:grpSpPr>
        <a:xfrm>
          <a:off x="0" y="0"/>
          <a:ext cx="0" cy="0"/>
          <a:chOff x="0" y="0"/>
          <a:chExt cx="0" cy="0"/>
        </a:xfrm>
      </p:grpSpPr>
      <p:sp>
        <p:nvSpPr>
          <p:cNvPr id="295" name="Google Shape;295;p11"/>
          <p:cNvSpPr txBox="1"/>
          <p:nvPr/>
        </p:nvSpPr>
        <p:spPr>
          <a:xfrm>
            <a:off x="5018165" y="2416009"/>
            <a:ext cx="4003915" cy="2281376"/>
          </a:xfrm>
          <a:prstGeom prst="rect">
            <a:avLst/>
          </a:prstGeom>
          <a:noFill/>
          <a:ln>
            <a:noFill/>
          </a:ln>
        </p:spPr>
        <p:txBody>
          <a:bodyPr anchorCtr="0" anchor="t" bIns="0" lIns="0" spcFirstLastPara="1" rIns="0" wrap="square" tIns="0">
            <a:spAutoFit/>
          </a:bodyPr>
          <a:lstStyle/>
          <a:p>
            <a:pPr indent="0" lvl="0" marL="0" marR="0" rtl="0" algn="l">
              <a:lnSpc>
                <a:spcPct val="97002"/>
              </a:lnSpc>
              <a:spcBef>
                <a:spcPts val="0"/>
              </a:spcBef>
              <a:spcAft>
                <a:spcPts val="0"/>
              </a:spcAft>
              <a:buNone/>
            </a:pPr>
            <a:r>
              <a:rPr b="1" i="0" lang="en-US" sz="8975" u="none" cap="none" strike="noStrike">
                <a:solidFill>
                  <a:srgbClr val="4CB8B4"/>
                </a:solidFill>
                <a:latin typeface="Montserrat"/>
                <a:ea typeface="Montserrat"/>
                <a:cs typeface="Montserrat"/>
                <a:sym typeface="Montserrat"/>
              </a:rPr>
              <a:t>Thank</a:t>
            </a:r>
            <a:endParaRPr/>
          </a:p>
          <a:p>
            <a:pPr indent="0" lvl="0" marL="0" marR="0" rtl="0" algn="l">
              <a:lnSpc>
                <a:spcPct val="97002"/>
              </a:lnSpc>
              <a:spcBef>
                <a:spcPts val="0"/>
              </a:spcBef>
              <a:spcAft>
                <a:spcPts val="0"/>
              </a:spcAft>
              <a:buNone/>
            </a:pPr>
            <a:r>
              <a:rPr b="1" i="0" lang="en-US" sz="8975" u="none" cap="none" strike="noStrike">
                <a:solidFill>
                  <a:srgbClr val="4CB8B4"/>
                </a:solidFill>
                <a:latin typeface="Montserrat"/>
                <a:ea typeface="Montserrat"/>
                <a:cs typeface="Montserrat"/>
                <a:sym typeface="Montserrat"/>
              </a:rPr>
              <a:t>you!</a:t>
            </a:r>
            <a:endParaRPr/>
          </a:p>
        </p:txBody>
      </p:sp>
      <p:sp>
        <p:nvSpPr>
          <p:cNvPr id="296" name="Google Shape;296;p11"/>
          <p:cNvSpPr/>
          <p:nvPr/>
        </p:nvSpPr>
        <p:spPr>
          <a:xfrm rot="-5400000">
            <a:off x="-269631" y="4853354"/>
            <a:ext cx="2760958" cy="2230528"/>
          </a:xfrm>
          <a:custGeom>
            <a:rect b="b" l="l" r="r" t="t"/>
            <a:pathLst>
              <a:path extrusionOk="0" h="5126990" w="6346308">
                <a:moveTo>
                  <a:pt x="3524367" y="0"/>
                </a:moveTo>
                <a:lnTo>
                  <a:pt x="0" y="0"/>
                </a:lnTo>
                <a:lnTo>
                  <a:pt x="2821940" y="2564130"/>
                </a:lnTo>
                <a:lnTo>
                  <a:pt x="0" y="5126990"/>
                </a:lnTo>
                <a:lnTo>
                  <a:pt x="3524367" y="5126990"/>
                </a:lnTo>
                <a:lnTo>
                  <a:pt x="6346308" y="2564130"/>
                </a:lnTo>
                <a:close/>
              </a:path>
            </a:pathLst>
          </a:custGeom>
          <a:solidFill>
            <a:srgbClr val="FFCC58"/>
          </a:solidFill>
          <a:ln>
            <a:noFill/>
          </a:ln>
        </p:spPr>
      </p:sp>
      <p:sp>
        <p:nvSpPr>
          <p:cNvPr id="297" name="Google Shape;297;p11"/>
          <p:cNvSpPr/>
          <p:nvPr/>
        </p:nvSpPr>
        <p:spPr>
          <a:xfrm rot="-5400000">
            <a:off x="820615" y="6060831"/>
            <a:ext cx="2760958" cy="2230528"/>
          </a:xfrm>
          <a:custGeom>
            <a:rect b="b" l="l" r="r" t="t"/>
            <a:pathLst>
              <a:path extrusionOk="0" h="5126990" w="6346308">
                <a:moveTo>
                  <a:pt x="3524367" y="0"/>
                </a:moveTo>
                <a:lnTo>
                  <a:pt x="0" y="0"/>
                </a:lnTo>
                <a:lnTo>
                  <a:pt x="2821940" y="2564130"/>
                </a:lnTo>
                <a:lnTo>
                  <a:pt x="0" y="5126990"/>
                </a:lnTo>
                <a:lnTo>
                  <a:pt x="3524367" y="5126990"/>
                </a:lnTo>
                <a:lnTo>
                  <a:pt x="6346308" y="2564130"/>
                </a:lnTo>
                <a:close/>
              </a:path>
            </a:pathLst>
          </a:custGeom>
          <a:solidFill>
            <a:srgbClr val="4CB8B4"/>
          </a:solidFill>
          <a:ln>
            <a:noFill/>
          </a:ln>
        </p:spPr>
      </p:sp>
      <p:sp>
        <p:nvSpPr>
          <p:cNvPr id="298" name="Google Shape;298;p11"/>
          <p:cNvSpPr/>
          <p:nvPr/>
        </p:nvSpPr>
        <p:spPr>
          <a:xfrm rot="-5400000">
            <a:off x="2162908" y="4355123"/>
            <a:ext cx="1754685" cy="1409275"/>
          </a:xfrm>
          <a:custGeom>
            <a:rect b="b" l="l" r="r" t="t"/>
            <a:pathLst>
              <a:path extrusionOk="0" h="5126990" w="6383700">
                <a:moveTo>
                  <a:pt x="3561760" y="0"/>
                </a:moveTo>
                <a:lnTo>
                  <a:pt x="0" y="0"/>
                </a:lnTo>
                <a:lnTo>
                  <a:pt x="2821940" y="2564130"/>
                </a:lnTo>
                <a:lnTo>
                  <a:pt x="0" y="5126990"/>
                </a:lnTo>
                <a:lnTo>
                  <a:pt x="3561760" y="5126990"/>
                </a:lnTo>
                <a:lnTo>
                  <a:pt x="6383700" y="2564130"/>
                </a:lnTo>
                <a:close/>
              </a:path>
            </a:pathLst>
          </a:custGeom>
          <a:solidFill>
            <a:srgbClr val="FF7477"/>
          </a:solidFill>
          <a:ln>
            <a:noFill/>
          </a:ln>
        </p:spPr>
      </p:sp>
      <p:sp>
        <p:nvSpPr>
          <p:cNvPr id="299" name="Google Shape;299;p11"/>
          <p:cNvSpPr/>
          <p:nvPr/>
        </p:nvSpPr>
        <p:spPr>
          <a:xfrm rot="-5400000">
            <a:off x="2983523" y="3534508"/>
            <a:ext cx="714376" cy="568253"/>
          </a:xfrm>
          <a:custGeom>
            <a:rect b="b" l="l" r="r" t="t"/>
            <a:pathLst>
              <a:path extrusionOk="0" h="5126990" w="6346308">
                <a:moveTo>
                  <a:pt x="3524367" y="0"/>
                </a:moveTo>
                <a:lnTo>
                  <a:pt x="0" y="0"/>
                </a:lnTo>
                <a:lnTo>
                  <a:pt x="2821940" y="2564130"/>
                </a:lnTo>
                <a:lnTo>
                  <a:pt x="0" y="5126990"/>
                </a:lnTo>
                <a:lnTo>
                  <a:pt x="3524367" y="5126990"/>
                </a:lnTo>
                <a:lnTo>
                  <a:pt x="6346308" y="2564130"/>
                </a:lnTo>
                <a:close/>
              </a:path>
            </a:pathLst>
          </a:custGeom>
          <a:solidFill>
            <a:srgbClr val="FFCC58"/>
          </a:solidFill>
          <a:ln>
            <a:noFill/>
          </a:ln>
        </p:spPr>
      </p:sp>
      <p:sp>
        <p:nvSpPr>
          <p:cNvPr id="300" name="Google Shape;300;p11"/>
          <p:cNvSpPr/>
          <p:nvPr/>
        </p:nvSpPr>
        <p:spPr>
          <a:xfrm rot="-5400000">
            <a:off x="967154" y="3206262"/>
            <a:ext cx="1517551" cy="1223101"/>
          </a:xfrm>
          <a:custGeom>
            <a:rect b="b" l="l" r="r" t="t"/>
            <a:pathLst>
              <a:path extrusionOk="0" h="5126990" w="6361360">
                <a:moveTo>
                  <a:pt x="3539420" y="0"/>
                </a:moveTo>
                <a:lnTo>
                  <a:pt x="0" y="0"/>
                </a:lnTo>
                <a:lnTo>
                  <a:pt x="2821940" y="2564130"/>
                </a:lnTo>
                <a:lnTo>
                  <a:pt x="0" y="5126990"/>
                </a:lnTo>
                <a:lnTo>
                  <a:pt x="3539420" y="5126990"/>
                </a:lnTo>
                <a:lnTo>
                  <a:pt x="6361360" y="2564130"/>
                </a:lnTo>
                <a:close/>
              </a:path>
            </a:pathLst>
          </a:custGeom>
          <a:solidFill>
            <a:srgbClr val="4CB8B4"/>
          </a:solidFill>
          <a:ln>
            <a:noFill/>
          </a:ln>
        </p:spPr>
      </p:sp>
      <p:sp>
        <p:nvSpPr>
          <p:cNvPr id="301" name="Google Shape;301;p11"/>
          <p:cNvSpPr/>
          <p:nvPr/>
        </p:nvSpPr>
        <p:spPr>
          <a:xfrm rot="-5400000">
            <a:off x="-199292" y="1137138"/>
            <a:ext cx="2124365" cy="1708986"/>
          </a:xfrm>
          <a:custGeom>
            <a:rect b="b" l="l" r="r" t="t"/>
            <a:pathLst>
              <a:path extrusionOk="0" h="5126990" w="6373228">
                <a:moveTo>
                  <a:pt x="3551288" y="0"/>
                </a:moveTo>
                <a:lnTo>
                  <a:pt x="0" y="0"/>
                </a:lnTo>
                <a:lnTo>
                  <a:pt x="2821940" y="2564130"/>
                </a:lnTo>
                <a:lnTo>
                  <a:pt x="0" y="5126990"/>
                </a:lnTo>
                <a:lnTo>
                  <a:pt x="3551288" y="5126990"/>
                </a:lnTo>
                <a:lnTo>
                  <a:pt x="6373228" y="2564130"/>
                </a:lnTo>
                <a:close/>
              </a:path>
            </a:pathLst>
          </a:custGeom>
          <a:solidFill>
            <a:srgbClr val="FF7477"/>
          </a:solidFill>
          <a:ln>
            <a:noFill/>
          </a:ln>
        </p:spPr>
      </p:sp>
      <p:sp>
        <p:nvSpPr>
          <p:cNvPr id="302" name="Google Shape;302;p11"/>
          <p:cNvSpPr/>
          <p:nvPr/>
        </p:nvSpPr>
        <p:spPr>
          <a:xfrm rot="-5400000">
            <a:off x="1447800" y="-633046"/>
            <a:ext cx="2760958" cy="2230528"/>
          </a:xfrm>
          <a:custGeom>
            <a:rect b="b" l="l" r="r" t="t"/>
            <a:pathLst>
              <a:path extrusionOk="0" h="5126990" w="6346308">
                <a:moveTo>
                  <a:pt x="3524367" y="0"/>
                </a:moveTo>
                <a:lnTo>
                  <a:pt x="0" y="0"/>
                </a:lnTo>
                <a:lnTo>
                  <a:pt x="2821940" y="2564130"/>
                </a:lnTo>
                <a:lnTo>
                  <a:pt x="0" y="5126990"/>
                </a:lnTo>
                <a:lnTo>
                  <a:pt x="3524367" y="5126990"/>
                </a:lnTo>
                <a:lnTo>
                  <a:pt x="6346308" y="2564130"/>
                </a:lnTo>
                <a:close/>
              </a:path>
            </a:pathLst>
          </a:custGeom>
          <a:solidFill>
            <a:srgbClr val="FFCC58"/>
          </a:solidFill>
          <a:ln>
            <a:noFill/>
          </a:ln>
        </p:spPr>
      </p:sp>
      <p:sp>
        <p:nvSpPr>
          <p:cNvPr id="303" name="Google Shape;303;p11"/>
          <p:cNvSpPr/>
          <p:nvPr/>
        </p:nvSpPr>
        <p:spPr>
          <a:xfrm rot="-5400000">
            <a:off x="2602523" y="838200"/>
            <a:ext cx="1517551" cy="1223101"/>
          </a:xfrm>
          <a:custGeom>
            <a:rect b="b" l="l" r="r" t="t"/>
            <a:pathLst>
              <a:path extrusionOk="0" h="5126990" w="6361360">
                <a:moveTo>
                  <a:pt x="3539420" y="0"/>
                </a:moveTo>
                <a:lnTo>
                  <a:pt x="0" y="0"/>
                </a:lnTo>
                <a:lnTo>
                  <a:pt x="2821940" y="2564130"/>
                </a:lnTo>
                <a:lnTo>
                  <a:pt x="0" y="5126990"/>
                </a:lnTo>
                <a:lnTo>
                  <a:pt x="3539420" y="5126990"/>
                </a:lnTo>
                <a:lnTo>
                  <a:pt x="6361360" y="2564130"/>
                </a:lnTo>
                <a:close/>
              </a:path>
            </a:pathLst>
          </a:custGeom>
          <a:solidFill>
            <a:srgbClr val="4CB8B4"/>
          </a:solid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03" name="Shape 103"/>
        <p:cNvGrpSpPr/>
        <p:nvPr/>
      </p:nvGrpSpPr>
      <p:grpSpPr>
        <a:xfrm>
          <a:off x="0" y="0"/>
          <a:ext cx="0" cy="0"/>
          <a:chOff x="0" y="0"/>
          <a:chExt cx="0" cy="0"/>
        </a:xfrm>
      </p:grpSpPr>
      <p:pic>
        <p:nvPicPr>
          <p:cNvPr id="104" name="Google Shape;104;p2"/>
          <p:cNvPicPr preferRelativeResize="0"/>
          <p:nvPr/>
        </p:nvPicPr>
        <p:blipFill rotWithShape="1">
          <a:blip r:embed="rId3">
            <a:alphaModFix amt="18000"/>
          </a:blip>
          <a:srcRect b="0" l="64346" r="16952" t="0"/>
          <a:stretch/>
        </p:blipFill>
        <p:spPr>
          <a:xfrm>
            <a:off x="-188085" y="0"/>
            <a:ext cx="2063119" cy="7315200"/>
          </a:xfrm>
          <a:prstGeom prst="rect">
            <a:avLst/>
          </a:prstGeom>
          <a:noFill/>
          <a:ln>
            <a:noFill/>
          </a:ln>
        </p:spPr>
      </p:pic>
      <p:sp>
        <p:nvSpPr>
          <p:cNvPr id="105" name="Google Shape;105;p2"/>
          <p:cNvSpPr/>
          <p:nvPr/>
        </p:nvSpPr>
        <p:spPr>
          <a:xfrm>
            <a:off x="1312985" y="949569"/>
            <a:ext cx="1355605" cy="1091377"/>
          </a:xfrm>
          <a:custGeom>
            <a:rect b="b" l="l" r="r" t="t"/>
            <a:pathLst>
              <a:path extrusionOk="0" h="5126990" w="6368356">
                <a:moveTo>
                  <a:pt x="3546416" y="0"/>
                </a:moveTo>
                <a:lnTo>
                  <a:pt x="0" y="0"/>
                </a:lnTo>
                <a:lnTo>
                  <a:pt x="2821940" y="2564130"/>
                </a:lnTo>
                <a:lnTo>
                  <a:pt x="0" y="5126990"/>
                </a:lnTo>
                <a:lnTo>
                  <a:pt x="3546416" y="5126990"/>
                </a:lnTo>
                <a:lnTo>
                  <a:pt x="6368356" y="2564130"/>
                </a:lnTo>
                <a:close/>
              </a:path>
            </a:pathLst>
          </a:custGeom>
          <a:solidFill>
            <a:srgbClr val="FFCC58"/>
          </a:solidFill>
          <a:ln>
            <a:noFill/>
          </a:ln>
        </p:spPr>
      </p:sp>
      <p:sp>
        <p:nvSpPr>
          <p:cNvPr id="106" name="Google Shape;106;p2"/>
          <p:cNvSpPr/>
          <p:nvPr/>
        </p:nvSpPr>
        <p:spPr>
          <a:xfrm>
            <a:off x="937846" y="2051538"/>
            <a:ext cx="718955" cy="575164"/>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FF7477"/>
          </a:solidFill>
          <a:ln>
            <a:noFill/>
          </a:ln>
        </p:spPr>
      </p:sp>
      <p:grpSp>
        <p:nvGrpSpPr>
          <p:cNvPr id="107" name="Google Shape;107;p2"/>
          <p:cNvGrpSpPr/>
          <p:nvPr/>
        </p:nvGrpSpPr>
        <p:grpSpPr>
          <a:xfrm>
            <a:off x="3227263" y="2322929"/>
            <a:ext cx="5493433" cy="3797748"/>
            <a:chOff x="0" y="-9525"/>
            <a:chExt cx="2034605" cy="1406574"/>
          </a:xfrm>
        </p:grpSpPr>
        <p:sp>
          <p:nvSpPr>
            <p:cNvPr id="108" name="Google Shape;108;p2"/>
            <p:cNvSpPr/>
            <p:nvPr/>
          </p:nvSpPr>
          <p:spPr>
            <a:xfrm>
              <a:off x="0" y="0"/>
              <a:ext cx="2034605" cy="1397049"/>
            </a:xfrm>
            <a:custGeom>
              <a:rect b="b" l="l" r="r" t="t"/>
              <a:pathLst>
                <a:path extrusionOk="0" h="1397049" w="2034605">
                  <a:moveTo>
                    <a:pt x="0" y="0"/>
                  </a:moveTo>
                  <a:lnTo>
                    <a:pt x="2034605" y="0"/>
                  </a:lnTo>
                  <a:lnTo>
                    <a:pt x="2034605" y="1397049"/>
                  </a:lnTo>
                  <a:lnTo>
                    <a:pt x="0" y="1397049"/>
                  </a:lnTo>
                  <a:close/>
                </a:path>
              </a:pathLst>
            </a:custGeom>
            <a:solidFill>
              <a:srgbClr val="FFFFFF"/>
            </a:solidFill>
            <a:ln>
              <a:noFill/>
            </a:ln>
          </p:spPr>
        </p:sp>
        <p:sp>
          <p:nvSpPr>
            <p:cNvPr id="109" name="Google Shape;109;p2"/>
            <p:cNvSpPr txBox="1"/>
            <p:nvPr/>
          </p:nvSpPr>
          <p:spPr>
            <a:xfrm>
              <a:off x="0" y="-9525"/>
              <a:ext cx="812800" cy="822325"/>
            </a:xfrm>
            <a:prstGeom prst="rect">
              <a:avLst/>
            </a:prstGeom>
            <a:noFill/>
            <a:ln>
              <a:noFill/>
            </a:ln>
          </p:spPr>
          <p:txBody>
            <a:bodyPr anchorCtr="0" anchor="ctr" bIns="50800" lIns="50800" spcFirstLastPara="1" rIns="50800" wrap="square" tIns="50800">
              <a:noAutofit/>
            </a:bodyPr>
            <a:lstStyle/>
            <a:p>
              <a:pPr indent="0" lvl="0" marL="0" marR="0" rtl="0" algn="ctr">
                <a:lnSpc>
                  <a:spcPct val="12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0" name="Google Shape;110;p2"/>
          <p:cNvSpPr txBox="1"/>
          <p:nvPr/>
        </p:nvSpPr>
        <p:spPr>
          <a:xfrm>
            <a:off x="3224149" y="2519990"/>
            <a:ext cx="5496547" cy="3257893"/>
          </a:xfrm>
          <a:prstGeom prst="rect">
            <a:avLst/>
          </a:prstGeom>
          <a:noFill/>
          <a:ln>
            <a:noFill/>
          </a:ln>
        </p:spPr>
        <p:txBody>
          <a:bodyPr anchorCtr="0" anchor="t" bIns="0" lIns="0" spcFirstLastPara="1" rIns="0" wrap="square" tIns="0">
            <a:spAutoFit/>
          </a:bodyPr>
          <a:lstStyle/>
          <a:p>
            <a:pPr indent="-260699" lvl="1" marL="521398" marR="0" rtl="0" algn="l">
              <a:lnSpc>
                <a:spcPct val="181987"/>
              </a:lnSpc>
              <a:spcBef>
                <a:spcPts val="0"/>
              </a:spcBef>
              <a:spcAft>
                <a:spcPts val="0"/>
              </a:spcAft>
              <a:buClr>
                <a:srgbClr val="4CB8B4"/>
              </a:buClr>
              <a:buSzPts val="2415"/>
              <a:buFont typeface="Arial"/>
              <a:buChar char="•"/>
            </a:pPr>
            <a:r>
              <a:rPr b="0" i="0" lang="en-US" sz="2415" u="none" cap="none" strike="noStrike">
                <a:solidFill>
                  <a:srgbClr val="4CB8B4"/>
                </a:solidFill>
                <a:latin typeface="Montserrat Light"/>
                <a:ea typeface="Montserrat Light"/>
                <a:cs typeface="Montserrat Light"/>
                <a:sym typeface="Montserrat Light"/>
              </a:rPr>
              <a:t> Challenges </a:t>
            </a:r>
            <a:endParaRPr/>
          </a:p>
          <a:p>
            <a:pPr indent="-260699" lvl="1" marL="521398" marR="0" rtl="0" algn="l">
              <a:lnSpc>
                <a:spcPct val="181987"/>
              </a:lnSpc>
              <a:spcBef>
                <a:spcPts val="0"/>
              </a:spcBef>
              <a:spcAft>
                <a:spcPts val="0"/>
              </a:spcAft>
              <a:buClr>
                <a:srgbClr val="4CB8B4"/>
              </a:buClr>
              <a:buSzPts val="2415"/>
              <a:buFont typeface="Arial"/>
              <a:buChar char="•"/>
            </a:pPr>
            <a:r>
              <a:rPr b="0" i="0" lang="en-US" sz="2415" u="none" cap="none" strike="noStrike">
                <a:solidFill>
                  <a:srgbClr val="4CB8B4"/>
                </a:solidFill>
                <a:latin typeface="Montserrat Light"/>
                <a:ea typeface="Montserrat Light"/>
                <a:cs typeface="Montserrat Light"/>
                <a:sym typeface="Montserrat Light"/>
              </a:rPr>
              <a:t> Image Processing</a:t>
            </a:r>
            <a:endParaRPr/>
          </a:p>
          <a:p>
            <a:pPr indent="-260699" lvl="1" marL="521398" marR="0" rtl="0" algn="l">
              <a:lnSpc>
                <a:spcPct val="181987"/>
              </a:lnSpc>
              <a:spcBef>
                <a:spcPts val="0"/>
              </a:spcBef>
              <a:spcAft>
                <a:spcPts val="0"/>
              </a:spcAft>
              <a:buClr>
                <a:srgbClr val="4CB8B4"/>
              </a:buClr>
              <a:buSzPts val="2415"/>
              <a:buFont typeface="Arial"/>
              <a:buChar char="•"/>
            </a:pPr>
            <a:r>
              <a:rPr b="0" i="0" lang="en-US" sz="2415" u="none" cap="none" strike="noStrike">
                <a:solidFill>
                  <a:srgbClr val="4CB8B4"/>
                </a:solidFill>
                <a:latin typeface="Montserrat Light"/>
                <a:ea typeface="Montserrat Light"/>
                <a:cs typeface="Montserrat Light"/>
                <a:sym typeface="Montserrat Light"/>
              </a:rPr>
              <a:t> ML Pipeline</a:t>
            </a:r>
            <a:endParaRPr/>
          </a:p>
          <a:p>
            <a:pPr indent="-260699" lvl="1" marL="521398" marR="0" rtl="0" algn="l">
              <a:lnSpc>
                <a:spcPct val="181987"/>
              </a:lnSpc>
              <a:spcBef>
                <a:spcPts val="0"/>
              </a:spcBef>
              <a:spcAft>
                <a:spcPts val="0"/>
              </a:spcAft>
              <a:buClr>
                <a:srgbClr val="4CB8B4"/>
              </a:buClr>
              <a:buSzPts val="2415"/>
              <a:buFont typeface="Arial"/>
              <a:buChar char="•"/>
            </a:pPr>
            <a:r>
              <a:rPr b="0" i="0" lang="en-US" sz="2415" u="none" cap="none" strike="noStrike">
                <a:solidFill>
                  <a:srgbClr val="4CB8B4"/>
                </a:solidFill>
                <a:latin typeface="Montserrat Light"/>
                <a:ea typeface="Montserrat Light"/>
                <a:cs typeface="Montserrat Light"/>
                <a:sym typeface="Montserrat Light"/>
              </a:rPr>
              <a:t> Best model?</a:t>
            </a:r>
            <a:endParaRPr/>
          </a:p>
          <a:p>
            <a:pPr indent="-260699" lvl="1" marL="521398" marR="0" rtl="0" algn="l">
              <a:lnSpc>
                <a:spcPct val="181987"/>
              </a:lnSpc>
              <a:spcBef>
                <a:spcPts val="0"/>
              </a:spcBef>
              <a:spcAft>
                <a:spcPts val="0"/>
              </a:spcAft>
              <a:buClr>
                <a:srgbClr val="4CB8B4"/>
              </a:buClr>
              <a:buSzPts val="2415"/>
              <a:buFont typeface="Arial"/>
              <a:buChar char="•"/>
            </a:pPr>
            <a:r>
              <a:rPr b="0" i="0" lang="en-US" sz="2415" u="none" cap="none" strike="noStrike">
                <a:solidFill>
                  <a:srgbClr val="4CB8B4"/>
                </a:solidFill>
                <a:latin typeface="Montserrat Light"/>
                <a:ea typeface="Montserrat Light"/>
                <a:cs typeface="Montserrat Light"/>
                <a:sym typeface="Montserrat Light"/>
              </a:rPr>
              <a:t> Choosing the best Parameters</a:t>
            </a:r>
            <a:endParaRPr/>
          </a:p>
          <a:p>
            <a:pPr indent="-260699" lvl="1" marL="521398" marR="0" rtl="0" algn="l">
              <a:lnSpc>
                <a:spcPct val="181987"/>
              </a:lnSpc>
              <a:spcBef>
                <a:spcPts val="0"/>
              </a:spcBef>
              <a:spcAft>
                <a:spcPts val="0"/>
              </a:spcAft>
              <a:buClr>
                <a:srgbClr val="4CB8B4"/>
              </a:buClr>
              <a:buSzPts val="2415"/>
              <a:buFont typeface="Arial"/>
              <a:buChar char="•"/>
            </a:pPr>
            <a:r>
              <a:rPr b="0" i="0" lang="en-US" sz="2415" u="none" cap="none" strike="noStrike">
                <a:solidFill>
                  <a:srgbClr val="4CB8B4"/>
                </a:solidFill>
                <a:latin typeface="Montserrat Light"/>
                <a:ea typeface="Montserrat Light"/>
                <a:cs typeface="Montserrat Light"/>
                <a:sym typeface="Montserrat Light"/>
              </a:rPr>
              <a:t> Other Algos: CNN</a:t>
            </a:r>
            <a:endParaRPr/>
          </a:p>
        </p:txBody>
      </p:sp>
      <p:sp>
        <p:nvSpPr>
          <p:cNvPr id="111" name="Google Shape;111;p2"/>
          <p:cNvSpPr/>
          <p:nvPr/>
        </p:nvSpPr>
        <p:spPr>
          <a:xfrm>
            <a:off x="2233246" y="3206262"/>
            <a:ext cx="714376" cy="568253"/>
          </a:xfrm>
          <a:custGeom>
            <a:rect b="b" l="l" r="r" t="t"/>
            <a:pathLst>
              <a:path extrusionOk="0" h="5126990" w="6346308">
                <a:moveTo>
                  <a:pt x="3524367" y="0"/>
                </a:moveTo>
                <a:lnTo>
                  <a:pt x="0" y="0"/>
                </a:lnTo>
                <a:lnTo>
                  <a:pt x="2821940" y="2564130"/>
                </a:lnTo>
                <a:lnTo>
                  <a:pt x="0" y="5126990"/>
                </a:lnTo>
                <a:lnTo>
                  <a:pt x="3524367" y="5126990"/>
                </a:lnTo>
                <a:lnTo>
                  <a:pt x="6346308" y="2564130"/>
                </a:lnTo>
                <a:close/>
              </a:path>
            </a:pathLst>
          </a:custGeom>
          <a:solidFill>
            <a:srgbClr val="FFCC58"/>
          </a:solidFill>
          <a:ln>
            <a:noFill/>
          </a:ln>
        </p:spPr>
      </p:sp>
      <p:sp>
        <p:nvSpPr>
          <p:cNvPr id="112" name="Google Shape;112;p2"/>
          <p:cNvSpPr/>
          <p:nvPr/>
        </p:nvSpPr>
        <p:spPr>
          <a:xfrm>
            <a:off x="-674077" y="3956538"/>
            <a:ext cx="1517551" cy="1223101"/>
          </a:xfrm>
          <a:custGeom>
            <a:rect b="b" l="l" r="r" t="t"/>
            <a:pathLst>
              <a:path extrusionOk="0" h="5126990" w="6361360">
                <a:moveTo>
                  <a:pt x="3539420" y="0"/>
                </a:moveTo>
                <a:lnTo>
                  <a:pt x="0" y="0"/>
                </a:lnTo>
                <a:lnTo>
                  <a:pt x="2821940" y="2564130"/>
                </a:lnTo>
                <a:lnTo>
                  <a:pt x="0" y="5126990"/>
                </a:lnTo>
                <a:lnTo>
                  <a:pt x="3539420" y="5126990"/>
                </a:lnTo>
                <a:lnTo>
                  <a:pt x="6361360" y="2564130"/>
                </a:lnTo>
                <a:close/>
              </a:path>
            </a:pathLst>
          </a:custGeom>
          <a:solidFill>
            <a:srgbClr val="4CB8B4"/>
          </a:solidFill>
          <a:ln>
            <a:noFill/>
          </a:ln>
        </p:spPr>
      </p:sp>
      <p:sp>
        <p:nvSpPr>
          <p:cNvPr id="113" name="Google Shape;113;p2"/>
          <p:cNvSpPr/>
          <p:nvPr/>
        </p:nvSpPr>
        <p:spPr>
          <a:xfrm>
            <a:off x="9022080" y="6482205"/>
            <a:ext cx="718955" cy="575164"/>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FF7477"/>
          </a:solidFill>
          <a:ln>
            <a:noFill/>
          </a:ln>
        </p:spPr>
      </p:sp>
      <p:sp>
        <p:nvSpPr>
          <p:cNvPr id="114" name="Google Shape;114;p2"/>
          <p:cNvSpPr txBox="1"/>
          <p:nvPr/>
        </p:nvSpPr>
        <p:spPr>
          <a:xfrm>
            <a:off x="2919046" y="499389"/>
            <a:ext cx="5801650" cy="1176584"/>
          </a:xfrm>
          <a:prstGeom prst="rect">
            <a:avLst/>
          </a:prstGeom>
          <a:noFill/>
          <a:ln>
            <a:noFill/>
          </a:ln>
        </p:spPr>
        <p:txBody>
          <a:bodyPr anchorCtr="0" anchor="t" bIns="0" lIns="0" spcFirstLastPara="1" rIns="0" wrap="square" tIns="0">
            <a:spAutoFit/>
          </a:bodyPr>
          <a:lstStyle/>
          <a:p>
            <a:pPr indent="0" lvl="0" marL="0" marR="0" rtl="0" algn="l">
              <a:lnSpc>
                <a:spcPct val="97002"/>
              </a:lnSpc>
              <a:spcBef>
                <a:spcPts val="0"/>
              </a:spcBef>
              <a:spcAft>
                <a:spcPts val="0"/>
              </a:spcAft>
              <a:buNone/>
            </a:pPr>
            <a:r>
              <a:rPr b="1" i="0" lang="en-US" sz="8975" u="none" cap="none" strike="noStrike">
                <a:solidFill>
                  <a:srgbClr val="4CB8B4"/>
                </a:solidFill>
                <a:latin typeface="Montserrat"/>
                <a:ea typeface="Montserrat"/>
                <a:cs typeface="Montserrat"/>
                <a:sym typeface="Montserrat"/>
              </a:rPr>
              <a:t>INDEX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7477"/>
        </a:solidFill>
      </p:bgPr>
    </p:bg>
    <p:spTree>
      <p:nvGrpSpPr>
        <p:cNvPr id="118" name="Shape 118"/>
        <p:cNvGrpSpPr/>
        <p:nvPr/>
      </p:nvGrpSpPr>
      <p:grpSpPr>
        <a:xfrm>
          <a:off x="0" y="0"/>
          <a:ext cx="0" cy="0"/>
          <a:chOff x="0" y="0"/>
          <a:chExt cx="0" cy="0"/>
        </a:xfrm>
      </p:grpSpPr>
      <p:pic>
        <p:nvPicPr>
          <p:cNvPr id="119" name="Google Shape;119;p3"/>
          <p:cNvPicPr preferRelativeResize="0"/>
          <p:nvPr/>
        </p:nvPicPr>
        <p:blipFill rotWithShape="1">
          <a:blip r:embed="rId3">
            <a:alphaModFix amt="24000"/>
          </a:blip>
          <a:srcRect b="9581" l="0" r="0" t="59448"/>
          <a:stretch/>
        </p:blipFill>
        <p:spPr>
          <a:xfrm>
            <a:off x="0" y="-12700"/>
            <a:ext cx="9779411" cy="2019024"/>
          </a:xfrm>
          <a:prstGeom prst="rect">
            <a:avLst/>
          </a:prstGeom>
          <a:noFill/>
          <a:ln>
            <a:noFill/>
          </a:ln>
        </p:spPr>
      </p:pic>
      <p:sp>
        <p:nvSpPr>
          <p:cNvPr id="120" name="Google Shape;120;p3"/>
          <p:cNvSpPr/>
          <p:nvPr/>
        </p:nvSpPr>
        <p:spPr>
          <a:xfrm>
            <a:off x="742950" y="2419350"/>
            <a:ext cx="7715250" cy="1954276"/>
          </a:xfrm>
          <a:custGeom>
            <a:rect b="b" l="l" r="r" t="t"/>
            <a:pathLst>
              <a:path extrusionOk="0" h="5126990" w="20241053">
                <a:moveTo>
                  <a:pt x="17419114" y="0"/>
                </a:moveTo>
                <a:lnTo>
                  <a:pt x="0" y="0"/>
                </a:lnTo>
                <a:lnTo>
                  <a:pt x="2821940" y="2564130"/>
                </a:lnTo>
                <a:lnTo>
                  <a:pt x="0" y="5126990"/>
                </a:lnTo>
                <a:lnTo>
                  <a:pt x="17419114" y="5126990"/>
                </a:lnTo>
                <a:lnTo>
                  <a:pt x="20241053" y="2564130"/>
                </a:lnTo>
                <a:close/>
              </a:path>
            </a:pathLst>
          </a:custGeom>
          <a:solidFill>
            <a:srgbClr val="F2F2F2"/>
          </a:solidFill>
          <a:ln>
            <a:noFill/>
          </a:ln>
        </p:spPr>
      </p:sp>
      <p:sp>
        <p:nvSpPr>
          <p:cNvPr id="121" name="Google Shape;121;p3"/>
          <p:cNvSpPr/>
          <p:nvPr/>
        </p:nvSpPr>
        <p:spPr>
          <a:xfrm>
            <a:off x="755650" y="4845050"/>
            <a:ext cx="6112574" cy="1795724"/>
          </a:xfrm>
          <a:custGeom>
            <a:rect b="b" l="l" r="r" t="t"/>
            <a:pathLst>
              <a:path extrusionOk="0" h="5126990" w="17452336">
                <a:moveTo>
                  <a:pt x="14630395" y="0"/>
                </a:moveTo>
                <a:lnTo>
                  <a:pt x="0" y="0"/>
                </a:lnTo>
                <a:lnTo>
                  <a:pt x="2821940" y="2564130"/>
                </a:lnTo>
                <a:lnTo>
                  <a:pt x="0" y="5126990"/>
                </a:lnTo>
                <a:lnTo>
                  <a:pt x="14630395" y="5126990"/>
                </a:lnTo>
                <a:lnTo>
                  <a:pt x="17452336" y="2564130"/>
                </a:lnTo>
                <a:close/>
              </a:path>
            </a:pathLst>
          </a:custGeom>
          <a:solidFill>
            <a:srgbClr val="F2F2F2"/>
          </a:solidFill>
          <a:ln>
            <a:noFill/>
          </a:ln>
        </p:spPr>
      </p:sp>
      <p:sp>
        <p:nvSpPr>
          <p:cNvPr id="122" name="Google Shape;122;p3"/>
          <p:cNvSpPr/>
          <p:nvPr/>
        </p:nvSpPr>
        <p:spPr>
          <a:xfrm>
            <a:off x="495525" y="4017468"/>
            <a:ext cx="718955" cy="575164"/>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FFCC58"/>
          </a:solidFill>
          <a:ln>
            <a:noFill/>
          </a:ln>
        </p:spPr>
      </p:sp>
      <p:sp>
        <p:nvSpPr>
          <p:cNvPr id="123" name="Google Shape;123;p3"/>
          <p:cNvSpPr/>
          <p:nvPr/>
        </p:nvSpPr>
        <p:spPr>
          <a:xfrm>
            <a:off x="7569200" y="6429864"/>
            <a:ext cx="889000" cy="711200"/>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FFCC58"/>
          </a:solidFill>
          <a:ln>
            <a:noFill/>
          </a:ln>
        </p:spPr>
      </p:sp>
      <p:sp>
        <p:nvSpPr>
          <p:cNvPr id="124" name="Google Shape;124;p3"/>
          <p:cNvSpPr/>
          <p:nvPr/>
        </p:nvSpPr>
        <p:spPr>
          <a:xfrm>
            <a:off x="6400800" y="4592632"/>
            <a:ext cx="639459" cy="504836"/>
          </a:xfrm>
          <a:custGeom>
            <a:rect b="b" l="l" r="r" t="t"/>
            <a:pathLst>
              <a:path extrusionOk="0" h="5126990" w="6494284">
                <a:moveTo>
                  <a:pt x="3672344" y="0"/>
                </a:moveTo>
                <a:lnTo>
                  <a:pt x="0" y="0"/>
                </a:lnTo>
                <a:lnTo>
                  <a:pt x="2821940" y="2564130"/>
                </a:lnTo>
                <a:lnTo>
                  <a:pt x="0" y="5126990"/>
                </a:lnTo>
                <a:lnTo>
                  <a:pt x="3672344" y="5126990"/>
                </a:lnTo>
                <a:lnTo>
                  <a:pt x="6494284" y="2564130"/>
                </a:lnTo>
                <a:close/>
              </a:path>
            </a:pathLst>
          </a:custGeom>
          <a:solidFill>
            <a:srgbClr val="F2F2F2"/>
          </a:solidFill>
          <a:ln>
            <a:noFill/>
          </a:ln>
        </p:spPr>
      </p:sp>
      <p:sp>
        <p:nvSpPr>
          <p:cNvPr id="125" name="Google Shape;125;p3"/>
          <p:cNvSpPr/>
          <p:nvPr/>
        </p:nvSpPr>
        <p:spPr>
          <a:xfrm>
            <a:off x="8458200" y="6565900"/>
            <a:ext cx="374081" cy="295327"/>
          </a:xfrm>
          <a:custGeom>
            <a:rect b="b" l="l" r="r" t="t"/>
            <a:pathLst>
              <a:path extrusionOk="0" h="5126990" w="6494284">
                <a:moveTo>
                  <a:pt x="3672344" y="0"/>
                </a:moveTo>
                <a:lnTo>
                  <a:pt x="0" y="0"/>
                </a:lnTo>
                <a:lnTo>
                  <a:pt x="2821940" y="2564130"/>
                </a:lnTo>
                <a:lnTo>
                  <a:pt x="0" y="5126990"/>
                </a:lnTo>
                <a:lnTo>
                  <a:pt x="3672344" y="5126990"/>
                </a:lnTo>
                <a:lnTo>
                  <a:pt x="6494284" y="2564130"/>
                </a:lnTo>
                <a:close/>
              </a:path>
            </a:pathLst>
          </a:custGeom>
          <a:solidFill>
            <a:srgbClr val="F2F2F2"/>
          </a:solidFill>
          <a:ln>
            <a:noFill/>
          </a:ln>
        </p:spPr>
      </p:sp>
      <p:sp>
        <p:nvSpPr>
          <p:cNvPr id="126" name="Google Shape;126;p3"/>
          <p:cNvSpPr/>
          <p:nvPr/>
        </p:nvSpPr>
        <p:spPr>
          <a:xfrm>
            <a:off x="321007" y="6056461"/>
            <a:ext cx="1019371" cy="804767"/>
          </a:xfrm>
          <a:custGeom>
            <a:rect b="b" l="l" r="r" t="t"/>
            <a:pathLst>
              <a:path extrusionOk="0" h="5126990" w="6494284">
                <a:moveTo>
                  <a:pt x="3672344" y="0"/>
                </a:moveTo>
                <a:lnTo>
                  <a:pt x="0" y="0"/>
                </a:lnTo>
                <a:lnTo>
                  <a:pt x="2821940" y="2564130"/>
                </a:lnTo>
                <a:lnTo>
                  <a:pt x="0" y="5126990"/>
                </a:lnTo>
                <a:lnTo>
                  <a:pt x="3672344" y="5126990"/>
                </a:lnTo>
                <a:lnTo>
                  <a:pt x="6494284" y="2564130"/>
                </a:lnTo>
                <a:close/>
              </a:path>
            </a:pathLst>
          </a:custGeom>
          <a:solidFill>
            <a:srgbClr val="4CB8B4"/>
          </a:solidFill>
          <a:ln>
            <a:noFill/>
          </a:ln>
        </p:spPr>
      </p:sp>
      <p:sp>
        <p:nvSpPr>
          <p:cNvPr id="127" name="Google Shape;127;p3"/>
          <p:cNvSpPr/>
          <p:nvPr/>
        </p:nvSpPr>
        <p:spPr>
          <a:xfrm>
            <a:off x="7078359" y="2062391"/>
            <a:ext cx="639091" cy="504545"/>
          </a:xfrm>
          <a:custGeom>
            <a:rect b="b" l="l" r="r" t="t"/>
            <a:pathLst>
              <a:path extrusionOk="0" h="5126990" w="6494284">
                <a:moveTo>
                  <a:pt x="3672344" y="0"/>
                </a:moveTo>
                <a:lnTo>
                  <a:pt x="0" y="0"/>
                </a:lnTo>
                <a:lnTo>
                  <a:pt x="2821940" y="2564130"/>
                </a:lnTo>
                <a:lnTo>
                  <a:pt x="0" y="5126990"/>
                </a:lnTo>
                <a:lnTo>
                  <a:pt x="3672344" y="5126990"/>
                </a:lnTo>
                <a:lnTo>
                  <a:pt x="6494284" y="2564130"/>
                </a:lnTo>
                <a:close/>
              </a:path>
            </a:pathLst>
          </a:custGeom>
          <a:solidFill>
            <a:srgbClr val="4CB8B4"/>
          </a:solidFill>
          <a:ln>
            <a:noFill/>
          </a:ln>
        </p:spPr>
      </p:sp>
      <p:sp>
        <p:nvSpPr>
          <p:cNvPr id="128" name="Google Shape;128;p3"/>
          <p:cNvSpPr txBox="1"/>
          <p:nvPr/>
        </p:nvSpPr>
        <p:spPr>
          <a:xfrm>
            <a:off x="321007" y="615188"/>
            <a:ext cx="9003679" cy="845265"/>
          </a:xfrm>
          <a:prstGeom prst="rect">
            <a:avLst/>
          </a:prstGeom>
          <a:noFill/>
          <a:ln>
            <a:noFill/>
          </a:ln>
        </p:spPr>
        <p:txBody>
          <a:bodyPr anchorCtr="0" anchor="t" bIns="0" lIns="0" spcFirstLastPara="1" rIns="0" wrap="square" tIns="0">
            <a:spAutoFit/>
          </a:bodyPr>
          <a:lstStyle/>
          <a:p>
            <a:pPr indent="0" lvl="0" marL="0" marR="0" rtl="0" algn="just">
              <a:lnSpc>
                <a:spcPct val="97002"/>
              </a:lnSpc>
              <a:spcBef>
                <a:spcPts val="0"/>
              </a:spcBef>
              <a:spcAft>
                <a:spcPts val="0"/>
              </a:spcAft>
              <a:buNone/>
            </a:pPr>
            <a:r>
              <a:rPr b="1" i="0" lang="en-US" sz="6439" u="none" cap="none" strike="noStrike">
                <a:solidFill>
                  <a:srgbClr val="FFFFFF"/>
                </a:solidFill>
                <a:latin typeface="Montserrat"/>
                <a:ea typeface="Montserrat"/>
                <a:cs typeface="Montserrat"/>
                <a:sym typeface="Montserrat"/>
              </a:rPr>
              <a:t>Challenges </a:t>
            </a:r>
            <a:endParaRPr/>
          </a:p>
        </p:txBody>
      </p:sp>
      <p:sp>
        <p:nvSpPr>
          <p:cNvPr id="129" name="Google Shape;129;p3"/>
          <p:cNvSpPr txBox="1"/>
          <p:nvPr/>
        </p:nvSpPr>
        <p:spPr>
          <a:xfrm>
            <a:off x="1364688" y="2540971"/>
            <a:ext cx="4524937" cy="380422"/>
          </a:xfrm>
          <a:prstGeom prst="rect">
            <a:avLst/>
          </a:prstGeom>
          <a:noFill/>
          <a:ln>
            <a:noFill/>
          </a:ln>
        </p:spPr>
        <p:txBody>
          <a:bodyPr anchorCtr="0" anchor="t" bIns="0" lIns="0" spcFirstLastPara="1" rIns="0" wrap="square" tIns="0">
            <a:spAutoFit/>
          </a:bodyPr>
          <a:lstStyle/>
          <a:p>
            <a:pPr indent="0" lvl="0" marL="0" marR="0" rtl="0" algn="l">
              <a:lnSpc>
                <a:spcPct val="97014"/>
              </a:lnSpc>
              <a:spcBef>
                <a:spcPts val="0"/>
              </a:spcBef>
              <a:spcAft>
                <a:spcPts val="0"/>
              </a:spcAft>
              <a:buNone/>
            </a:pPr>
            <a:r>
              <a:rPr b="1" i="0" lang="en-US" sz="2914" u="none" cap="none" strike="noStrike">
                <a:solidFill>
                  <a:srgbClr val="4CB8B4"/>
                </a:solidFill>
                <a:latin typeface="Montserrat"/>
                <a:ea typeface="Montserrat"/>
                <a:cs typeface="Montserrat"/>
                <a:sym typeface="Montserrat"/>
              </a:rPr>
              <a:t>Image processing</a:t>
            </a:r>
            <a:endParaRPr/>
          </a:p>
        </p:txBody>
      </p:sp>
      <p:sp>
        <p:nvSpPr>
          <p:cNvPr id="130" name="Google Shape;130;p3"/>
          <p:cNvSpPr txBox="1"/>
          <p:nvPr/>
        </p:nvSpPr>
        <p:spPr>
          <a:xfrm>
            <a:off x="1537507" y="3092673"/>
            <a:ext cx="6704398" cy="705788"/>
          </a:xfrm>
          <a:prstGeom prst="rect">
            <a:avLst/>
          </a:prstGeom>
          <a:noFill/>
          <a:ln>
            <a:noFill/>
          </a:ln>
        </p:spPr>
        <p:txBody>
          <a:bodyPr anchorCtr="0" anchor="t" bIns="0" lIns="0" spcFirstLastPara="1" rIns="0" wrap="square" tIns="0">
            <a:spAutoFit/>
          </a:bodyPr>
          <a:lstStyle/>
          <a:p>
            <a:pPr indent="0" lvl="0" marL="0" marR="0" rtl="0" algn="l">
              <a:lnSpc>
                <a:spcPct val="161016"/>
              </a:lnSpc>
              <a:spcBef>
                <a:spcPts val="0"/>
              </a:spcBef>
              <a:spcAft>
                <a:spcPts val="0"/>
              </a:spcAft>
              <a:buNone/>
            </a:pPr>
            <a:r>
              <a:rPr b="0" i="0" lang="en-US" sz="1811" u="none" cap="none" strike="noStrike">
                <a:solidFill>
                  <a:srgbClr val="666666"/>
                </a:solidFill>
                <a:latin typeface="Montserrat Light"/>
                <a:ea typeface="Montserrat Light"/>
                <a:cs typeface="Montserrat Light"/>
                <a:sym typeface="Montserrat Light"/>
              </a:rPr>
              <a:t>         1. Best image processing pipeline</a:t>
            </a:r>
            <a:endParaRPr/>
          </a:p>
          <a:p>
            <a:pPr indent="0" lvl="0" marL="0" marR="0" rtl="0" algn="l">
              <a:lnSpc>
                <a:spcPct val="161016"/>
              </a:lnSpc>
              <a:spcBef>
                <a:spcPts val="0"/>
              </a:spcBef>
              <a:spcAft>
                <a:spcPts val="0"/>
              </a:spcAft>
              <a:buNone/>
            </a:pPr>
            <a:r>
              <a:rPr b="0" i="0" lang="en-US" sz="1811" u="none" cap="none" strike="noStrike">
                <a:solidFill>
                  <a:srgbClr val="666666"/>
                </a:solidFill>
                <a:latin typeface="Montserrat Light"/>
                <a:ea typeface="Montserrat Light"/>
                <a:cs typeface="Montserrat Light"/>
                <a:sym typeface="Montserrat Light"/>
              </a:rPr>
              <a:t>         2. Reducing noise while maintaining quality</a:t>
            </a:r>
            <a:endParaRPr/>
          </a:p>
        </p:txBody>
      </p:sp>
      <p:sp>
        <p:nvSpPr>
          <p:cNvPr id="131" name="Google Shape;131;p3"/>
          <p:cNvSpPr txBox="1"/>
          <p:nvPr/>
        </p:nvSpPr>
        <p:spPr>
          <a:xfrm>
            <a:off x="1431363" y="4994286"/>
            <a:ext cx="3731333" cy="380422"/>
          </a:xfrm>
          <a:prstGeom prst="rect">
            <a:avLst/>
          </a:prstGeom>
          <a:noFill/>
          <a:ln>
            <a:noFill/>
          </a:ln>
        </p:spPr>
        <p:txBody>
          <a:bodyPr anchorCtr="0" anchor="t" bIns="0" lIns="0" spcFirstLastPara="1" rIns="0" wrap="square" tIns="0">
            <a:spAutoFit/>
          </a:bodyPr>
          <a:lstStyle/>
          <a:p>
            <a:pPr indent="0" lvl="0" marL="0" marR="0" rtl="0" algn="l">
              <a:lnSpc>
                <a:spcPct val="97014"/>
              </a:lnSpc>
              <a:spcBef>
                <a:spcPts val="0"/>
              </a:spcBef>
              <a:spcAft>
                <a:spcPts val="0"/>
              </a:spcAft>
              <a:buNone/>
            </a:pPr>
            <a:r>
              <a:rPr b="1" i="0" lang="en-US" sz="2914" u="none" cap="none" strike="noStrike">
                <a:solidFill>
                  <a:srgbClr val="4CB8B4"/>
                </a:solidFill>
                <a:latin typeface="Montserrat"/>
                <a:ea typeface="Montserrat"/>
                <a:cs typeface="Montserrat"/>
                <a:sym typeface="Montserrat"/>
              </a:rPr>
              <a:t>Machine Learning</a:t>
            </a:r>
            <a:endParaRPr/>
          </a:p>
        </p:txBody>
      </p:sp>
      <p:sp>
        <p:nvSpPr>
          <p:cNvPr id="132" name="Google Shape;132;p3"/>
          <p:cNvSpPr txBox="1"/>
          <p:nvPr/>
        </p:nvSpPr>
        <p:spPr>
          <a:xfrm>
            <a:off x="1648142" y="5524268"/>
            <a:ext cx="5514975" cy="673941"/>
          </a:xfrm>
          <a:prstGeom prst="rect">
            <a:avLst/>
          </a:prstGeom>
          <a:noFill/>
          <a:ln>
            <a:noFill/>
          </a:ln>
        </p:spPr>
        <p:txBody>
          <a:bodyPr anchorCtr="0" anchor="t" bIns="0" lIns="0" spcFirstLastPara="1" rIns="0" wrap="square" tIns="0">
            <a:spAutoFit/>
          </a:bodyPr>
          <a:lstStyle/>
          <a:p>
            <a:pPr indent="-195524" lvl="1" marL="391049" marR="0" rtl="0" algn="l">
              <a:lnSpc>
                <a:spcPct val="149972"/>
              </a:lnSpc>
              <a:spcBef>
                <a:spcPts val="0"/>
              </a:spcBef>
              <a:spcAft>
                <a:spcPts val="0"/>
              </a:spcAft>
              <a:buClr>
                <a:srgbClr val="666666"/>
              </a:buClr>
              <a:buSzPts val="1811"/>
              <a:buFont typeface="Arial"/>
              <a:buChar char="•"/>
            </a:pPr>
            <a:r>
              <a:rPr b="0" i="0" lang="en-US" sz="1811" u="none" cap="none" strike="noStrike">
                <a:solidFill>
                  <a:srgbClr val="666666"/>
                </a:solidFill>
                <a:latin typeface="Montserrat Light"/>
                <a:ea typeface="Montserrat Light"/>
                <a:cs typeface="Montserrat Light"/>
                <a:sym typeface="Montserrat Light"/>
              </a:rPr>
              <a:t> Feature extraction</a:t>
            </a:r>
            <a:endParaRPr/>
          </a:p>
          <a:p>
            <a:pPr indent="-195524" lvl="1" marL="391049" marR="0" rtl="0" algn="l">
              <a:lnSpc>
                <a:spcPct val="149972"/>
              </a:lnSpc>
              <a:spcBef>
                <a:spcPts val="0"/>
              </a:spcBef>
              <a:spcAft>
                <a:spcPts val="0"/>
              </a:spcAft>
              <a:buClr>
                <a:srgbClr val="666666"/>
              </a:buClr>
              <a:buSzPts val="1811"/>
              <a:buFont typeface="Arial"/>
              <a:buChar char="•"/>
            </a:pPr>
            <a:r>
              <a:rPr b="0" i="0" lang="en-US" sz="1811" u="none" cap="none" strike="noStrike">
                <a:solidFill>
                  <a:srgbClr val="666666"/>
                </a:solidFill>
                <a:latin typeface="Montserrat Light"/>
                <a:ea typeface="Montserrat Light"/>
                <a:cs typeface="Montserrat Light"/>
                <a:sym typeface="Montserrat Light"/>
              </a:rPr>
              <a:t> Best Hyperparameter combination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7477"/>
        </a:solidFill>
      </p:bgPr>
    </p:bg>
    <p:spTree>
      <p:nvGrpSpPr>
        <p:cNvPr id="136" name="Shape 136"/>
        <p:cNvGrpSpPr/>
        <p:nvPr/>
      </p:nvGrpSpPr>
      <p:grpSpPr>
        <a:xfrm>
          <a:off x="0" y="0"/>
          <a:ext cx="0" cy="0"/>
          <a:chOff x="0" y="0"/>
          <a:chExt cx="0" cy="0"/>
        </a:xfrm>
      </p:grpSpPr>
      <p:grpSp>
        <p:nvGrpSpPr>
          <p:cNvPr id="137" name="Google Shape;137;p4"/>
          <p:cNvGrpSpPr/>
          <p:nvPr/>
        </p:nvGrpSpPr>
        <p:grpSpPr>
          <a:xfrm>
            <a:off x="-1788222" y="-496289"/>
            <a:ext cx="3970904" cy="10334390"/>
            <a:chOff x="0" y="0"/>
            <a:chExt cx="5294540" cy="13779186"/>
          </a:xfrm>
        </p:grpSpPr>
        <p:sp>
          <p:nvSpPr>
            <p:cNvPr id="138" name="Google Shape;138;p4"/>
            <p:cNvSpPr/>
            <p:nvPr/>
          </p:nvSpPr>
          <p:spPr>
            <a:xfrm>
              <a:off x="273937" y="2130365"/>
              <a:ext cx="3060936" cy="2458389"/>
            </a:xfrm>
            <a:custGeom>
              <a:rect b="b" l="l" r="r" t="t"/>
              <a:pathLst>
                <a:path extrusionOk="0" h="5126990" w="6383700">
                  <a:moveTo>
                    <a:pt x="3561760" y="0"/>
                  </a:moveTo>
                  <a:lnTo>
                    <a:pt x="0" y="0"/>
                  </a:lnTo>
                  <a:lnTo>
                    <a:pt x="2821940" y="2564130"/>
                  </a:lnTo>
                  <a:lnTo>
                    <a:pt x="0" y="5126990"/>
                  </a:lnTo>
                  <a:lnTo>
                    <a:pt x="3561760" y="5126990"/>
                  </a:lnTo>
                  <a:lnTo>
                    <a:pt x="6383700" y="2564130"/>
                  </a:lnTo>
                  <a:close/>
                </a:path>
              </a:pathLst>
            </a:custGeom>
            <a:solidFill>
              <a:srgbClr val="4CB8B4"/>
            </a:solidFill>
            <a:ln>
              <a:noFill/>
            </a:ln>
          </p:spPr>
        </p:sp>
        <p:sp>
          <p:nvSpPr>
            <p:cNvPr id="139" name="Google Shape;139;p4"/>
            <p:cNvSpPr/>
            <p:nvPr/>
          </p:nvSpPr>
          <p:spPr>
            <a:xfrm>
              <a:off x="3210845" y="12570234"/>
              <a:ext cx="1246183" cy="991282"/>
            </a:xfrm>
            <a:custGeom>
              <a:rect b="b" l="l" r="r" t="t"/>
              <a:pathLst>
                <a:path extrusionOk="0" h="5126990" w="6346308">
                  <a:moveTo>
                    <a:pt x="3524367" y="0"/>
                  </a:moveTo>
                  <a:lnTo>
                    <a:pt x="0" y="0"/>
                  </a:lnTo>
                  <a:lnTo>
                    <a:pt x="2821940" y="2564130"/>
                  </a:lnTo>
                  <a:lnTo>
                    <a:pt x="0" y="5126990"/>
                  </a:lnTo>
                  <a:lnTo>
                    <a:pt x="3524367" y="5126990"/>
                  </a:lnTo>
                  <a:lnTo>
                    <a:pt x="6346308" y="2564130"/>
                  </a:lnTo>
                  <a:close/>
                </a:path>
              </a:pathLst>
            </a:custGeom>
            <a:solidFill>
              <a:srgbClr val="FFCC58"/>
            </a:solidFill>
            <a:ln>
              <a:noFill/>
            </a:ln>
          </p:spPr>
        </p:sp>
        <p:sp>
          <p:nvSpPr>
            <p:cNvPr id="140" name="Google Shape;140;p4"/>
            <p:cNvSpPr/>
            <p:nvPr/>
          </p:nvSpPr>
          <p:spPr>
            <a:xfrm>
              <a:off x="2647270" y="0"/>
              <a:ext cx="2647270" cy="2133621"/>
            </a:xfrm>
            <a:custGeom>
              <a:rect b="b" l="l" r="r" t="t"/>
              <a:pathLst>
                <a:path extrusionOk="0" h="5126990" w="6361360">
                  <a:moveTo>
                    <a:pt x="3539420" y="0"/>
                  </a:moveTo>
                  <a:lnTo>
                    <a:pt x="0" y="0"/>
                  </a:lnTo>
                  <a:lnTo>
                    <a:pt x="2821940" y="2564130"/>
                  </a:lnTo>
                  <a:lnTo>
                    <a:pt x="0" y="5126990"/>
                  </a:lnTo>
                  <a:lnTo>
                    <a:pt x="3539420" y="5126990"/>
                  </a:lnTo>
                  <a:lnTo>
                    <a:pt x="6361360" y="2564130"/>
                  </a:lnTo>
                  <a:close/>
                </a:path>
              </a:pathLst>
            </a:custGeom>
            <a:solidFill>
              <a:srgbClr val="F2F2F2"/>
            </a:solidFill>
            <a:ln>
              <a:noFill/>
            </a:ln>
          </p:spPr>
        </p:sp>
        <p:sp>
          <p:nvSpPr>
            <p:cNvPr id="141" name="Google Shape;141;p4"/>
            <p:cNvSpPr/>
            <p:nvPr/>
          </p:nvSpPr>
          <p:spPr>
            <a:xfrm>
              <a:off x="136969" y="11320797"/>
              <a:ext cx="3060936" cy="2458389"/>
            </a:xfrm>
            <a:custGeom>
              <a:rect b="b" l="l" r="r" t="t"/>
              <a:pathLst>
                <a:path extrusionOk="0" h="5126990" w="6383700">
                  <a:moveTo>
                    <a:pt x="3561760" y="0"/>
                  </a:moveTo>
                  <a:lnTo>
                    <a:pt x="0" y="0"/>
                  </a:lnTo>
                  <a:lnTo>
                    <a:pt x="2821940" y="2564130"/>
                  </a:lnTo>
                  <a:lnTo>
                    <a:pt x="0" y="5126990"/>
                  </a:lnTo>
                  <a:lnTo>
                    <a:pt x="3561760" y="5126990"/>
                  </a:lnTo>
                  <a:lnTo>
                    <a:pt x="6383700" y="2564130"/>
                  </a:lnTo>
                  <a:close/>
                </a:path>
              </a:pathLst>
            </a:custGeom>
            <a:solidFill>
              <a:srgbClr val="4CB8B4"/>
            </a:solidFill>
            <a:ln>
              <a:noFill/>
            </a:ln>
          </p:spPr>
        </p:sp>
        <p:sp>
          <p:nvSpPr>
            <p:cNvPr id="142" name="Google Shape;142;p4"/>
            <p:cNvSpPr/>
            <p:nvPr/>
          </p:nvSpPr>
          <p:spPr>
            <a:xfrm>
              <a:off x="2510302" y="9190432"/>
              <a:ext cx="2647270" cy="2133621"/>
            </a:xfrm>
            <a:custGeom>
              <a:rect b="b" l="l" r="r" t="t"/>
              <a:pathLst>
                <a:path extrusionOk="0" h="5126990" w="6361360">
                  <a:moveTo>
                    <a:pt x="3539420" y="0"/>
                  </a:moveTo>
                  <a:lnTo>
                    <a:pt x="0" y="0"/>
                  </a:lnTo>
                  <a:lnTo>
                    <a:pt x="2821940" y="2564130"/>
                  </a:lnTo>
                  <a:lnTo>
                    <a:pt x="0" y="5126990"/>
                  </a:lnTo>
                  <a:lnTo>
                    <a:pt x="3539420" y="5126990"/>
                  </a:lnTo>
                  <a:lnTo>
                    <a:pt x="6361360" y="2564130"/>
                  </a:lnTo>
                  <a:close/>
                </a:path>
              </a:pathLst>
            </a:custGeom>
            <a:solidFill>
              <a:srgbClr val="F2F2F2"/>
            </a:solidFill>
            <a:ln>
              <a:noFill/>
            </a:ln>
          </p:spPr>
        </p:sp>
        <p:sp>
          <p:nvSpPr>
            <p:cNvPr id="143" name="Google Shape;143;p4"/>
            <p:cNvSpPr/>
            <p:nvPr/>
          </p:nvSpPr>
          <p:spPr>
            <a:xfrm>
              <a:off x="0" y="6719119"/>
              <a:ext cx="3060936" cy="2458389"/>
            </a:xfrm>
            <a:custGeom>
              <a:rect b="b" l="l" r="r" t="t"/>
              <a:pathLst>
                <a:path extrusionOk="0" h="5126990" w="6383700">
                  <a:moveTo>
                    <a:pt x="3561760" y="0"/>
                  </a:moveTo>
                  <a:lnTo>
                    <a:pt x="0" y="0"/>
                  </a:lnTo>
                  <a:lnTo>
                    <a:pt x="2821940" y="2564130"/>
                  </a:lnTo>
                  <a:lnTo>
                    <a:pt x="0" y="5126990"/>
                  </a:lnTo>
                  <a:lnTo>
                    <a:pt x="3561760" y="5126990"/>
                  </a:lnTo>
                  <a:lnTo>
                    <a:pt x="6383700" y="2564130"/>
                  </a:lnTo>
                  <a:close/>
                </a:path>
              </a:pathLst>
            </a:custGeom>
            <a:solidFill>
              <a:srgbClr val="4CB8B4"/>
            </a:solidFill>
            <a:ln>
              <a:noFill/>
            </a:ln>
          </p:spPr>
        </p:sp>
        <p:sp>
          <p:nvSpPr>
            <p:cNvPr id="144" name="Google Shape;144;p4"/>
            <p:cNvSpPr/>
            <p:nvPr/>
          </p:nvSpPr>
          <p:spPr>
            <a:xfrm>
              <a:off x="3072441" y="7976807"/>
              <a:ext cx="1246183" cy="991282"/>
            </a:xfrm>
            <a:custGeom>
              <a:rect b="b" l="l" r="r" t="t"/>
              <a:pathLst>
                <a:path extrusionOk="0" h="5126990" w="6346308">
                  <a:moveTo>
                    <a:pt x="3524367" y="0"/>
                  </a:moveTo>
                  <a:lnTo>
                    <a:pt x="0" y="0"/>
                  </a:lnTo>
                  <a:lnTo>
                    <a:pt x="2821940" y="2564130"/>
                  </a:lnTo>
                  <a:lnTo>
                    <a:pt x="0" y="5126990"/>
                  </a:lnTo>
                  <a:lnTo>
                    <a:pt x="3524367" y="5126990"/>
                  </a:lnTo>
                  <a:lnTo>
                    <a:pt x="6346308" y="2564130"/>
                  </a:lnTo>
                  <a:close/>
                </a:path>
              </a:pathLst>
            </a:custGeom>
            <a:solidFill>
              <a:srgbClr val="FFCC58"/>
            </a:solidFill>
            <a:ln>
              <a:noFill/>
            </a:ln>
          </p:spPr>
        </p:sp>
        <p:sp>
          <p:nvSpPr>
            <p:cNvPr id="145" name="Google Shape;145;p4"/>
            <p:cNvSpPr/>
            <p:nvPr/>
          </p:nvSpPr>
          <p:spPr>
            <a:xfrm>
              <a:off x="2373333" y="4588754"/>
              <a:ext cx="2647270" cy="2133621"/>
            </a:xfrm>
            <a:custGeom>
              <a:rect b="b" l="l" r="r" t="t"/>
              <a:pathLst>
                <a:path extrusionOk="0" h="5126990" w="6361360">
                  <a:moveTo>
                    <a:pt x="3539420" y="0"/>
                  </a:moveTo>
                  <a:lnTo>
                    <a:pt x="0" y="0"/>
                  </a:lnTo>
                  <a:lnTo>
                    <a:pt x="2821940" y="2564130"/>
                  </a:lnTo>
                  <a:lnTo>
                    <a:pt x="0" y="5126990"/>
                  </a:lnTo>
                  <a:lnTo>
                    <a:pt x="3539420" y="5126990"/>
                  </a:lnTo>
                  <a:lnTo>
                    <a:pt x="6361360" y="2564130"/>
                  </a:lnTo>
                  <a:close/>
                </a:path>
              </a:pathLst>
            </a:custGeom>
            <a:solidFill>
              <a:srgbClr val="F2F2F2"/>
            </a:solidFill>
            <a:ln>
              <a:noFill/>
            </a:ln>
          </p:spPr>
        </p:sp>
        <p:sp>
          <p:nvSpPr>
            <p:cNvPr id="146" name="Google Shape;146;p4"/>
            <p:cNvSpPr/>
            <p:nvPr/>
          </p:nvSpPr>
          <p:spPr>
            <a:xfrm>
              <a:off x="3347814" y="3381467"/>
              <a:ext cx="1246183" cy="991282"/>
            </a:xfrm>
            <a:custGeom>
              <a:rect b="b" l="l" r="r" t="t"/>
              <a:pathLst>
                <a:path extrusionOk="0" h="5126990" w="6346308">
                  <a:moveTo>
                    <a:pt x="3524367" y="0"/>
                  </a:moveTo>
                  <a:lnTo>
                    <a:pt x="0" y="0"/>
                  </a:lnTo>
                  <a:lnTo>
                    <a:pt x="2821940" y="2564130"/>
                  </a:lnTo>
                  <a:lnTo>
                    <a:pt x="0" y="5126990"/>
                  </a:lnTo>
                  <a:lnTo>
                    <a:pt x="3524367" y="5126990"/>
                  </a:lnTo>
                  <a:lnTo>
                    <a:pt x="6346308" y="2564130"/>
                  </a:lnTo>
                  <a:close/>
                </a:path>
              </a:pathLst>
            </a:custGeom>
            <a:solidFill>
              <a:srgbClr val="FFCC58"/>
            </a:solidFill>
            <a:ln>
              <a:noFill/>
            </a:ln>
          </p:spPr>
        </p:sp>
      </p:grpSp>
      <p:sp>
        <p:nvSpPr>
          <p:cNvPr id="147" name="Google Shape;147;p4"/>
          <p:cNvSpPr/>
          <p:nvPr/>
        </p:nvSpPr>
        <p:spPr>
          <a:xfrm>
            <a:off x="2147012" y="1364334"/>
            <a:ext cx="2407345" cy="2522912"/>
          </a:xfrm>
          <a:custGeom>
            <a:rect b="b" l="l" r="r" t="t"/>
            <a:pathLst>
              <a:path extrusionOk="0" h="2522912" w="2407345">
                <a:moveTo>
                  <a:pt x="0" y="0"/>
                </a:moveTo>
                <a:lnTo>
                  <a:pt x="2407345" y="0"/>
                </a:lnTo>
                <a:lnTo>
                  <a:pt x="2407345" y="2522912"/>
                </a:lnTo>
                <a:lnTo>
                  <a:pt x="0" y="2522912"/>
                </a:lnTo>
                <a:lnTo>
                  <a:pt x="0" y="0"/>
                </a:lnTo>
                <a:close/>
              </a:path>
            </a:pathLst>
          </a:custGeom>
          <a:blipFill rotWithShape="1">
            <a:blip r:embed="rId3">
              <a:alphaModFix/>
            </a:blip>
            <a:stretch>
              <a:fillRect b="-97937" l="0" r="0" t="0"/>
            </a:stretch>
          </a:blipFill>
          <a:ln>
            <a:noFill/>
          </a:ln>
        </p:spPr>
      </p:sp>
      <p:sp>
        <p:nvSpPr>
          <p:cNvPr id="148" name="Google Shape;148;p4"/>
          <p:cNvSpPr/>
          <p:nvPr/>
        </p:nvSpPr>
        <p:spPr>
          <a:xfrm>
            <a:off x="6791798" y="4445083"/>
            <a:ext cx="2380488" cy="2440972"/>
          </a:xfrm>
          <a:custGeom>
            <a:rect b="b" l="l" r="r" t="t"/>
            <a:pathLst>
              <a:path extrusionOk="0" h="2440972" w="2380488">
                <a:moveTo>
                  <a:pt x="0" y="0"/>
                </a:moveTo>
                <a:lnTo>
                  <a:pt x="2380488" y="0"/>
                </a:lnTo>
                <a:lnTo>
                  <a:pt x="2380488" y="2440972"/>
                </a:lnTo>
                <a:lnTo>
                  <a:pt x="0" y="2440972"/>
                </a:lnTo>
                <a:lnTo>
                  <a:pt x="0" y="0"/>
                </a:lnTo>
                <a:close/>
              </a:path>
            </a:pathLst>
          </a:custGeom>
          <a:blipFill rotWithShape="1">
            <a:blip r:embed="rId3">
              <a:alphaModFix/>
            </a:blip>
            <a:stretch>
              <a:fillRect b="0" l="0" r="0" t="-102298"/>
            </a:stretch>
          </a:blipFill>
          <a:ln>
            <a:noFill/>
          </a:ln>
        </p:spPr>
      </p:sp>
      <p:sp>
        <p:nvSpPr>
          <p:cNvPr id="149" name="Google Shape;149;p4"/>
          <p:cNvSpPr/>
          <p:nvPr/>
        </p:nvSpPr>
        <p:spPr>
          <a:xfrm flipH="1" rot="-7453912">
            <a:off x="6006167" y="1715136"/>
            <a:ext cx="1169243" cy="330311"/>
          </a:xfrm>
          <a:custGeom>
            <a:rect b="b" l="l" r="r" t="t"/>
            <a:pathLst>
              <a:path extrusionOk="0" h="330311" w="1169243">
                <a:moveTo>
                  <a:pt x="0" y="330311"/>
                </a:moveTo>
                <a:lnTo>
                  <a:pt x="1169244" y="330311"/>
                </a:lnTo>
                <a:lnTo>
                  <a:pt x="1169244" y="0"/>
                </a:lnTo>
                <a:lnTo>
                  <a:pt x="0" y="0"/>
                </a:lnTo>
                <a:lnTo>
                  <a:pt x="0" y="330311"/>
                </a:lnTo>
                <a:close/>
              </a:path>
            </a:pathLst>
          </a:custGeom>
          <a:blipFill rotWithShape="1">
            <a:blip r:embed="rId4">
              <a:alphaModFix/>
            </a:blip>
            <a:stretch>
              <a:fillRect b="0" l="0" r="0" t="0"/>
            </a:stretch>
          </a:blipFill>
          <a:ln>
            <a:noFill/>
          </a:ln>
        </p:spPr>
      </p:sp>
      <p:sp>
        <p:nvSpPr>
          <p:cNvPr id="150" name="Google Shape;150;p4"/>
          <p:cNvSpPr txBox="1"/>
          <p:nvPr/>
        </p:nvSpPr>
        <p:spPr>
          <a:xfrm>
            <a:off x="5612492" y="2351770"/>
            <a:ext cx="1662112" cy="372745"/>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0" i="0" lang="en-US" sz="2199" u="none" cap="none" strike="noStrike">
                <a:solidFill>
                  <a:srgbClr val="FFFFFF"/>
                </a:solidFill>
                <a:latin typeface="Arial"/>
                <a:ea typeface="Arial"/>
                <a:cs typeface="Arial"/>
                <a:sym typeface="Arial"/>
              </a:rPr>
              <a:t>GRAYSCALE</a:t>
            </a:r>
            <a:endParaRPr/>
          </a:p>
        </p:txBody>
      </p:sp>
      <p:sp>
        <p:nvSpPr>
          <p:cNvPr id="151" name="Google Shape;151;p4"/>
          <p:cNvSpPr txBox="1"/>
          <p:nvPr/>
        </p:nvSpPr>
        <p:spPr>
          <a:xfrm>
            <a:off x="5147489" y="3327913"/>
            <a:ext cx="3874591" cy="372745"/>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0" i="0" lang="en-US" sz="2199" u="none" cap="none" strike="noStrike">
                <a:solidFill>
                  <a:srgbClr val="FFFFFF"/>
                </a:solidFill>
                <a:latin typeface="Arial"/>
                <a:ea typeface="Arial"/>
                <a:cs typeface="Arial"/>
                <a:sym typeface="Arial"/>
              </a:rPr>
              <a:t>HISTOGRAM EQUALIZATION</a:t>
            </a:r>
            <a:endParaRPr/>
          </a:p>
        </p:txBody>
      </p:sp>
      <p:sp>
        <p:nvSpPr>
          <p:cNvPr id="152" name="Google Shape;152;p4"/>
          <p:cNvSpPr/>
          <p:nvPr/>
        </p:nvSpPr>
        <p:spPr>
          <a:xfrm flipH="1" rot="-7874667">
            <a:off x="7199589" y="2696650"/>
            <a:ext cx="1169243" cy="330311"/>
          </a:xfrm>
          <a:custGeom>
            <a:rect b="b" l="l" r="r" t="t"/>
            <a:pathLst>
              <a:path extrusionOk="0" h="330311" w="1169243">
                <a:moveTo>
                  <a:pt x="0" y="330311"/>
                </a:moveTo>
                <a:lnTo>
                  <a:pt x="1169244" y="330311"/>
                </a:lnTo>
                <a:lnTo>
                  <a:pt x="1169244" y="0"/>
                </a:lnTo>
                <a:lnTo>
                  <a:pt x="0" y="0"/>
                </a:lnTo>
                <a:lnTo>
                  <a:pt x="0" y="330311"/>
                </a:lnTo>
                <a:close/>
              </a:path>
            </a:pathLst>
          </a:custGeom>
          <a:blipFill rotWithShape="1">
            <a:blip r:embed="rId4">
              <a:alphaModFix/>
            </a:blip>
            <a:stretch>
              <a:fillRect b="0" l="0" r="0" t="0"/>
            </a:stretch>
          </a:blipFill>
          <a:ln>
            <a:noFill/>
          </a:ln>
        </p:spPr>
      </p:sp>
      <p:sp>
        <p:nvSpPr>
          <p:cNvPr id="153" name="Google Shape;153;p4"/>
          <p:cNvSpPr/>
          <p:nvPr/>
        </p:nvSpPr>
        <p:spPr>
          <a:xfrm rot="3544141">
            <a:off x="4528726" y="3575736"/>
            <a:ext cx="793460" cy="876311"/>
          </a:xfrm>
          <a:custGeom>
            <a:rect b="b" l="l" r="r" t="t"/>
            <a:pathLst>
              <a:path extrusionOk="0" h="876311" w="793460">
                <a:moveTo>
                  <a:pt x="0" y="0"/>
                </a:moveTo>
                <a:lnTo>
                  <a:pt x="793460" y="0"/>
                </a:lnTo>
                <a:lnTo>
                  <a:pt x="793460" y="876311"/>
                </a:lnTo>
                <a:lnTo>
                  <a:pt x="0" y="876311"/>
                </a:lnTo>
                <a:lnTo>
                  <a:pt x="0" y="0"/>
                </a:lnTo>
                <a:close/>
              </a:path>
            </a:pathLst>
          </a:custGeom>
          <a:blipFill rotWithShape="1">
            <a:blip r:embed="rId5">
              <a:alphaModFix/>
            </a:blip>
            <a:stretch>
              <a:fillRect b="0" l="0" r="0" t="0"/>
            </a:stretch>
          </a:blipFill>
          <a:ln>
            <a:noFill/>
          </a:ln>
        </p:spPr>
      </p:sp>
      <p:sp>
        <p:nvSpPr>
          <p:cNvPr id="154" name="Google Shape;154;p4"/>
          <p:cNvSpPr txBox="1"/>
          <p:nvPr/>
        </p:nvSpPr>
        <p:spPr>
          <a:xfrm>
            <a:off x="4462678" y="4487321"/>
            <a:ext cx="997248" cy="372745"/>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0" i="0" lang="en-US" sz="2199" u="none" cap="none" strike="noStrike">
                <a:solidFill>
                  <a:srgbClr val="FFFFFF"/>
                </a:solidFill>
                <a:latin typeface="Arial"/>
                <a:ea typeface="Arial"/>
                <a:cs typeface="Arial"/>
                <a:sym typeface="Arial"/>
              </a:rPr>
              <a:t>DILATE</a:t>
            </a:r>
            <a:endParaRPr/>
          </a:p>
        </p:txBody>
      </p:sp>
      <p:sp>
        <p:nvSpPr>
          <p:cNvPr id="155" name="Google Shape;155;p4"/>
          <p:cNvSpPr txBox="1"/>
          <p:nvPr/>
        </p:nvSpPr>
        <p:spPr>
          <a:xfrm>
            <a:off x="3727855" y="5464014"/>
            <a:ext cx="1254720" cy="372745"/>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0" i="0" lang="en-US" sz="2199" u="none" cap="none" strike="noStrike">
                <a:solidFill>
                  <a:srgbClr val="FFFFFF"/>
                </a:solidFill>
                <a:latin typeface="Arial"/>
                <a:ea typeface="Arial"/>
                <a:cs typeface="Arial"/>
                <a:sym typeface="Arial"/>
              </a:rPr>
              <a:t>DENOISE</a:t>
            </a:r>
            <a:endParaRPr/>
          </a:p>
        </p:txBody>
      </p:sp>
      <p:sp>
        <p:nvSpPr>
          <p:cNvPr id="156" name="Google Shape;156;p4"/>
          <p:cNvSpPr/>
          <p:nvPr/>
        </p:nvSpPr>
        <p:spPr>
          <a:xfrm rot="4737209">
            <a:off x="3707159" y="4641569"/>
            <a:ext cx="757405" cy="836492"/>
          </a:xfrm>
          <a:custGeom>
            <a:rect b="b" l="l" r="r" t="t"/>
            <a:pathLst>
              <a:path extrusionOk="0" h="836492" w="757405">
                <a:moveTo>
                  <a:pt x="0" y="0"/>
                </a:moveTo>
                <a:lnTo>
                  <a:pt x="757406" y="0"/>
                </a:lnTo>
                <a:lnTo>
                  <a:pt x="757406" y="836491"/>
                </a:lnTo>
                <a:lnTo>
                  <a:pt x="0" y="836491"/>
                </a:lnTo>
                <a:lnTo>
                  <a:pt x="0" y="0"/>
                </a:lnTo>
                <a:close/>
              </a:path>
            </a:pathLst>
          </a:custGeom>
          <a:blipFill rotWithShape="1">
            <a:blip r:embed="rId5">
              <a:alphaModFix/>
            </a:blip>
            <a:stretch>
              <a:fillRect b="0" l="0" r="0" t="0"/>
            </a:stretch>
          </a:blipFill>
          <a:ln>
            <a:noFill/>
          </a:ln>
        </p:spPr>
      </p:sp>
      <p:sp>
        <p:nvSpPr>
          <p:cNvPr id="157" name="Google Shape;157;p4"/>
          <p:cNvSpPr txBox="1"/>
          <p:nvPr/>
        </p:nvSpPr>
        <p:spPr>
          <a:xfrm>
            <a:off x="3312584" y="6476745"/>
            <a:ext cx="2149673" cy="372745"/>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0" i="0" lang="en-US" sz="2199" u="none" cap="none" strike="noStrike">
                <a:solidFill>
                  <a:srgbClr val="FFFFFF"/>
                </a:solidFill>
                <a:latin typeface="Arial"/>
                <a:ea typeface="Arial"/>
                <a:cs typeface="Arial"/>
                <a:sym typeface="Arial"/>
              </a:rPr>
              <a:t>MEDIAN FILTER</a:t>
            </a:r>
            <a:endParaRPr/>
          </a:p>
        </p:txBody>
      </p:sp>
      <p:sp>
        <p:nvSpPr>
          <p:cNvPr id="158" name="Google Shape;158;p4"/>
          <p:cNvSpPr/>
          <p:nvPr/>
        </p:nvSpPr>
        <p:spPr>
          <a:xfrm rot="6548735">
            <a:off x="2766063" y="5920128"/>
            <a:ext cx="1169243" cy="330311"/>
          </a:xfrm>
          <a:custGeom>
            <a:rect b="b" l="l" r="r" t="t"/>
            <a:pathLst>
              <a:path extrusionOk="0" h="330311" w="1169243">
                <a:moveTo>
                  <a:pt x="0" y="0"/>
                </a:moveTo>
                <a:lnTo>
                  <a:pt x="1169243" y="0"/>
                </a:lnTo>
                <a:lnTo>
                  <a:pt x="1169243" y="330311"/>
                </a:lnTo>
                <a:lnTo>
                  <a:pt x="0" y="330311"/>
                </a:lnTo>
                <a:lnTo>
                  <a:pt x="0" y="0"/>
                </a:lnTo>
                <a:close/>
              </a:path>
            </a:pathLst>
          </a:custGeom>
          <a:blipFill rotWithShape="1">
            <a:blip r:embed="rId4">
              <a:alphaModFix/>
            </a:blip>
            <a:stretch>
              <a:fillRect b="0" l="0" r="0" t="0"/>
            </a:stretch>
          </a:blipFill>
          <a:ln>
            <a:noFill/>
          </a:ln>
        </p:spPr>
      </p:sp>
      <p:sp>
        <p:nvSpPr>
          <p:cNvPr id="159" name="Google Shape;159;p4"/>
          <p:cNvSpPr/>
          <p:nvPr/>
        </p:nvSpPr>
        <p:spPr>
          <a:xfrm rot="-2140326">
            <a:off x="4914903" y="4997483"/>
            <a:ext cx="2192156" cy="990212"/>
          </a:xfrm>
          <a:custGeom>
            <a:rect b="b" l="l" r="r" t="t"/>
            <a:pathLst>
              <a:path extrusionOk="0" h="990212" w="2192156">
                <a:moveTo>
                  <a:pt x="0" y="0"/>
                </a:moveTo>
                <a:lnTo>
                  <a:pt x="2192156" y="0"/>
                </a:lnTo>
                <a:lnTo>
                  <a:pt x="2192156" y="990212"/>
                </a:lnTo>
                <a:lnTo>
                  <a:pt x="0" y="990212"/>
                </a:lnTo>
                <a:lnTo>
                  <a:pt x="0" y="0"/>
                </a:lnTo>
                <a:close/>
              </a:path>
            </a:pathLst>
          </a:custGeom>
          <a:blipFill rotWithShape="1">
            <a:blip r:embed="rId6">
              <a:alphaModFix/>
            </a:blip>
            <a:stretch>
              <a:fillRect b="0" l="0" r="0" t="0"/>
            </a:stretch>
          </a:blipFill>
          <a:ln>
            <a:noFill/>
          </a:ln>
        </p:spPr>
      </p:sp>
      <p:sp>
        <p:nvSpPr>
          <p:cNvPr id="160" name="Google Shape;160;p4"/>
          <p:cNvSpPr/>
          <p:nvPr/>
        </p:nvSpPr>
        <p:spPr>
          <a:xfrm>
            <a:off x="3711720" y="1285428"/>
            <a:ext cx="1419611" cy="429432"/>
          </a:xfrm>
          <a:custGeom>
            <a:rect b="b" l="l" r="r" t="t"/>
            <a:pathLst>
              <a:path extrusionOk="0" h="429432" w="1419611">
                <a:moveTo>
                  <a:pt x="0" y="0"/>
                </a:moveTo>
                <a:lnTo>
                  <a:pt x="1419611" y="0"/>
                </a:lnTo>
                <a:lnTo>
                  <a:pt x="1419611" y="429432"/>
                </a:lnTo>
                <a:lnTo>
                  <a:pt x="0" y="429432"/>
                </a:lnTo>
                <a:lnTo>
                  <a:pt x="0" y="0"/>
                </a:lnTo>
                <a:close/>
              </a:path>
            </a:pathLst>
          </a:custGeom>
          <a:blipFill rotWithShape="1">
            <a:blip r:embed="rId7">
              <a:alphaModFix/>
            </a:blip>
            <a:stretch>
              <a:fillRect b="0" l="0" r="0" t="0"/>
            </a:stretch>
          </a:blipFill>
          <a:ln>
            <a:noFill/>
          </a:ln>
        </p:spPr>
      </p:sp>
      <p:sp>
        <p:nvSpPr>
          <p:cNvPr id="161" name="Google Shape;161;p4"/>
          <p:cNvSpPr txBox="1"/>
          <p:nvPr/>
        </p:nvSpPr>
        <p:spPr>
          <a:xfrm>
            <a:off x="2797581" y="40323"/>
            <a:ext cx="6024474" cy="94274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565" u="none" cap="none" strike="noStrike">
                <a:solidFill>
                  <a:srgbClr val="FFFFFF"/>
                </a:solidFill>
                <a:latin typeface="Arial"/>
                <a:ea typeface="Arial"/>
                <a:cs typeface="Arial"/>
                <a:sym typeface="Arial"/>
              </a:rPr>
              <a:t>Image Processing</a:t>
            </a:r>
            <a:endParaRPr/>
          </a:p>
        </p:txBody>
      </p:sp>
      <p:sp>
        <p:nvSpPr>
          <p:cNvPr id="162" name="Google Shape;162;p4"/>
          <p:cNvSpPr txBox="1"/>
          <p:nvPr/>
        </p:nvSpPr>
        <p:spPr>
          <a:xfrm>
            <a:off x="4872038" y="3334067"/>
            <a:ext cx="9525" cy="580390"/>
          </a:xfrm>
          <a:prstGeom prst="rect">
            <a:avLst/>
          </a:prstGeom>
          <a:noFill/>
          <a:ln>
            <a:noFill/>
          </a:ln>
        </p:spPr>
        <p:txBody>
          <a:bodyPr anchorCtr="0" anchor="t" bIns="0" lIns="0" spcFirstLastPara="1" rIns="0" wrap="square" tIns="0">
            <a:spAutoFit/>
          </a:bodyPr>
          <a:lstStyle/>
          <a:p>
            <a:pPr indent="0" lvl="0" marL="0" marR="0" rtl="0" algn="ctr">
              <a:lnSpc>
                <a:spcPct val="26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3" name="Google Shape;163;p4"/>
          <p:cNvSpPr txBox="1"/>
          <p:nvPr/>
        </p:nvSpPr>
        <p:spPr>
          <a:xfrm>
            <a:off x="5150381" y="1342115"/>
            <a:ext cx="954981" cy="372745"/>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0" i="0" lang="en-US" sz="2199" u="none" cap="none" strike="noStrike">
                <a:solidFill>
                  <a:srgbClr val="FFFFFF"/>
                </a:solidFill>
                <a:latin typeface="Arial"/>
                <a:ea typeface="Arial"/>
                <a:cs typeface="Arial"/>
                <a:sym typeface="Arial"/>
              </a:rPr>
              <a:t>RESIZE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B8B4"/>
        </a:solidFill>
      </p:bgPr>
    </p:bg>
    <p:spTree>
      <p:nvGrpSpPr>
        <p:cNvPr id="167" name="Shape 167"/>
        <p:cNvGrpSpPr/>
        <p:nvPr/>
      </p:nvGrpSpPr>
      <p:grpSpPr>
        <a:xfrm>
          <a:off x="0" y="0"/>
          <a:ext cx="0" cy="0"/>
          <a:chOff x="0" y="0"/>
          <a:chExt cx="0" cy="0"/>
        </a:xfrm>
      </p:grpSpPr>
      <p:sp>
        <p:nvSpPr>
          <p:cNvPr id="168" name="Google Shape;168;p5"/>
          <p:cNvSpPr txBox="1"/>
          <p:nvPr/>
        </p:nvSpPr>
        <p:spPr>
          <a:xfrm>
            <a:off x="611022" y="472613"/>
            <a:ext cx="3624338" cy="1496314"/>
          </a:xfrm>
          <a:prstGeom prst="rect">
            <a:avLst/>
          </a:prstGeom>
          <a:noFill/>
          <a:ln>
            <a:noFill/>
          </a:ln>
        </p:spPr>
        <p:txBody>
          <a:bodyPr anchorCtr="0" anchor="t" bIns="0" lIns="0" spcFirstLastPara="1" rIns="0" wrap="square" tIns="0">
            <a:spAutoFit/>
          </a:bodyPr>
          <a:lstStyle/>
          <a:p>
            <a:pPr indent="0" lvl="0" marL="0" marR="0" rtl="0" algn="l">
              <a:lnSpc>
                <a:spcPct val="97000"/>
              </a:lnSpc>
              <a:spcBef>
                <a:spcPts val="0"/>
              </a:spcBef>
              <a:spcAft>
                <a:spcPts val="0"/>
              </a:spcAft>
              <a:buNone/>
            </a:pPr>
            <a:r>
              <a:rPr b="1" i="0" lang="en-US" sz="5900" u="none" cap="none" strike="noStrike">
                <a:solidFill>
                  <a:srgbClr val="FFFFFF"/>
                </a:solidFill>
                <a:latin typeface="Montserrat"/>
                <a:ea typeface="Montserrat"/>
                <a:cs typeface="Montserrat"/>
                <a:sym typeface="Montserrat"/>
              </a:rPr>
              <a:t>ML </a:t>
            </a:r>
            <a:endParaRPr/>
          </a:p>
          <a:p>
            <a:pPr indent="0" lvl="0" marL="0" marR="0" rtl="0" algn="l">
              <a:lnSpc>
                <a:spcPct val="97000"/>
              </a:lnSpc>
              <a:spcBef>
                <a:spcPts val="0"/>
              </a:spcBef>
              <a:spcAft>
                <a:spcPts val="0"/>
              </a:spcAft>
              <a:buNone/>
            </a:pPr>
            <a:r>
              <a:rPr b="1" i="0" lang="en-US" sz="5900" u="none" cap="none" strike="noStrike">
                <a:solidFill>
                  <a:srgbClr val="FFFFFF"/>
                </a:solidFill>
                <a:latin typeface="Montserrat"/>
                <a:ea typeface="Montserrat"/>
                <a:cs typeface="Montserrat"/>
                <a:sym typeface="Montserrat"/>
              </a:rPr>
              <a:t>Pipeline</a:t>
            </a:r>
            <a:endParaRPr/>
          </a:p>
        </p:txBody>
      </p:sp>
      <p:grpSp>
        <p:nvGrpSpPr>
          <p:cNvPr id="169" name="Google Shape;169;p5"/>
          <p:cNvGrpSpPr/>
          <p:nvPr/>
        </p:nvGrpSpPr>
        <p:grpSpPr>
          <a:xfrm>
            <a:off x="3952584" y="950330"/>
            <a:ext cx="1070648" cy="856518"/>
            <a:chOff x="0" y="0"/>
            <a:chExt cx="1427530" cy="1142024"/>
          </a:xfrm>
        </p:grpSpPr>
        <p:sp>
          <p:nvSpPr>
            <p:cNvPr id="170" name="Google Shape;170;p5"/>
            <p:cNvSpPr/>
            <p:nvPr/>
          </p:nvSpPr>
          <p:spPr>
            <a:xfrm>
              <a:off x="468923" y="375138"/>
              <a:ext cx="958607" cy="766886"/>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FFCC58"/>
            </a:solidFill>
            <a:ln>
              <a:noFill/>
            </a:ln>
          </p:spPr>
        </p:sp>
        <p:sp>
          <p:nvSpPr>
            <p:cNvPr id="171" name="Google Shape;171;p5"/>
            <p:cNvSpPr/>
            <p:nvPr/>
          </p:nvSpPr>
          <p:spPr>
            <a:xfrm>
              <a:off x="0" y="0"/>
              <a:ext cx="470189" cy="379067"/>
            </a:xfrm>
            <a:custGeom>
              <a:rect b="b" l="l" r="r" t="t"/>
              <a:pathLst>
                <a:path extrusionOk="0" h="5126990" w="6359534">
                  <a:moveTo>
                    <a:pt x="3537594" y="0"/>
                  </a:moveTo>
                  <a:lnTo>
                    <a:pt x="0" y="0"/>
                  </a:lnTo>
                  <a:lnTo>
                    <a:pt x="2821940" y="2564130"/>
                  </a:lnTo>
                  <a:lnTo>
                    <a:pt x="0" y="5126990"/>
                  </a:lnTo>
                  <a:lnTo>
                    <a:pt x="3537594" y="5126990"/>
                  </a:lnTo>
                  <a:lnTo>
                    <a:pt x="6359534" y="2564130"/>
                  </a:lnTo>
                  <a:close/>
                </a:path>
              </a:pathLst>
            </a:custGeom>
            <a:solidFill>
              <a:srgbClr val="F2F2F2"/>
            </a:solidFill>
            <a:ln>
              <a:noFill/>
            </a:ln>
          </p:spPr>
        </p:sp>
      </p:grpSp>
      <p:sp>
        <p:nvSpPr>
          <p:cNvPr id="172" name="Google Shape;172;p5"/>
          <p:cNvSpPr/>
          <p:nvPr/>
        </p:nvSpPr>
        <p:spPr>
          <a:xfrm>
            <a:off x="0" y="6553200"/>
            <a:ext cx="1921353" cy="1543382"/>
          </a:xfrm>
          <a:custGeom>
            <a:rect b="b" l="l" r="r" t="t"/>
            <a:pathLst>
              <a:path extrusionOk="0" h="5126990" w="6382674">
                <a:moveTo>
                  <a:pt x="3560734" y="0"/>
                </a:moveTo>
                <a:lnTo>
                  <a:pt x="0" y="0"/>
                </a:lnTo>
                <a:lnTo>
                  <a:pt x="2821940" y="2564130"/>
                </a:lnTo>
                <a:lnTo>
                  <a:pt x="0" y="5126990"/>
                </a:lnTo>
                <a:lnTo>
                  <a:pt x="3560734" y="5126990"/>
                </a:lnTo>
                <a:lnTo>
                  <a:pt x="6382674" y="2564130"/>
                </a:lnTo>
                <a:close/>
              </a:path>
            </a:pathLst>
          </a:custGeom>
          <a:solidFill>
            <a:srgbClr val="FF7477"/>
          </a:solidFill>
          <a:ln>
            <a:noFill/>
          </a:ln>
        </p:spPr>
      </p:sp>
      <p:sp>
        <p:nvSpPr>
          <p:cNvPr id="173" name="Google Shape;173;p5"/>
          <p:cNvSpPr/>
          <p:nvPr/>
        </p:nvSpPr>
        <p:spPr>
          <a:xfrm>
            <a:off x="5382379" y="545448"/>
            <a:ext cx="1666822" cy="1666822"/>
          </a:xfrm>
          <a:custGeom>
            <a:rect b="b" l="l" r="r" t="t"/>
            <a:pathLst>
              <a:path extrusionOk="0" h="1666822" w="1666822">
                <a:moveTo>
                  <a:pt x="0" y="0"/>
                </a:moveTo>
                <a:lnTo>
                  <a:pt x="1666823" y="0"/>
                </a:lnTo>
                <a:lnTo>
                  <a:pt x="1666823" y="1666822"/>
                </a:lnTo>
                <a:lnTo>
                  <a:pt x="0" y="1666822"/>
                </a:lnTo>
                <a:lnTo>
                  <a:pt x="0" y="0"/>
                </a:lnTo>
                <a:close/>
              </a:path>
            </a:pathLst>
          </a:custGeom>
          <a:blipFill rotWithShape="1">
            <a:blip r:embed="rId3">
              <a:alphaModFix/>
            </a:blip>
            <a:stretch>
              <a:fillRect b="0" l="0" r="0" t="0"/>
            </a:stretch>
          </a:blipFill>
          <a:ln>
            <a:noFill/>
          </a:ln>
        </p:spPr>
      </p:sp>
      <p:sp>
        <p:nvSpPr>
          <p:cNvPr id="174" name="Google Shape;174;p5"/>
          <p:cNvSpPr/>
          <p:nvPr/>
        </p:nvSpPr>
        <p:spPr>
          <a:xfrm flipH="1" rot="-8869632">
            <a:off x="7023129" y="1285547"/>
            <a:ext cx="1830618" cy="517150"/>
          </a:xfrm>
          <a:custGeom>
            <a:rect b="b" l="l" r="r" t="t"/>
            <a:pathLst>
              <a:path extrusionOk="0" h="517150" w="1830618">
                <a:moveTo>
                  <a:pt x="0" y="517150"/>
                </a:moveTo>
                <a:lnTo>
                  <a:pt x="1830619" y="517150"/>
                </a:lnTo>
                <a:lnTo>
                  <a:pt x="1830619" y="0"/>
                </a:lnTo>
                <a:lnTo>
                  <a:pt x="0" y="0"/>
                </a:lnTo>
                <a:lnTo>
                  <a:pt x="0" y="517150"/>
                </a:lnTo>
                <a:close/>
              </a:path>
            </a:pathLst>
          </a:custGeom>
          <a:blipFill rotWithShape="1">
            <a:blip r:embed="rId4">
              <a:alphaModFix/>
            </a:blip>
            <a:stretch>
              <a:fillRect b="0" l="0" r="0" t="0"/>
            </a:stretch>
          </a:blipFill>
          <a:ln>
            <a:noFill/>
          </a:ln>
        </p:spPr>
      </p:sp>
      <p:sp>
        <p:nvSpPr>
          <p:cNvPr id="175" name="Google Shape;175;p5"/>
          <p:cNvSpPr txBox="1"/>
          <p:nvPr/>
        </p:nvSpPr>
        <p:spPr>
          <a:xfrm>
            <a:off x="7693846" y="2668183"/>
            <a:ext cx="1666822" cy="57594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FFFFFF"/>
                </a:solidFill>
                <a:latin typeface="Arial"/>
                <a:ea typeface="Arial"/>
                <a:cs typeface="Arial"/>
                <a:sym typeface="Arial"/>
              </a:rPr>
              <a:t>Feature Exraction</a:t>
            </a:r>
            <a:endParaRPr/>
          </a:p>
        </p:txBody>
      </p:sp>
      <p:sp>
        <p:nvSpPr>
          <p:cNvPr id="176" name="Google Shape;176;p5"/>
          <p:cNvSpPr/>
          <p:nvPr/>
        </p:nvSpPr>
        <p:spPr>
          <a:xfrm>
            <a:off x="2984983" y="2754295"/>
            <a:ext cx="3789513" cy="3789513"/>
          </a:xfrm>
          <a:custGeom>
            <a:rect b="b" l="l" r="r" t="t"/>
            <a:pathLst>
              <a:path extrusionOk="0" h="3789513" w="3789513">
                <a:moveTo>
                  <a:pt x="0" y="0"/>
                </a:moveTo>
                <a:lnTo>
                  <a:pt x="3789513" y="0"/>
                </a:lnTo>
                <a:lnTo>
                  <a:pt x="3789513" y="3789514"/>
                </a:lnTo>
                <a:lnTo>
                  <a:pt x="0" y="3789514"/>
                </a:lnTo>
                <a:lnTo>
                  <a:pt x="0" y="0"/>
                </a:lnTo>
                <a:close/>
              </a:path>
            </a:pathLst>
          </a:custGeom>
          <a:blipFill rotWithShape="1">
            <a:blip r:embed="rId5">
              <a:alphaModFix/>
            </a:blip>
            <a:stretch>
              <a:fillRect b="0" l="0" r="0" t="0"/>
            </a:stretch>
          </a:blipFill>
          <a:ln>
            <a:noFill/>
          </a:ln>
        </p:spPr>
      </p:sp>
      <p:sp>
        <p:nvSpPr>
          <p:cNvPr id="177" name="Google Shape;177;p5"/>
          <p:cNvSpPr/>
          <p:nvPr/>
        </p:nvSpPr>
        <p:spPr>
          <a:xfrm>
            <a:off x="2756100" y="2528352"/>
            <a:ext cx="4241400" cy="4241400"/>
          </a:xfrm>
          <a:custGeom>
            <a:rect b="b" l="l" r="r" t="t"/>
            <a:pathLst>
              <a:path extrusionOk="0" h="4241400" w="4241400">
                <a:moveTo>
                  <a:pt x="0" y="0"/>
                </a:moveTo>
                <a:lnTo>
                  <a:pt x="4241400" y="0"/>
                </a:lnTo>
                <a:lnTo>
                  <a:pt x="4241400" y="4241400"/>
                </a:lnTo>
                <a:lnTo>
                  <a:pt x="0" y="4241400"/>
                </a:lnTo>
                <a:lnTo>
                  <a:pt x="0" y="0"/>
                </a:lnTo>
                <a:close/>
              </a:path>
            </a:pathLst>
          </a:custGeom>
          <a:blipFill rotWithShape="1">
            <a:blip r:embed="rId3">
              <a:alphaModFix/>
            </a:blip>
            <a:stretch>
              <a:fillRect b="0" l="0" r="0" t="0"/>
            </a:stretch>
          </a:blipFill>
          <a:ln>
            <a:noFill/>
          </a:ln>
        </p:spPr>
      </p:sp>
      <p:sp>
        <p:nvSpPr>
          <p:cNvPr id="178" name="Google Shape;178;p5"/>
          <p:cNvSpPr/>
          <p:nvPr/>
        </p:nvSpPr>
        <p:spPr>
          <a:xfrm>
            <a:off x="731520" y="4639555"/>
            <a:ext cx="1666822" cy="1666822"/>
          </a:xfrm>
          <a:custGeom>
            <a:rect b="b" l="l" r="r" t="t"/>
            <a:pathLst>
              <a:path extrusionOk="0" h="1666822" w="1666822">
                <a:moveTo>
                  <a:pt x="0" y="0"/>
                </a:moveTo>
                <a:lnTo>
                  <a:pt x="1666822" y="0"/>
                </a:lnTo>
                <a:lnTo>
                  <a:pt x="1666822" y="1666822"/>
                </a:lnTo>
                <a:lnTo>
                  <a:pt x="0" y="1666822"/>
                </a:lnTo>
                <a:lnTo>
                  <a:pt x="0" y="0"/>
                </a:lnTo>
                <a:close/>
              </a:path>
            </a:pathLst>
          </a:custGeom>
          <a:blipFill rotWithShape="1">
            <a:blip r:embed="rId3">
              <a:alphaModFix/>
            </a:blip>
            <a:stretch>
              <a:fillRect b="0" l="0" r="0" t="0"/>
            </a:stretch>
          </a:blipFill>
          <a:ln>
            <a:noFill/>
          </a:ln>
        </p:spPr>
      </p:sp>
      <p:sp>
        <p:nvSpPr>
          <p:cNvPr id="179" name="Google Shape;179;p5"/>
          <p:cNvSpPr/>
          <p:nvPr/>
        </p:nvSpPr>
        <p:spPr>
          <a:xfrm>
            <a:off x="7693846" y="4573213"/>
            <a:ext cx="1666822" cy="1666822"/>
          </a:xfrm>
          <a:custGeom>
            <a:rect b="b" l="l" r="r" t="t"/>
            <a:pathLst>
              <a:path extrusionOk="0" h="1666822" w="1666822">
                <a:moveTo>
                  <a:pt x="0" y="0"/>
                </a:moveTo>
                <a:lnTo>
                  <a:pt x="1666822" y="0"/>
                </a:lnTo>
                <a:lnTo>
                  <a:pt x="1666822" y="1666822"/>
                </a:lnTo>
                <a:lnTo>
                  <a:pt x="0" y="1666822"/>
                </a:lnTo>
                <a:lnTo>
                  <a:pt x="0" y="0"/>
                </a:lnTo>
                <a:close/>
              </a:path>
            </a:pathLst>
          </a:custGeom>
          <a:blipFill rotWithShape="1">
            <a:blip r:embed="rId3">
              <a:alphaModFix/>
            </a:blip>
            <a:stretch>
              <a:fillRect b="0" l="0" r="0" t="0"/>
            </a:stretch>
          </a:blipFill>
          <a:ln>
            <a:noFill/>
          </a:ln>
        </p:spPr>
      </p:sp>
      <p:sp>
        <p:nvSpPr>
          <p:cNvPr id="180" name="Google Shape;180;p5"/>
          <p:cNvSpPr/>
          <p:nvPr/>
        </p:nvSpPr>
        <p:spPr>
          <a:xfrm>
            <a:off x="7693846" y="2137031"/>
            <a:ext cx="1666822" cy="1666822"/>
          </a:xfrm>
          <a:custGeom>
            <a:rect b="b" l="l" r="r" t="t"/>
            <a:pathLst>
              <a:path extrusionOk="0" h="1666822" w="1666822">
                <a:moveTo>
                  <a:pt x="0" y="0"/>
                </a:moveTo>
                <a:lnTo>
                  <a:pt x="1666822" y="0"/>
                </a:lnTo>
                <a:lnTo>
                  <a:pt x="1666822" y="1666823"/>
                </a:lnTo>
                <a:lnTo>
                  <a:pt x="0" y="1666823"/>
                </a:lnTo>
                <a:lnTo>
                  <a:pt x="0" y="0"/>
                </a:lnTo>
                <a:close/>
              </a:path>
            </a:pathLst>
          </a:custGeom>
          <a:blipFill rotWithShape="1">
            <a:blip r:embed="rId3">
              <a:alphaModFix/>
            </a:blip>
            <a:stretch>
              <a:fillRect b="0" l="0" r="0" t="0"/>
            </a:stretch>
          </a:blipFill>
          <a:ln>
            <a:noFill/>
          </a:ln>
        </p:spPr>
      </p:sp>
      <p:sp>
        <p:nvSpPr>
          <p:cNvPr id="181" name="Google Shape;181;p5"/>
          <p:cNvSpPr/>
          <p:nvPr/>
        </p:nvSpPr>
        <p:spPr>
          <a:xfrm rot="5517889">
            <a:off x="8116455" y="3985787"/>
            <a:ext cx="821604" cy="374857"/>
          </a:xfrm>
          <a:custGeom>
            <a:rect b="b" l="l" r="r" t="t"/>
            <a:pathLst>
              <a:path extrusionOk="0" h="374857" w="821604">
                <a:moveTo>
                  <a:pt x="0" y="0"/>
                </a:moveTo>
                <a:lnTo>
                  <a:pt x="821604" y="0"/>
                </a:lnTo>
                <a:lnTo>
                  <a:pt x="821604" y="374857"/>
                </a:lnTo>
                <a:lnTo>
                  <a:pt x="0" y="374857"/>
                </a:lnTo>
                <a:lnTo>
                  <a:pt x="0" y="0"/>
                </a:lnTo>
                <a:close/>
              </a:path>
            </a:pathLst>
          </a:custGeom>
          <a:blipFill rotWithShape="1">
            <a:blip r:embed="rId6">
              <a:alphaModFix/>
            </a:blip>
            <a:stretch>
              <a:fillRect b="0" l="0" r="0" t="0"/>
            </a:stretch>
          </a:blipFill>
          <a:ln>
            <a:noFill/>
          </a:ln>
        </p:spPr>
      </p:sp>
      <p:sp>
        <p:nvSpPr>
          <p:cNvPr id="182" name="Google Shape;182;p5"/>
          <p:cNvSpPr/>
          <p:nvPr/>
        </p:nvSpPr>
        <p:spPr>
          <a:xfrm rot="10800000">
            <a:off x="6977820" y="5406624"/>
            <a:ext cx="770943" cy="273685"/>
          </a:xfrm>
          <a:custGeom>
            <a:rect b="b" l="l" r="r" t="t"/>
            <a:pathLst>
              <a:path extrusionOk="0" h="273685" w="770943">
                <a:moveTo>
                  <a:pt x="770944" y="273685"/>
                </a:moveTo>
                <a:lnTo>
                  <a:pt x="0" y="273685"/>
                </a:lnTo>
                <a:lnTo>
                  <a:pt x="0" y="0"/>
                </a:lnTo>
                <a:lnTo>
                  <a:pt x="770944" y="0"/>
                </a:lnTo>
                <a:lnTo>
                  <a:pt x="770944" y="273685"/>
                </a:lnTo>
                <a:close/>
              </a:path>
            </a:pathLst>
          </a:custGeom>
          <a:blipFill rotWithShape="1">
            <a:blip r:embed="rId7">
              <a:alphaModFix/>
            </a:blip>
            <a:stretch>
              <a:fillRect b="0" l="0" r="0" t="0"/>
            </a:stretch>
          </a:blipFill>
          <a:ln>
            <a:noFill/>
          </a:ln>
        </p:spPr>
      </p:sp>
      <p:sp>
        <p:nvSpPr>
          <p:cNvPr id="183" name="Google Shape;183;p5"/>
          <p:cNvSpPr/>
          <p:nvPr/>
        </p:nvSpPr>
        <p:spPr>
          <a:xfrm rot="8451830">
            <a:off x="1025094" y="3734453"/>
            <a:ext cx="1830618" cy="517150"/>
          </a:xfrm>
          <a:custGeom>
            <a:rect b="b" l="l" r="r" t="t"/>
            <a:pathLst>
              <a:path extrusionOk="0" h="517150" w="1830618">
                <a:moveTo>
                  <a:pt x="1830618" y="517150"/>
                </a:moveTo>
                <a:lnTo>
                  <a:pt x="0" y="517150"/>
                </a:lnTo>
                <a:lnTo>
                  <a:pt x="0" y="0"/>
                </a:lnTo>
                <a:lnTo>
                  <a:pt x="1830618" y="0"/>
                </a:lnTo>
                <a:lnTo>
                  <a:pt x="1830618" y="517150"/>
                </a:lnTo>
                <a:close/>
              </a:path>
            </a:pathLst>
          </a:custGeom>
          <a:blipFill rotWithShape="1">
            <a:blip r:embed="rId4">
              <a:alphaModFix/>
            </a:blip>
            <a:stretch>
              <a:fillRect b="0" l="0" r="0" t="0"/>
            </a:stretch>
          </a:blipFill>
          <a:ln>
            <a:noFill/>
          </a:ln>
        </p:spPr>
      </p:sp>
      <p:grpSp>
        <p:nvGrpSpPr>
          <p:cNvPr id="184" name="Google Shape;184;p5"/>
          <p:cNvGrpSpPr/>
          <p:nvPr/>
        </p:nvGrpSpPr>
        <p:grpSpPr>
          <a:xfrm>
            <a:off x="7807834" y="2096305"/>
            <a:ext cx="2194560" cy="2323146"/>
            <a:chOff x="0" y="-47625"/>
            <a:chExt cx="812800" cy="860425"/>
          </a:xfrm>
        </p:grpSpPr>
        <p:sp>
          <p:nvSpPr>
            <p:cNvPr id="185" name="Google Shape;185;p5"/>
            <p:cNvSpPr/>
            <p:nvPr/>
          </p:nvSpPr>
          <p:spPr>
            <a:xfrm>
              <a:off x="0" y="0"/>
              <a:ext cx="532906" cy="530633"/>
            </a:xfrm>
            <a:custGeom>
              <a:rect b="b" l="l" r="r" t="t"/>
              <a:pathLst>
                <a:path extrusionOk="0" h="530633" w="532906">
                  <a:moveTo>
                    <a:pt x="0" y="0"/>
                  </a:moveTo>
                  <a:lnTo>
                    <a:pt x="532906" y="0"/>
                  </a:lnTo>
                  <a:lnTo>
                    <a:pt x="532906" y="530633"/>
                  </a:lnTo>
                  <a:lnTo>
                    <a:pt x="0" y="530633"/>
                  </a:lnTo>
                  <a:close/>
                </a:path>
              </a:pathLst>
            </a:custGeom>
            <a:solidFill>
              <a:srgbClr val="4CB8B4"/>
            </a:solidFill>
            <a:ln>
              <a:noFill/>
            </a:ln>
          </p:spPr>
        </p:sp>
        <p:sp>
          <p:nvSpPr>
            <p:cNvPr id="186" name="Google Shape;186;p5"/>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34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7" name="Google Shape;187;p5"/>
          <p:cNvSpPr txBox="1"/>
          <p:nvPr/>
        </p:nvSpPr>
        <p:spPr>
          <a:xfrm>
            <a:off x="5380546" y="1042114"/>
            <a:ext cx="1666822" cy="57594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FFFFFF"/>
                </a:solidFill>
                <a:latin typeface="Arial"/>
                <a:ea typeface="Arial"/>
                <a:cs typeface="Arial"/>
                <a:sym typeface="Arial"/>
              </a:rPr>
              <a:t>Image processing</a:t>
            </a:r>
            <a:endParaRPr/>
          </a:p>
        </p:txBody>
      </p:sp>
      <p:sp>
        <p:nvSpPr>
          <p:cNvPr id="188" name="Google Shape;188;p5"/>
          <p:cNvSpPr txBox="1"/>
          <p:nvPr/>
        </p:nvSpPr>
        <p:spPr>
          <a:xfrm>
            <a:off x="3298321" y="3169675"/>
            <a:ext cx="1894757" cy="628506"/>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2100" u="none" cap="none" strike="noStrike">
                <a:solidFill>
                  <a:srgbClr val="4CB8B4"/>
                </a:solidFill>
                <a:latin typeface="Arial"/>
                <a:ea typeface="Arial"/>
                <a:cs typeface="Arial"/>
                <a:sym typeface="Arial"/>
              </a:rPr>
              <a:t>Model Optimization</a:t>
            </a:r>
            <a:endParaRPr/>
          </a:p>
        </p:txBody>
      </p:sp>
      <p:sp>
        <p:nvSpPr>
          <p:cNvPr id="189" name="Google Shape;189;p5"/>
          <p:cNvSpPr txBox="1"/>
          <p:nvPr/>
        </p:nvSpPr>
        <p:spPr>
          <a:xfrm>
            <a:off x="3275665" y="5332433"/>
            <a:ext cx="1894757" cy="6191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2000" u="none" cap="none" strike="noStrike">
                <a:solidFill>
                  <a:srgbClr val="4CB8B4"/>
                </a:solidFill>
                <a:latin typeface="Arial"/>
                <a:ea typeface="Arial"/>
                <a:cs typeface="Arial"/>
                <a:sym typeface="Arial"/>
              </a:rPr>
              <a:t>Model</a:t>
            </a:r>
            <a:endParaRPr/>
          </a:p>
          <a:p>
            <a:pPr indent="0" lvl="0" marL="0" marR="0" rtl="0" algn="ctr">
              <a:lnSpc>
                <a:spcPct val="120000"/>
              </a:lnSpc>
              <a:spcBef>
                <a:spcPts val="0"/>
              </a:spcBef>
              <a:spcAft>
                <a:spcPts val="0"/>
              </a:spcAft>
              <a:buNone/>
            </a:pPr>
            <a:r>
              <a:rPr b="0" i="0" lang="en-US" sz="2000" u="none" cap="none" strike="noStrike">
                <a:solidFill>
                  <a:srgbClr val="4CB8B4"/>
                </a:solidFill>
                <a:latin typeface="Arial"/>
                <a:ea typeface="Arial"/>
                <a:cs typeface="Arial"/>
                <a:sym typeface="Arial"/>
              </a:rPr>
              <a:t>Evaluation</a:t>
            </a:r>
            <a:endParaRPr/>
          </a:p>
        </p:txBody>
      </p:sp>
      <p:sp>
        <p:nvSpPr>
          <p:cNvPr id="190" name="Google Shape;190;p5"/>
          <p:cNvSpPr txBox="1"/>
          <p:nvPr/>
        </p:nvSpPr>
        <p:spPr>
          <a:xfrm>
            <a:off x="5218366" y="4445338"/>
            <a:ext cx="1894757" cy="628506"/>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2100" u="none" cap="none" strike="noStrike">
                <a:solidFill>
                  <a:srgbClr val="4CB8B4"/>
                </a:solidFill>
                <a:latin typeface="Arial"/>
                <a:ea typeface="Arial"/>
                <a:cs typeface="Arial"/>
                <a:sym typeface="Arial"/>
              </a:rPr>
              <a:t>Model Training</a:t>
            </a:r>
            <a:endParaRPr/>
          </a:p>
        </p:txBody>
      </p:sp>
      <p:sp>
        <p:nvSpPr>
          <p:cNvPr id="191" name="Google Shape;191;p5"/>
          <p:cNvSpPr txBox="1"/>
          <p:nvPr/>
        </p:nvSpPr>
        <p:spPr>
          <a:xfrm>
            <a:off x="7693846" y="5047214"/>
            <a:ext cx="1666822" cy="57594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FFFFFF"/>
                </a:solidFill>
                <a:latin typeface="Arial"/>
                <a:ea typeface="Arial"/>
                <a:cs typeface="Arial"/>
                <a:sym typeface="Arial"/>
              </a:rPr>
              <a:t>Model Selection</a:t>
            </a:r>
            <a:endParaRPr/>
          </a:p>
        </p:txBody>
      </p:sp>
      <p:sp>
        <p:nvSpPr>
          <p:cNvPr id="192" name="Google Shape;192;p5"/>
          <p:cNvSpPr txBox="1"/>
          <p:nvPr/>
        </p:nvSpPr>
        <p:spPr>
          <a:xfrm>
            <a:off x="731520" y="5113556"/>
            <a:ext cx="1666822" cy="57594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FFFFFF"/>
                </a:solidFill>
                <a:latin typeface="Arial"/>
                <a:ea typeface="Arial"/>
                <a:cs typeface="Arial"/>
                <a:sym typeface="Arial"/>
              </a:rPr>
              <a:t>Final </a:t>
            </a:r>
            <a:endParaRPr/>
          </a:p>
          <a:p>
            <a:pPr indent="0" lvl="0" marL="0" marR="0" rtl="0" algn="ctr">
              <a:lnSpc>
                <a:spcPct val="140000"/>
              </a:lnSpc>
              <a:spcBef>
                <a:spcPts val="0"/>
              </a:spcBef>
              <a:spcAft>
                <a:spcPts val="0"/>
              </a:spcAft>
              <a:buNone/>
            </a:pPr>
            <a:r>
              <a:rPr b="0" i="0" lang="en-US" sz="1700" u="none" cap="none" strike="noStrike">
                <a:solidFill>
                  <a:srgbClr val="FFFFFF"/>
                </a:solidFill>
                <a:latin typeface="Arial"/>
                <a:ea typeface="Arial"/>
                <a:cs typeface="Arial"/>
                <a:sym typeface="Arial"/>
              </a:rPr>
              <a:t>Model </a:t>
            </a:r>
            <a:endParaRPr/>
          </a:p>
        </p:txBody>
      </p:sp>
      <p:sp>
        <p:nvSpPr>
          <p:cNvPr id="193" name="Google Shape;193;p5"/>
          <p:cNvSpPr txBox="1"/>
          <p:nvPr/>
        </p:nvSpPr>
        <p:spPr>
          <a:xfrm>
            <a:off x="7693846" y="2638809"/>
            <a:ext cx="1666822" cy="57594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FFFFFF"/>
                </a:solidFill>
                <a:latin typeface="Arial"/>
                <a:ea typeface="Arial"/>
                <a:cs typeface="Arial"/>
                <a:sym typeface="Arial"/>
              </a:rPr>
              <a:t>Feature</a:t>
            </a:r>
            <a:endParaRPr/>
          </a:p>
          <a:p>
            <a:pPr indent="0" lvl="0" marL="0" marR="0" rtl="0" algn="ctr">
              <a:lnSpc>
                <a:spcPct val="140000"/>
              </a:lnSpc>
              <a:spcBef>
                <a:spcPts val="0"/>
              </a:spcBef>
              <a:spcAft>
                <a:spcPts val="0"/>
              </a:spcAft>
              <a:buNone/>
            </a:pPr>
            <a:r>
              <a:rPr b="0" i="0" lang="en-US" sz="1700" u="none" cap="none" strike="noStrike">
                <a:solidFill>
                  <a:srgbClr val="FFFFFF"/>
                </a:solidFill>
                <a:latin typeface="Arial"/>
                <a:ea typeface="Arial"/>
                <a:cs typeface="Arial"/>
                <a:sym typeface="Arial"/>
              </a:rPr>
              <a:t>Extraction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B8B4"/>
        </a:solidFill>
      </p:bgPr>
    </p:bg>
    <p:spTree>
      <p:nvGrpSpPr>
        <p:cNvPr id="197" name="Shape 197"/>
        <p:cNvGrpSpPr/>
        <p:nvPr/>
      </p:nvGrpSpPr>
      <p:grpSpPr>
        <a:xfrm>
          <a:off x="0" y="0"/>
          <a:ext cx="0" cy="0"/>
          <a:chOff x="0" y="0"/>
          <a:chExt cx="0" cy="0"/>
        </a:xfrm>
      </p:grpSpPr>
      <p:pic>
        <p:nvPicPr>
          <p:cNvPr id="198" name="Google Shape;198;p6"/>
          <p:cNvPicPr preferRelativeResize="0"/>
          <p:nvPr/>
        </p:nvPicPr>
        <p:blipFill rotWithShape="1">
          <a:blip r:embed="rId3">
            <a:alphaModFix amt="17000"/>
          </a:blip>
          <a:srcRect b="0" l="5825" r="5825" t="0"/>
          <a:stretch/>
        </p:blipFill>
        <p:spPr>
          <a:xfrm>
            <a:off x="0" y="-12700"/>
            <a:ext cx="9779000" cy="7379076"/>
          </a:xfrm>
          <a:prstGeom prst="rect">
            <a:avLst/>
          </a:prstGeom>
          <a:noFill/>
          <a:ln>
            <a:noFill/>
          </a:ln>
        </p:spPr>
      </p:pic>
      <p:sp>
        <p:nvSpPr>
          <p:cNvPr id="199" name="Google Shape;199;p6"/>
          <p:cNvSpPr txBox="1"/>
          <p:nvPr/>
        </p:nvSpPr>
        <p:spPr>
          <a:xfrm>
            <a:off x="550863" y="2956465"/>
            <a:ext cx="8677275" cy="1421320"/>
          </a:xfrm>
          <a:prstGeom prst="rect">
            <a:avLst/>
          </a:prstGeom>
          <a:noFill/>
          <a:ln>
            <a:noFill/>
          </a:ln>
        </p:spPr>
        <p:txBody>
          <a:bodyPr anchorCtr="0" anchor="t" bIns="0" lIns="0" spcFirstLastPara="1" rIns="0" wrap="square" tIns="0">
            <a:spAutoFit/>
          </a:bodyPr>
          <a:lstStyle/>
          <a:p>
            <a:pPr indent="0" lvl="0" marL="0" marR="0" rtl="0" algn="ctr">
              <a:lnSpc>
                <a:spcPct val="114989"/>
              </a:lnSpc>
              <a:spcBef>
                <a:spcPts val="0"/>
              </a:spcBef>
              <a:spcAft>
                <a:spcPts val="0"/>
              </a:spcAft>
              <a:buNone/>
            </a:pPr>
            <a:r>
              <a:rPr b="1" i="0" lang="en-US" sz="4830" u="none" cap="none" strike="noStrike">
                <a:solidFill>
                  <a:srgbClr val="FFFFFF"/>
                </a:solidFill>
                <a:latin typeface="Montserrat"/>
                <a:ea typeface="Montserrat"/>
                <a:cs typeface="Montserrat"/>
                <a:sym typeface="Montserrat"/>
              </a:rPr>
              <a:t>Comparison of LR, SVM and RF models</a:t>
            </a:r>
            <a:endParaRPr/>
          </a:p>
        </p:txBody>
      </p:sp>
      <p:sp>
        <p:nvSpPr>
          <p:cNvPr id="200" name="Google Shape;200;p6"/>
          <p:cNvSpPr/>
          <p:nvPr/>
        </p:nvSpPr>
        <p:spPr>
          <a:xfrm>
            <a:off x="-831703" y="6044013"/>
            <a:ext cx="1754685" cy="1409275"/>
          </a:xfrm>
          <a:custGeom>
            <a:rect b="b" l="l" r="r" t="t"/>
            <a:pathLst>
              <a:path extrusionOk="0" h="5126990" w="6383700">
                <a:moveTo>
                  <a:pt x="3561760" y="0"/>
                </a:moveTo>
                <a:lnTo>
                  <a:pt x="0" y="0"/>
                </a:lnTo>
                <a:lnTo>
                  <a:pt x="2821940" y="2564130"/>
                </a:lnTo>
                <a:lnTo>
                  <a:pt x="0" y="5126990"/>
                </a:lnTo>
                <a:lnTo>
                  <a:pt x="3561760" y="5126990"/>
                </a:lnTo>
                <a:lnTo>
                  <a:pt x="6383700" y="2564130"/>
                </a:lnTo>
                <a:close/>
              </a:path>
            </a:pathLst>
          </a:custGeom>
          <a:solidFill>
            <a:srgbClr val="FF7477"/>
          </a:solidFill>
          <a:ln>
            <a:noFill/>
          </a:ln>
        </p:spPr>
      </p:sp>
      <p:sp>
        <p:nvSpPr>
          <p:cNvPr id="201" name="Google Shape;201;p6"/>
          <p:cNvSpPr/>
          <p:nvPr/>
        </p:nvSpPr>
        <p:spPr>
          <a:xfrm>
            <a:off x="929577" y="6764984"/>
            <a:ext cx="714376" cy="568253"/>
          </a:xfrm>
          <a:custGeom>
            <a:rect b="b" l="l" r="r" t="t"/>
            <a:pathLst>
              <a:path extrusionOk="0" h="5126990" w="6346308">
                <a:moveTo>
                  <a:pt x="3524367" y="0"/>
                </a:moveTo>
                <a:lnTo>
                  <a:pt x="0" y="0"/>
                </a:lnTo>
                <a:lnTo>
                  <a:pt x="2821940" y="2564130"/>
                </a:lnTo>
                <a:lnTo>
                  <a:pt x="0" y="5126990"/>
                </a:lnTo>
                <a:lnTo>
                  <a:pt x="3524367" y="5126990"/>
                </a:lnTo>
                <a:lnTo>
                  <a:pt x="6346308" y="2564130"/>
                </a:lnTo>
                <a:close/>
              </a:path>
            </a:pathLst>
          </a:custGeom>
          <a:solidFill>
            <a:srgbClr val="FFCC58"/>
          </a:solidFill>
          <a:ln>
            <a:noFill/>
          </a:ln>
        </p:spPr>
      </p:sp>
      <p:sp>
        <p:nvSpPr>
          <p:cNvPr id="202" name="Google Shape;202;p6"/>
          <p:cNvSpPr/>
          <p:nvPr/>
        </p:nvSpPr>
        <p:spPr>
          <a:xfrm>
            <a:off x="528813" y="4822779"/>
            <a:ext cx="1517551" cy="1223101"/>
          </a:xfrm>
          <a:custGeom>
            <a:rect b="b" l="l" r="r" t="t"/>
            <a:pathLst>
              <a:path extrusionOk="0" h="5126990" w="6361360">
                <a:moveTo>
                  <a:pt x="3539420" y="0"/>
                </a:moveTo>
                <a:lnTo>
                  <a:pt x="0" y="0"/>
                </a:lnTo>
                <a:lnTo>
                  <a:pt x="2821940" y="2564130"/>
                </a:lnTo>
                <a:lnTo>
                  <a:pt x="0" y="5126990"/>
                </a:lnTo>
                <a:lnTo>
                  <a:pt x="3539420" y="5126990"/>
                </a:lnTo>
                <a:lnTo>
                  <a:pt x="6361360" y="2564130"/>
                </a:lnTo>
                <a:close/>
              </a:path>
            </a:pathLst>
          </a:custGeom>
          <a:solidFill>
            <a:srgbClr val="F2F2F2"/>
          </a:solidFill>
          <a:ln>
            <a:noFill/>
          </a:ln>
        </p:spPr>
      </p:sp>
      <p:sp>
        <p:nvSpPr>
          <p:cNvPr id="203" name="Google Shape;203;p6"/>
          <p:cNvSpPr/>
          <p:nvPr/>
        </p:nvSpPr>
        <p:spPr>
          <a:xfrm>
            <a:off x="7283597" y="-26587"/>
            <a:ext cx="1754685" cy="1409275"/>
          </a:xfrm>
          <a:custGeom>
            <a:rect b="b" l="l" r="r" t="t"/>
            <a:pathLst>
              <a:path extrusionOk="0" h="5126990" w="6383700">
                <a:moveTo>
                  <a:pt x="3561760" y="0"/>
                </a:moveTo>
                <a:lnTo>
                  <a:pt x="0" y="0"/>
                </a:lnTo>
                <a:lnTo>
                  <a:pt x="2821940" y="2564130"/>
                </a:lnTo>
                <a:lnTo>
                  <a:pt x="0" y="5126990"/>
                </a:lnTo>
                <a:lnTo>
                  <a:pt x="3561760" y="5126990"/>
                </a:lnTo>
                <a:lnTo>
                  <a:pt x="6383700" y="2564130"/>
                </a:lnTo>
                <a:close/>
              </a:path>
            </a:pathLst>
          </a:custGeom>
          <a:solidFill>
            <a:srgbClr val="FF7477"/>
          </a:solidFill>
          <a:ln>
            <a:noFill/>
          </a:ln>
        </p:spPr>
      </p:sp>
      <p:sp>
        <p:nvSpPr>
          <p:cNvPr id="204" name="Google Shape;204;p6"/>
          <p:cNvSpPr/>
          <p:nvPr/>
        </p:nvSpPr>
        <p:spPr>
          <a:xfrm>
            <a:off x="9044877" y="694384"/>
            <a:ext cx="714376" cy="568253"/>
          </a:xfrm>
          <a:custGeom>
            <a:rect b="b" l="l" r="r" t="t"/>
            <a:pathLst>
              <a:path extrusionOk="0" h="5126990" w="6346308">
                <a:moveTo>
                  <a:pt x="3524367" y="0"/>
                </a:moveTo>
                <a:lnTo>
                  <a:pt x="0" y="0"/>
                </a:lnTo>
                <a:lnTo>
                  <a:pt x="2821940" y="2564130"/>
                </a:lnTo>
                <a:lnTo>
                  <a:pt x="0" y="5126990"/>
                </a:lnTo>
                <a:lnTo>
                  <a:pt x="3524367" y="5126990"/>
                </a:lnTo>
                <a:lnTo>
                  <a:pt x="6346308" y="2564130"/>
                </a:lnTo>
                <a:close/>
              </a:path>
            </a:pathLst>
          </a:custGeom>
          <a:solidFill>
            <a:srgbClr val="FFCC58"/>
          </a:solidFill>
          <a:ln>
            <a:noFill/>
          </a:ln>
        </p:spPr>
      </p:sp>
      <p:sp>
        <p:nvSpPr>
          <p:cNvPr id="205" name="Google Shape;205;p6"/>
          <p:cNvSpPr/>
          <p:nvPr/>
        </p:nvSpPr>
        <p:spPr>
          <a:xfrm>
            <a:off x="8644113" y="-1247821"/>
            <a:ext cx="1517551" cy="1223101"/>
          </a:xfrm>
          <a:custGeom>
            <a:rect b="b" l="l" r="r" t="t"/>
            <a:pathLst>
              <a:path extrusionOk="0" h="5126990" w="6361360">
                <a:moveTo>
                  <a:pt x="3539420" y="0"/>
                </a:moveTo>
                <a:lnTo>
                  <a:pt x="0" y="0"/>
                </a:lnTo>
                <a:lnTo>
                  <a:pt x="2821940" y="2564130"/>
                </a:lnTo>
                <a:lnTo>
                  <a:pt x="0" y="5126990"/>
                </a:lnTo>
                <a:lnTo>
                  <a:pt x="3539420" y="5126990"/>
                </a:lnTo>
                <a:lnTo>
                  <a:pt x="6361360" y="2564130"/>
                </a:lnTo>
                <a:close/>
              </a:path>
            </a:pathLst>
          </a:custGeom>
          <a:solidFill>
            <a:srgbClr val="F2F2F2"/>
          </a:solid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C58"/>
        </a:solidFill>
      </p:bgPr>
    </p:bg>
    <p:spTree>
      <p:nvGrpSpPr>
        <p:cNvPr id="209" name="Shape 209"/>
        <p:cNvGrpSpPr/>
        <p:nvPr/>
      </p:nvGrpSpPr>
      <p:grpSpPr>
        <a:xfrm>
          <a:off x="0" y="0"/>
          <a:ext cx="0" cy="0"/>
          <a:chOff x="0" y="0"/>
          <a:chExt cx="0" cy="0"/>
        </a:xfrm>
      </p:grpSpPr>
      <p:sp>
        <p:nvSpPr>
          <p:cNvPr id="210" name="Google Shape;210;p7"/>
          <p:cNvSpPr/>
          <p:nvPr/>
        </p:nvSpPr>
        <p:spPr>
          <a:xfrm rot="-5400000">
            <a:off x="-1130300" y="4552950"/>
            <a:ext cx="2237946" cy="2001653"/>
          </a:xfrm>
          <a:custGeom>
            <a:rect b="b" l="l" r="r" t="t"/>
            <a:pathLst>
              <a:path extrusionOk="0" h="5126990" w="5732310">
                <a:moveTo>
                  <a:pt x="2910370" y="0"/>
                </a:moveTo>
                <a:lnTo>
                  <a:pt x="0" y="0"/>
                </a:lnTo>
                <a:lnTo>
                  <a:pt x="2821940" y="2564130"/>
                </a:lnTo>
                <a:lnTo>
                  <a:pt x="0" y="5126990"/>
                </a:lnTo>
                <a:lnTo>
                  <a:pt x="2910370" y="5126990"/>
                </a:lnTo>
                <a:lnTo>
                  <a:pt x="5732310" y="2564130"/>
                </a:lnTo>
                <a:close/>
              </a:path>
            </a:pathLst>
          </a:custGeom>
          <a:solidFill>
            <a:srgbClr val="F2F2F2"/>
          </a:solidFill>
          <a:ln>
            <a:noFill/>
          </a:ln>
        </p:spPr>
      </p:sp>
      <p:sp>
        <p:nvSpPr>
          <p:cNvPr id="211" name="Google Shape;211;p7"/>
          <p:cNvSpPr/>
          <p:nvPr/>
        </p:nvSpPr>
        <p:spPr>
          <a:xfrm rot="-5400000">
            <a:off x="946150" y="6477000"/>
            <a:ext cx="875675" cy="787223"/>
          </a:xfrm>
          <a:custGeom>
            <a:rect b="b" l="l" r="r" t="t"/>
            <a:pathLst>
              <a:path extrusionOk="0" h="5126990" w="5732310">
                <a:moveTo>
                  <a:pt x="2910370" y="0"/>
                </a:moveTo>
                <a:lnTo>
                  <a:pt x="0" y="0"/>
                </a:lnTo>
                <a:lnTo>
                  <a:pt x="2821940" y="2564130"/>
                </a:lnTo>
                <a:lnTo>
                  <a:pt x="0" y="5126990"/>
                </a:lnTo>
                <a:lnTo>
                  <a:pt x="2910370" y="5126990"/>
                </a:lnTo>
                <a:lnTo>
                  <a:pt x="5732310" y="2564130"/>
                </a:lnTo>
                <a:close/>
              </a:path>
            </a:pathLst>
          </a:custGeom>
          <a:solidFill>
            <a:srgbClr val="FF7477"/>
          </a:solidFill>
          <a:ln>
            <a:noFill/>
          </a:ln>
        </p:spPr>
      </p:sp>
      <p:sp>
        <p:nvSpPr>
          <p:cNvPr id="212" name="Google Shape;212;p7"/>
          <p:cNvSpPr/>
          <p:nvPr/>
        </p:nvSpPr>
        <p:spPr>
          <a:xfrm rot="-5400000">
            <a:off x="79982" y="3729013"/>
            <a:ext cx="594883" cy="534533"/>
          </a:xfrm>
          <a:custGeom>
            <a:rect b="b" l="l" r="r" t="t"/>
            <a:pathLst>
              <a:path extrusionOk="0" h="5126990" w="5732310">
                <a:moveTo>
                  <a:pt x="2910370" y="0"/>
                </a:moveTo>
                <a:lnTo>
                  <a:pt x="0" y="0"/>
                </a:lnTo>
                <a:lnTo>
                  <a:pt x="2821940" y="2564130"/>
                </a:lnTo>
                <a:lnTo>
                  <a:pt x="0" y="5126990"/>
                </a:lnTo>
                <a:lnTo>
                  <a:pt x="2910370" y="5126990"/>
                </a:lnTo>
                <a:lnTo>
                  <a:pt x="5732310" y="2564130"/>
                </a:lnTo>
                <a:close/>
              </a:path>
            </a:pathLst>
          </a:custGeom>
          <a:solidFill>
            <a:srgbClr val="4CB8B4"/>
          </a:solidFill>
          <a:ln>
            <a:noFill/>
          </a:ln>
        </p:spPr>
      </p:sp>
      <p:sp>
        <p:nvSpPr>
          <p:cNvPr id="213" name="Google Shape;213;p7"/>
          <p:cNvSpPr/>
          <p:nvPr/>
        </p:nvSpPr>
        <p:spPr>
          <a:xfrm rot="-5400000">
            <a:off x="-120650" y="-990600"/>
            <a:ext cx="2237946" cy="2001653"/>
          </a:xfrm>
          <a:custGeom>
            <a:rect b="b" l="l" r="r" t="t"/>
            <a:pathLst>
              <a:path extrusionOk="0" h="5126990" w="5732310">
                <a:moveTo>
                  <a:pt x="2910370" y="0"/>
                </a:moveTo>
                <a:lnTo>
                  <a:pt x="0" y="0"/>
                </a:lnTo>
                <a:lnTo>
                  <a:pt x="2821940" y="2564130"/>
                </a:lnTo>
                <a:lnTo>
                  <a:pt x="0" y="5126990"/>
                </a:lnTo>
                <a:lnTo>
                  <a:pt x="2910370" y="5126990"/>
                </a:lnTo>
                <a:lnTo>
                  <a:pt x="5732310" y="2564130"/>
                </a:lnTo>
                <a:close/>
              </a:path>
            </a:pathLst>
          </a:custGeom>
          <a:solidFill>
            <a:srgbClr val="F2F2F2"/>
          </a:solidFill>
          <a:ln>
            <a:noFill/>
          </a:ln>
        </p:spPr>
      </p:sp>
      <p:sp>
        <p:nvSpPr>
          <p:cNvPr id="214" name="Google Shape;214;p7"/>
          <p:cNvSpPr/>
          <p:nvPr/>
        </p:nvSpPr>
        <p:spPr>
          <a:xfrm rot="-5400000">
            <a:off x="1225550" y="1016000"/>
            <a:ext cx="594883" cy="534533"/>
          </a:xfrm>
          <a:custGeom>
            <a:rect b="b" l="l" r="r" t="t"/>
            <a:pathLst>
              <a:path extrusionOk="0" h="5126990" w="5732310">
                <a:moveTo>
                  <a:pt x="2910370" y="0"/>
                </a:moveTo>
                <a:lnTo>
                  <a:pt x="0" y="0"/>
                </a:lnTo>
                <a:lnTo>
                  <a:pt x="2821940" y="2564130"/>
                </a:lnTo>
                <a:lnTo>
                  <a:pt x="0" y="5126990"/>
                </a:lnTo>
                <a:lnTo>
                  <a:pt x="2910370" y="5126990"/>
                </a:lnTo>
                <a:lnTo>
                  <a:pt x="5732310" y="2564130"/>
                </a:lnTo>
                <a:close/>
              </a:path>
            </a:pathLst>
          </a:custGeom>
          <a:solidFill>
            <a:srgbClr val="4CB8B4"/>
          </a:solidFill>
          <a:ln>
            <a:noFill/>
          </a:ln>
        </p:spPr>
      </p:sp>
      <p:sp>
        <p:nvSpPr>
          <p:cNvPr id="215" name="Google Shape;215;p7"/>
          <p:cNvSpPr/>
          <p:nvPr/>
        </p:nvSpPr>
        <p:spPr>
          <a:xfrm rot="-5400000">
            <a:off x="-454025" y="1981200"/>
            <a:ext cx="875675" cy="787223"/>
          </a:xfrm>
          <a:custGeom>
            <a:rect b="b" l="l" r="r" t="t"/>
            <a:pathLst>
              <a:path extrusionOk="0" h="5126990" w="5732310">
                <a:moveTo>
                  <a:pt x="2910370" y="0"/>
                </a:moveTo>
                <a:lnTo>
                  <a:pt x="0" y="0"/>
                </a:lnTo>
                <a:lnTo>
                  <a:pt x="2821940" y="2564130"/>
                </a:lnTo>
                <a:lnTo>
                  <a:pt x="0" y="5126990"/>
                </a:lnTo>
                <a:lnTo>
                  <a:pt x="2910370" y="5126990"/>
                </a:lnTo>
                <a:lnTo>
                  <a:pt x="5732310" y="2564130"/>
                </a:lnTo>
                <a:close/>
              </a:path>
            </a:pathLst>
          </a:custGeom>
          <a:solidFill>
            <a:srgbClr val="FF7477"/>
          </a:solidFill>
          <a:ln>
            <a:noFill/>
          </a:ln>
        </p:spPr>
      </p:sp>
      <p:sp>
        <p:nvSpPr>
          <p:cNvPr id="216" name="Google Shape;216;p7"/>
          <p:cNvSpPr txBox="1"/>
          <p:nvPr/>
        </p:nvSpPr>
        <p:spPr>
          <a:xfrm>
            <a:off x="2404512" y="708408"/>
            <a:ext cx="4642165" cy="1744599"/>
          </a:xfrm>
          <a:prstGeom prst="rect">
            <a:avLst/>
          </a:prstGeom>
          <a:noFill/>
          <a:ln>
            <a:noFill/>
          </a:ln>
        </p:spPr>
        <p:txBody>
          <a:bodyPr anchorCtr="0" anchor="t" bIns="0" lIns="0" spcFirstLastPara="1" rIns="0" wrap="square" tIns="0">
            <a:spAutoFit/>
          </a:bodyPr>
          <a:lstStyle/>
          <a:p>
            <a:pPr indent="0" lvl="0" marL="0" marR="0" rtl="0" algn="l">
              <a:lnSpc>
                <a:spcPct val="96999"/>
              </a:lnSpc>
              <a:spcBef>
                <a:spcPts val="0"/>
              </a:spcBef>
              <a:spcAft>
                <a:spcPts val="0"/>
              </a:spcAft>
              <a:buNone/>
            </a:pPr>
            <a:r>
              <a:rPr b="1" i="0" lang="en-US" sz="6899" u="none" cap="none" strike="noStrike">
                <a:solidFill>
                  <a:srgbClr val="FFFFFF"/>
                </a:solidFill>
                <a:latin typeface="Montserrat"/>
                <a:ea typeface="Montserrat"/>
                <a:cs typeface="Montserrat"/>
                <a:sym typeface="Montserrat"/>
              </a:rPr>
              <a:t>Best model?</a:t>
            </a:r>
            <a:endParaRPr/>
          </a:p>
        </p:txBody>
      </p:sp>
      <p:sp>
        <p:nvSpPr>
          <p:cNvPr id="217" name="Google Shape;217;p7"/>
          <p:cNvSpPr txBox="1"/>
          <p:nvPr/>
        </p:nvSpPr>
        <p:spPr>
          <a:xfrm>
            <a:off x="2414037" y="1972303"/>
            <a:ext cx="2835434" cy="190326"/>
          </a:xfrm>
          <a:prstGeom prst="rect">
            <a:avLst/>
          </a:prstGeom>
          <a:noFill/>
          <a:ln>
            <a:noFill/>
          </a:ln>
        </p:spPr>
        <p:txBody>
          <a:bodyPr anchorCtr="0" anchor="t" bIns="0" lIns="0" spcFirstLastPara="1" rIns="0" wrap="square" tIns="0">
            <a:spAutoFit/>
          </a:bodyPr>
          <a:lstStyle/>
          <a:p>
            <a:pPr indent="0" lvl="0" marL="0" marR="0" rtl="0" algn="l">
              <a:lnSpc>
                <a:spcPct val="83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218" name="Google Shape;218;p7"/>
          <p:cNvGrpSpPr/>
          <p:nvPr/>
        </p:nvGrpSpPr>
        <p:grpSpPr>
          <a:xfrm>
            <a:off x="1148640" y="2812649"/>
            <a:ext cx="8201662" cy="2286625"/>
            <a:chOff x="1" y="0"/>
            <a:chExt cx="10935549" cy="3048834"/>
          </a:xfrm>
        </p:grpSpPr>
        <p:sp>
          <p:nvSpPr>
            <p:cNvPr id="219" name="Google Shape;219;p7"/>
            <p:cNvSpPr/>
            <p:nvPr/>
          </p:nvSpPr>
          <p:spPr>
            <a:xfrm rot="5400000">
              <a:off x="3322458" y="-605998"/>
              <a:ext cx="1553970" cy="2765965"/>
            </a:xfrm>
            <a:custGeom>
              <a:rect b="b" l="l" r="r" t="t"/>
              <a:pathLst>
                <a:path extrusionOk="0" h="2765965" w="1553970">
                  <a:moveTo>
                    <a:pt x="0" y="0"/>
                  </a:moveTo>
                  <a:lnTo>
                    <a:pt x="1553970" y="0"/>
                  </a:lnTo>
                  <a:lnTo>
                    <a:pt x="1553970" y="2765966"/>
                  </a:lnTo>
                  <a:lnTo>
                    <a:pt x="0" y="2765966"/>
                  </a:lnTo>
                  <a:lnTo>
                    <a:pt x="0" y="0"/>
                  </a:lnTo>
                  <a:close/>
                </a:path>
              </a:pathLst>
            </a:custGeom>
            <a:blipFill rotWithShape="1">
              <a:blip r:embed="rId3">
                <a:alphaModFix/>
              </a:blip>
              <a:stretch>
                <a:fillRect b="0" l="0" r="0" t="0"/>
              </a:stretch>
            </a:blipFill>
            <a:ln>
              <a:noFill/>
            </a:ln>
          </p:spPr>
        </p:sp>
        <p:sp>
          <p:nvSpPr>
            <p:cNvPr id="220" name="Google Shape;220;p7"/>
            <p:cNvSpPr/>
            <p:nvPr/>
          </p:nvSpPr>
          <p:spPr>
            <a:xfrm rot="5400000">
              <a:off x="6049020" y="-605998"/>
              <a:ext cx="1553970" cy="2765965"/>
            </a:xfrm>
            <a:custGeom>
              <a:rect b="b" l="l" r="r" t="t"/>
              <a:pathLst>
                <a:path extrusionOk="0" h="2765965" w="1553970">
                  <a:moveTo>
                    <a:pt x="0" y="0"/>
                  </a:moveTo>
                  <a:lnTo>
                    <a:pt x="1553969" y="0"/>
                  </a:lnTo>
                  <a:lnTo>
                    <a:pt x="1553969" y="2765966"/>
                  </a:lnTo>
                  <a:lnTo>
                    <a:pt x="0" y="2765966"/>
                  </a:lnTo>
                  <a:lnTo>
                    <a:pt x="0" y="0"/>
                  </a:lnTo>
                  <a:close/>
                </a:path>
              </a:pathLst>
            </a:custGeom>
            <a:blipFill rotWithShape="1">
              <a:blip r:embed="rId3">
                <a:alphaModFix/>
              </a:blip>
              <a:stretch>
                <a:fillRect b="0" l="0" r="0" t="0"/>
              </a:stretch>
            </a:blipFill>
            <a:ln>
              <a:noFill/>
            </a:ln>
          </p:spPr>
        </p:sp>
        <p:sp>
          <p:nvSpPr>
            <p:cNvPr id="221" name="Google Shape;221;p7"/>
            <p:cNvSpPr/>
            <p:nvPr/>
          </p:nvSpPr>
          <p:spPr>
            <a:xfrm rot="5400000">
              <a:off x="8775582" y="-605998"/>
              <a:ext cx="1553970" cy="2765965"/>
            </a:xfrm>
            <a:custGeom>
              <a:rect b="b" l="l" r="r" t="t"/>
              <a:pathLst>
                <a:path extrusionOk="0" h="2765965" w="1553970">
                  <a:moveTo>
                    <a:pt x="0" y="0"/>
                  </a:moveTo>
                  <a:lnTo>
                    <a:pt x="1553969" y="0"/>
                  </a:lnTo>
                  <a:lnTo>
                    <a:pt x="1553969" y="2765966"/>
                  </a:lnTo>
                  <a:lnTo>
                    <a:pt x="0" y="2765966"/>
                  </a:lnTo>
                  <a:lnTo>
                    <a:pt x="0" y="0"/>
                  </a:lnTo>
                  <a:close/>
                </a:path>
              </a:pathLst>
            </a:custGeom>
            <a:blipFill rotWithShape="1">
              <a:blip r:embed="rId3">
                <a:alphaModFix/>
              </a:blip>
              <a:stretch>
                <a:fillRect b="0" l="0" r="0" t="0"/>
              </a:stretch>
            </a:blipFill>
            <a:ln>
              <a:noFill/>
            </a:ln>
          </p:spPr>
        </p:sp>
        <p:sp>
          <p:nvSpPr>
            <p:cNvPr id="222" name="Google Shape;222;p7"/>
            <p:cNvSpPr/>
            <p:nvPr/>
          </p:nvSpPr>
          <p:spPr>
            <a:xfrm rot="5400000">
              <a:off x="3322458" y="888866"/>
              <a:ext cx="1553970" cy="2765965"/>
            </a:xfrm>
            <a:custGeom>
              <a:rect b="b" l="l" r="r" t="t"/>
              <a:pathLst>
                <a:path extrusionOk="0" h="2765965" w="1553970">
                  <a:moveTo>
                    <a:pt x="0" y="0"/>
                  </a:moveTo>
                  <a:lnTo>
                    <a:pt x="1553970" y="0"/>
                  </a:lnTo>
                  <a:lnTo>
                    <a:pt x="1553970" y="2765966"/>
                  </a:lnTo>
                  <a:lnTo>
                    <a:pt x="0" y="2765966"/>
                  </a:lnTo>
                  <a:lnTo>
                    <a:pt x="0" y="0"/>
                  </a:lnTo>
                  <a:close/>
                </a:path>
              </a:pathLst>
            </a:custGeom>
            <a:blipFill rotWithShape="1">
              <a:blip r:embed="rId3">
                <a:alphaModFix/>
              </a:blip>
              <a:stretch>
                <a:fillRect b="0" l="0" r="0" t="0"/>
              </a:stretch>
            </a:blipFill>
            <a:ln>
              <a:noFill/>
            </a:ln>
          </p:spPr>
        </p:sp>
        <p:sp>
          <p:nvSpPr>
            <p:cNvPr id="223" name="Google Shape;223;p7"/>
            <p:cNvSpPr/>
            <p:nvPr/>
          </p:nvSpPr>
          <p:spPr>
            <a:xfrm rot="5400000">
              <a:off x="6049020" y="888866"/>
              <a:ext cx="1553970" cy="2765965"/>
            </a:xfrm>
            <a:custGeom>
              <a:rect b="b" l="l" r="r" t="t"/>
              <a:pathLst>
                <a:path extrusionOk="0" h="2765965" w="1553970">
                  <a:moveTo>
                    <a:pt x="0" y="0"/>
                  </a:moveTo>
                  <a:lnTo>
                    <a:pt x="1553969" y="0"/>
                  </a:lnTo>
                  <a:lnTo>
                    <a:pt x="1553969" y="2765966"/>
                  </a:lnTo>
                  <a:lnTo>
                    <a:pt x="0" y="2765966"/>
                  </a:lnTo>
                  <a:lnTo>
                    <a:pt x="0" y="0"/>
                  </a:lnTo>
                  <a:close/>
                </a:path>
              </a:pathLst>
            </a:custGeom>
            <a:blipFill rotWithShape="1">
              <a:blip r:embed="rId3">
                <a:alphaModFix/>
              </a:blip>
              <a:stretch>
                <a:fillRect b="0" l="0" r="0" t="0"/>
              </a:stretch>
            </a:blipFill>
            <a:ln>
              <a:noFill/>
            </a:ln>
          </p:spPr>
        </p:sp>
        <p:sp>
          <p:nvSpPr>
            <p:cNvPr id="224" name="Google Shape;224;p7"/>
            <p:cNvSpPr/>
            <p:nvPr/>
          </p:nvSpPr>
          <p:spPr>
            <a:xfrm rot="5400000">
              <a:off x="8775582" y="888866"/>
              <a:ext cx="1553970" cy="2765965"/>
            </a:xfrm>
            <a:custGeom>
              <a:rect b="b" l="l" r="r" t="t"/>
              <a:pathLst>
                <a:path extrusionOk="0" h="2765965" w="1553970">
                  <a:moveTo>
                    <a:pt x="0" y="0"/>
                  </a:moveTo>
                  <a:lnTo>
                    <a:pt x="1553969" y="0"/>
                  </a:lnTo>
                  <a:lnTo>
                    <a:pt x="1553969" y="2765966"/>
                  </a:lnTo>
                  <a:lnTo>
                    <a:pt x="0" y="2765966"/>
                  </a:lnTo>
                  <a:lnTo>
                    <a:pt x="0" y="0"/>
                  </a:lnTo>
                  <a:close/>
                </a:path>
              </a:pathLst>
            </a:custGeom>
            <a:blipFill rotWithShape="1">
              <a:blip r:embed="rId3">
                <a:alphaModFix/>
              </a:blip>
              <a:stretch>
                <a:fillRect b="0" l="0" r="0" t="0"/>
              </a:stretch>
            </a:blipFill>
            <a:ln>
              <a:noFill/>
            </a:ln>
          </p:spPr>
        </p:sp>
        <p:sp>
          <p:nvSpPr>
            <p:cNvPr id="225" name="Google Shape;225;p7"/>
            <p:cNvSpPr/>
            <p:nvPr/>
          </p:nvSpPr>
          <p:spPr>
            <a:xfrm rot="5400000">
              <a:off x="605998" y="-605998"/>
              <a:ext cx="1553970" cy="2765965"/>
            </a:xfrm>
            <a:custGeom>
              <a:rect b="b" l="l" r="r" t="t"/>
              <a:pathLst>
                <a:path extrusionOk="0" h="2765965" w="1553970">
                  <a:moveTo>
                    <a:pt x="0" y="0"/>
                  </a:moveTo>
                  <a:lnTo>
                    <a:pt x="1553970" y="0"/>
                  </a:lnTo>
                  <a:lnTo>
                    <a:pt x="1553970" y="2765966"/>
                  </a:lnTo>
                  <a:lnTo>
                    <a:pt x="0" y="2765966"/>
                  </a:lnTo>
                  <a:lnTo>
                    <a:pt x="0" y="0"/>
                  </a:lnTo>
                  <a:close/>
                </a:path>
              </a:pathLst>
            </a:custGeom>
            <a:blipFill rotWithShape="1">
              <a:blip r:embed="rId3">
                <a:alphaModFix/>
              </a:blip>
              <a:stretch>
                <a:fillRect b="0" l="0" r="0" t="0"/>
              </a:stretch>
            </a:blipFill>
            <a:ln>
              <a:noFill/>
            </a:ln>
          </p:spPr>
        </p:sp>
        <p:sp>
          <p:nvSpPr>
            <p:cNvPr id="226" name="Google Shape;226;p7"/>
            <p:cNvSpPr/>
            <p:nvPr/>
          </p:nvSpPr>
          <p:spPr>
            <a:xfrm rot="5400000">
              <a:off x="3332560" y="-605998"/>
              <a:ext cx="1553970" cy="2765965"/>
            </a:xfrm>
            <a:custGeom>
              <a:rect b="b" l="l" r="r" t="t"/>
              <a:pathLst>
                <a:path extrusionOk="0" h="2765965" w="1553970">
                  <a:moveTo>
                    <a:pt x="0" y="0"/>
                  </a:moveTo>
                  <a:lnTo>
                    <a:pt x="1553969" y="0"/>
                  </a:lnTo>
                  <a:lnTo>
                    <a:pt x="1553969" y="2765966"/>
                  </a:lnTo>
                  <a:lnTo>
                    <a:pt x="0" y="2765966"/>
                  </a:lnTo>
                  <a:lnTo>
                    <a:pt x="0" y="0"/>
                  </a:lnTo>
                  <a:close/>
                </a:path>
              </a:pathLst>
            </a:custGeom>
            <a:blipFill rotWithShape="1">
              <a:blip r:embed="rId3">
                <a:alphaModFix/>
              </a:blip>
              <a:stretch>
                <a:fillRect b="0" l="0" r="0" t="0"/>
              </a:stretch>
            </a:blipFill>
            <a:ln>
              <a:noFill/>
            </a:ln>
          </p:spPr>
        </p:sp>
        <p:sp>
          <p:nvSpPr>
            <p:cNvPr id="227" name="Google Shape;227;p7"/>
            <p:cNvSpPr/>
            <p:nvPr/>
          </p:nvSpPr>
          <p:spPr>
            <a:xfrm rot="5400000">
              <a:off x="6059122" y="-605998"/>
              <a:ext cx="1553970" cy="2765965"/>
            </a:xfrm>
            <a:custGeom>
              <a:rect b="b" l="l" r="r" t="t"/>
              <a:pathLst>
                <a:path extrusionOk="0" h="2765965" w="1553970">
                  <a:moveTo>
                    <a:pt x="0" y="0"/>
                  </a:moveTo>
                  <a:lnTo>
                    <a:pt x="1553969" y="0"/>
                  </a:lnTo>
                  <a:lnTo>
                    <a:pt x="1553969" y="2765966"/>
                  </a:lnTo>
                  <a:lnTo>
                    <a:pt x="0" y="2765966"/>
                  </a:lnTo>
                  <a:lnTo>
                    <a:pt x="0" y="0"/>
                  </a:lnTo>
                  <a:close/>
                </a:path>
              </a:pathLst>
            </a:custGeom>
            <a:blipFill rotWithShape="1">
              <a:blip r:embed="rId3">
                <a:alphaModFix/>
              </a:blip>
              <a:stretch>
                <a:fillRect b="0" l="0" r="0" t="0"/>
              </a:stretch>
            </a:blipFill>
            <a:ln>
              <a:noFill/>
            </a:ln>
          </p:spPr>
        </p:sp>
        <p:sp>
          <p:nvSpPr>
            <p:cNvPr id="228" name="Google Shape;228;p7"/>
            <p:cNvSpPr/>
            <p:nvPr/>
          </p:nvSpPr>
          <p:spPr>
            <a:xfrm rot="5400000">
              <a:off x="605998" y="888866"/>
              <a:ext cx="1553970" cy="2765965"/>
            </a:xfrm>
            <a:custGeom>
              <a:rect b="b" l="l" r="r" t="t"/>
              <a:pathLst>
                <a:path extrusionOk="0" h="2765965" w="1553970">
                  <a:moveTo>
                    <a:pt x="0" y="0"/>
                  </a:moveTo>
                  <a:lnTo>
                    <a:pt x="1553970" y="0"/>
                  </a:lnTo>
                  <a:lnTo>
                    <a:pt x="1553970" y="2765966"/>
                  </a:lnTo>
                  <a:lnTo>
                    <a:pt x="0" y="2765966"/>
                  </a:lnTo>
                  <a:lnTo>
                    <a:pt x="0" y="0"/>
                  </a:lnTo>
                  <a:close/>
                </a:path>
              </a:pathLst>
            </a:custGeom>
            <a:blipFill rotWithShape="1">
              <a:blip r:embed="rId3">
                <a:alphaModFix/>
              </a:blip>
              <a:stretch>
                <a:fillRect b="0" l="0" r="0" t="0"/>
              </a:stretch>
            </a:blipFill>
            <a:ln>
              <a:noFill/>
            </a:ln>
          </p:spPr>
        </p:sp>
        <p:sp>
          <p:nvSpPr>
            <p:cNvPr id="229" name="Google Shape;229;p7"/>
            <p:cNvSpPr/>
            <p:nvPr/>
          </p:nvSpPr>
          <p:spPr>
            <a:xfrm rot="5400000">
              <a:off x="3332560" y="888866"/>
              <a:ext cx="1553970" cy="2765965"/>
            </a:xfrm>
            <a:custGeom>
              <a:rect b="b" l="l" r="r" t="t"/>
              <a:pathLst>
                <a:path extrusionOk="0" h="2765965" w="1553970">
                  <a:moveTo>
                    <a:pt x="0" y="0"/>
                  </a:moveTo>
                  <a:lnTo>
                    <a:pt x="1553969" y="0"/>
                  </a:lnTo>
                  <a:lnTo>
                    <a:pt x="1553969" y="2765966"/>
                  </a:lnTo>
                  <a:lnTo>
                    <a:pt x="0" y="2765966"/>
                  </a:lnTo>
                  <a:lnTo>
                    <a:pt x="0" y="0"/>
                  </a:lnTo>
                  <a:close/>
                </a:path>
              </a:pathLst>
            </a:custGeom>
            <a:blipFill rotWithShape="1">
              <a:blip r:embed="rId3">
                <a:alphaModFix/>
              </a:blip>
              <a:stretch>
                <a:fillRect b="0" l="0" r="0" t="0"/>
              </a:stretch>
            </a:blipFill>
            <a:ln>
              <a:noFill/>
            </a:ln>
          </p:spPr>
        </p:sp>
        <p:sp>
          <p:nvSpPr>
            <p:cNvPr id="230" name="Google Shape;230;p7"/>
            <p:cNvSpPr/>
            <p:nvPr/>
          </p:nvSpPr>
          <p:spPr>
            <a:xfrm rot="5400000">
              <a:off x="6059122" y="888866"/>
              <a:ext cx="1553970" cy="2765965"/>
            </a:xfrm>
            <a:custGeom>
              <a:rect b="b" l="l" r="r" t="t"/>
              <a:pathLst>
                <a:path extrusionOk="0" h="2765965" w="1553970">
                  <a:moveTo>
                    <a:pt x="0" y="0"/>
                  </a:moveTo>
                  <a:lnTo>
                    <a:pt x="1553969" y="0"/>
                  </a:lnTo>
                  <a:lnTo>
                    <a:pt x="1553969" y="2765966"/>
                  </a:lnTo>
                  <a:lnTo>
                    <a:pt x="0" y="2765966"/>
                  </a:lnTo>
                  <a:lnTo>
                    <a:pt x="0" y="0"/>
                  </a:lnTo>
                  <a:close/>
                </a:path>
              </a:pathLst>
            </a:custGeom>
            <a:blipFill rotWithShape="1">
              <a:blip r:embed="rId3">
                <a:alphaModFix/>
              </a:blip>
              <a:stretch>
                <a:fillRect b="0" l="0" r="0" t="0"/>
              </a:stretch>
            </a:blipFill>
            <a:ln>
              <a:noFill/>
            </a:ln>
          </p:spPr>
        </p:sp>
        <p:sp>
          <p:nvSpPr>
            <p:cNvPr id="231" name="Google Shape;231;p7"/>
            <p:cNvSpPr txBox="1"/>
            <p:nvPr/>
          </p:nvSpPr>
          <p:spPr>
            <a:xfrm>
              <a:off x="3029898" y="267842"/>
              <a:ext cx="2041614" cy="952680"/>
            </a:xfrm>
            <a:prstGeom prst="rect">
              <a:avLst/>
            </a:prstGeom>
            <a:noFill/>
            <a:ln>
              <a:noFill/>
            </a:ln>
          </p:spPr>
          <p:txBody>
            <a:bodyPr anchorCtr="0" anchor="t" bIns="0" lIns="0" spcFirstLastPara="1" rIns="0" wrap="square" tIns="0">
              <a:spAutoFit/>
            </a:bodyPr>
            <a:lstStyle/>
            <a:p>
              <a:pPr indent="0" lvl="0" marL="0" marR="0" rtl="0" algn="ctr">
                <a:lnSpc>
                  <a:spcPct val="140048"/>
                </a:lnSpc>
                <a:spcBef>
                  <a:spcPts val="0"/>
                </a:spcBef>
                <a:spcAft>
                  <a:spcPts val="0"/>
                </a:spcAft>
                <a:buNone/>
              </a:pPr>
              <a:r>
                <a:rPr b="0" i="0" lang="en-US" sz="2080" u="none" cap="none" strike="noStrike">
                  <a:solidFill>
                    <a:srgbClr val="FFFFFF"/>
                  </a:solidFill>
                  <a:latin typeface="Arial"/>
                  <a:ea typeface="Arial"/>
                  <a:cs typeface="Arial"/>
                  <a:sym typeface="Arial"/>
                </a:rPr>
                <a:t>Logistic</a:t>
              </a:r>
              <a:endParaRPr/>
            </a:p>
            <a:p>
              <a:pPr indent="0" lvl="0" marL="0" marR="0" rtl="0" algn="ctr">
                <a:lnSpc>
                  <a:spcPct val="140048"/>
                </a:lnSpc>
                <a:spcBef>
                  <a:spcPts val="0"/>
                </a:spcBef>
                <a:spcAft>
                  <a:spcPts val="0"/>
                </a:spcAft>
                <a:buNone/>
              </a:pPr>
              <a:r>
                <a:rPr b="0" i="0" lang="en-US" sz="2080" u="none" cap="none" strike="noStrike">
                  <a:solidFill>
                    <a:srgbClr val="FFFFFF"/>
                  </a:solidFill>
                  <a:latin typeface="Arial"/>
                  <a:ea typeface="Arial"/>
                  <a:cs typeface="Arial"/>
                  <a:sym typeface="Arial"/>
                </a:rPr>
                <a:t>Regression</a:t>
              </a:r>
              <a:endParaRPr/>
            </a:p>
          </p:txBody>
        </p:sp>
        <p:sp>
          <p:nvSpPr>
            <p:cNvPr id="232" name="Google Shape;232;p7"/>
            <p:cNvSpPr txBox="1"/>
            <p:nvPr/>
          </p:nvSpPr>
          <p:spPr>
            <a:xfrm>
              <a:off x="5768258" y="253060"/>
              <a:ext cx="2041614" cy="1067971"/>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080" u="none" cap="none" strike="noStrike">
                  <a:solidFill>
                    <a:srgbClr val="FFFFFF"/>
                  </a:solidFill>
                  <a:latin typeface="Arial"/>
                  <a:ea typeface="Arial"/>
                  <a:cs typeface="Arial"/>
                  <a:sym typeface="Arial"/>
                </a:rPr>
                <a:t>Support Vector Machine</a:t>
              </a:r>
              <a:endParaRPr/>
            </a:p>
          </p:txBody>
        </p:sp>
        <p:sp>
          <p:nvSpPr>
            <p:cNvPr id="233" name="Google Shape;233;p7"/>
            <p:cNvSpPr txBox="1"/>
            <p:nvPr/>
          </p:nvSpPr>
          <p:spPr>
            <a:xfrm>
              <a:off x="8518632" y="267842"/>
              <a:ext cx="2041614" cy="952680"/>
            </a:xfrm>
            <a:prstGeom prst="rect">
              <a:avLst/>
            </a:prstGeom>
            <a:noFill/>
            <a:ln>
              <a:noFill/>
            </a:ln>
          </p:spPr>
          <p:txBody>
            <a:bodyPr anchorCtr="0" anchor="t" bIns="0" lIns="0" spcFirstLastPara="1" rIns="0" wrap="square" tIns="0">
              <a:spAutoFit/>
            </a:bodyPr>
            <a:lstStyle/>
            <a:p>
              <a:pPr indent="0" lvl="0" marL="0" marR="0" rtl="0" algn="ctr">
                <a:lnSpc>
                  <a:spcPct val="140048"/>
                </a:lnSpc>
                <a:spcBef>
                  <a:spcPts val="0"/>
                </a:spcBef>
                <a:spcAft>
                  <a:spcPts val="0"/>
                </a:spcAft>
                <a:buNone/>
              </a:pPr>
              <a:r>
                <a:rPr b="0" i="0" lang="en-US" sz="2080" u="none" cap="none" strike="noStrike">
                  <a:solidFill>
                    <a:srgbClr val="FFFFFF"/>
                  </a:solidFill>
                  <a:latin typeface="Arial"/>
                  <a:ea typeface="Arial"/>
                  <a:cs typeface="Arial"/>
                  <a:sym typeface="Arial"/>
                </a:rPr>
                <a:t>Random Forest</a:t>
              </a:r>
              <a:endParaRPr/>
            </a:p>
          </p:txBody>
        </p:sp>
        <p:sp>
          <p:nvSpPr>
            <p:cNvPr id="234" name="Google Shape;234;p7"/>
            <p:cNvSpPr txBox="1"/>
            <p:nvPr/>
          </p:nvSpPr>
          <p:spPr>
            <a:xfrm>
              <a:off x="371237" y="514106"/>
              <a:ext cx="1949901" cy="460152"/>
            </a:xfrm>
            <a:prstGeom prst="rect">
              <a:avLst/>
            </a:prstGeom>
            <a:noFill/>
            <a:ln>
              <a:noFill/>
            </a:ln>
          </p:spPr>
          <p:txBody>
            <a:bodyPr anchorCtr="0" anchor="t" bIns="0" lIns="0" spcFirstLastPara="1" rIns="0" wrap="square" tIns="0">
              <a:spAutoFit/>
            </a:bodyPr>
            <a:lstStyle/>
            <a:p>
              <a:pPr indent="0" lvl="0" marL="0" marR="0" rtl="0" algn="ctr">
                <a:lnSpc>
                  <a:spcPct val="140048"/>
                </a:lnSpc>
                <a:spcBef>
                  <a:spcPts val="0"/>
                </a:spcBef>
                <a:spcAft>
                  <a:spcPts val="0"/>
                </a:spcAft>
                <a:buNone/>
              </a:pPr>
              <a:r>
                <a:rPr b="0" i="0" lang="en-US" sz="2080" u="none" cap="none" strike="noStrike">
                  <a:solidFill>
                    <a:srgbClr val="FFFFFF"/>
                  </a:solidFill>
                  <a:latin typeface="Arial"/>
                  <a:ea typeface="Arial"/>
                  <a:cs typeface="Arial"/>
                  <a:sym typeface="Arial"/>
                </a:rPr>
                <a:t>Classifier</a:t>
              </a:r>
              <a:endParaRPr/>
            </a:p>
          </p:txBody>
        </p:sp>
        <p:sp>
          <p:nvSpPr>
            <p:cNvPr id="235" name="Google Shape;235;p7"/>
            <p:cNvSpPr txBox="1"/>
            <p:nvPr/>
          </p:nvSpPr>
          <p:spPr>
            <a:xfrm>
              <a:off x="220312" y="1932686"/>
              <a:ext cx="2276315" cy="460152"/>
            </a:xfrm>
            <a:prstGeom prst="rect">
              <a:avLst/>
            </a:prstGeom>
            <a:noFill/>
            <a:ln>
              <a:noFill/>
            </a:ln>
          </p:spPr>
          <p:txBody>
            <a:bodyPr anchorCtr="0" anchor="t" bIns="0" lIns="0" spcFirstLastPara="1" rIns="0" wrap="square" tIns="0">
              <a:spAutoFit/>
            </a:bodyPr>
            <a:lstStyle/>
            <a:p>
              <a:pPr indent="0" lvl="0" marL="0" marR="0" rtl="0" algn="ctr">
                <a:lnSpc>
                  <a:spcPct val="140048"/>
                </a:lnSpc>
                <a:spcBef>
                  <a:spcPts val="0"/>
                </a:spcBef>
                <a:spcAft>
                  <a:spcPts val="0"/>
                </a:spcAft>
                <a:buNone/>
              </a:pPr>
              <a:r>
                <a:rPr b="0" i="0" lang="en-US" sz="2080" u="none" cap="none" strike="noStrike">
                  <a:solidFill>
                    <a:srgbClr val="FFFFFF"/>
                  </a:solidFill>
                  <a:latin typeface="Arial"/>
                  <a:ea typeface="Arial"/>
                  <a:cs typeface="Arial"/>
                  <a:sym typeface="Arial"/>
                </a:rPr>
                <a:t>Accuracy</a:t>
              </a:r>
              <a:endParaRPr/>
            </a:p>
          </p:txBody>
        </p:sp>
        <p:sp>
          <p:nvSpPr>
            <p:cNvPr id="236" name="Google Shape;236;p7"/>
            <p:cNvSpPr txBox="1"/>
            <p:nvPr/>
          </p:nvSpPr>
          <p:spPr>
            <a:xfrm>
              <a:off x="3029898" y="1932686"/>
              <a:ext cx="2041614" cy="460152"/>
            </a:xfrm>
            <a:prstGeom prst="rect">
              <a:avLst/>
            </a:prstGeom>
            <a:noFill/>
            <a:ln>
              <a:noFill/>
            </a:ln>
          </p:spPr>
          <p:txBody>
            <a:bodyPr anchorCtr="0" anchor="t" bIns="0" lIns="0" spcFirstLastPara="1" rIns="0" wrap="square" tIns="0">
              <a:spAutoFit/>
            </a:bodyPr>
            <a:lstStyle/>
            <a:p>
              <a:pPr indent="0" lvl="0" marL="0" marR="0" rtl="0" algn="ctr">
                <a:lnSpc>
                  <a:spcPct val="140048"/>
                </a:lnSpc>
                <a:spcBef>
                  <a:spcPts val="0"/>
                </a:spcBef>
                <a:spcAft>
                  <a:spcPts val="0"/>
                </a:spcAft>
                <a:buNone/>
              </a:pPr>
              <a:r>
                <a:rPr b="0" i="0" lang="en-US" sz="2080" u="none" cap="none" strike="noStrike">
                  <a:solidFill>
                    <a:srgbClr val="FFFFFF"/>
                  </a:solidFill>
                  <a:latin typeface="Arial"/>
                  <a:ea typeface="Arial"/>
                  <a:cs typeface="Arial"/>
                  <a:sym typeface="Arial"/>
                </a:rPr>
                <a:t>74.62%</a:t>
              </a:r>
              <a:endParaRPr/>
            </a:p>
          </p:txBody>
        </p:sp>
        <p:sp>
          <p:nvSpPr>
            <p:cNvPr id="237" name="Google Shape;237;p7"/>
            <p:cNvSpPr txBox="1"/>
            <p:nvPr/>
          </p:nvSpPr>
          <p:spPr>
            <a:xfrm>
              <a:off x="5768258" y="1932686"/>
              <a:ext cx="2041614" cy="460152"/>
            </a:xfrm>
            <a:prstGeom prst="rect">
              <a:avLst/>
            </a:prstGeom>
            <a:noFill/>
            <a:ln>
              <a:noFill/>
            </a:ln>
          </p:spPr>
          <p:txBody>
            <a:bodyPr anchorCtr="0" anchor="t" bIns="0" lIns="0" spcFirstLastPara="1" rIns="0" wrap="square" tIns="0">
              <a:spAutoFit/>
            </a:bodyPr>
            <a:lstStyle/>
            <a:p>
              <a:pPr indent="0" lvl="0" marL="0" marR="0" rtl="0" algn="ctr">
                <a:lnSpc>
                  <a:spcPct val="140048"/>
                </a:lnSpc>
                <a:spcBef>
                  <a:spcPts val="0"/>
                </a:spcBef>
                <a:spcAft>
                  <a:spcPts val="0"/>
                </a:spcAft>
                <a:buNone/>
              </a:pPr>
              <a:r>
                <a:rPr b="0" i="0" lang="en-US" sz="2080" u="none" cap="none" strike="noStrike">
                  <a:solidFill>
                    <a:srgbClr val="FFFFFF"/>
                  </a:solidFill>
                  <a:latin typeface="Arial"/>
                  <a:ea typeface="Arial"/>
                  <a:cs typeface="Arial"/>
                  <a:sym typeface="Arial"/>
                </a:rPr>
                <a:t>77.53%</a:t>
              </a:r>
              <a:endParaRPr/>
            </a:p>
          </p:txBody>
        </p:sp>
        <p:sp>
          <p:nvSpPr>
            <p:cNvPr id="238" name="Google Shape;238;p7"/>
            <p:cNvSpPr txBox="1"/>
            <p:nvPr/>
          </p:nvSpPr>
          <p:spPr>
            <a:xfrm>
              <a:off x="8518632" y="1932686"/>
              <a:ext cx="2041614" cy="460152"/>
            </a:xfrm>
            <a:prstGeom prst="rect">
              <a:avLst/>
            </a:prstGeom>
            <a:noFill/>
            <a:ln>
              <a:noFill/>
            </a:ln>
          </p:spPr>
          <p:txBody>
            <a:bodyPr anchorCtr="0" anchor="t" bIns="0" lIns="0" spcFirstLastPara="1" rIns="0" wrap="square" tIns="0">
              <a:spAutoFit/>
            </a:bodyPr>
            <a:lstStyle/>
            <a:p>
              <a:pPr indent="0" lvl="0" marL="0" marR="0" rtl="0" algn="ctr">
                <a:lnSpc>
                  <a:spcPct val="140048"/>
                </a:lnSpc>
                <a:spcBef>
                  <a:spcPts val="0"/>
                </a:spcBef>
                <a:spcAft>
                  <a:spcPts val="0"/>
                </a:spcAft>
                <a:buNone/>
              </a:pPr>
              <a:r>
                <a:rPr b="0" i="0" lang="en-US" sz="2080" u="none" cap="none" strike="noStrike">
                  <a:solidFill>
                    <a:srgbClr val="FFFFFF"/>
                  </a:solidFill>
                  <a:latin typeface="Arial"/>
                  <a:ea typeface="Arial"/>
                  <a:cs typeface="Arial"/>
                  <a:sym typeface="Arial"/>
                </a:rPr>
                <a:t>73.98%</a:t>
              </a:r>
              <a:endParaRPr/>
            </a:p>
          </p:txBody>
        </p:sp>
      </p:grpSp>
      <p:sp>
        <p:nvSpPr>
          <p:cNvPr id="239" name="Google Shape;239;p7"/>
          <p:cNvSpPr txBox="1"/>
          <p:nvPr/>
        </p:nvSpPr>
        <p:spPr>
          <a:xfrm>
            <a:off x="1522991" y="5605704"/>
            <a:ext cx="7563813" cy="905510"/>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0" i="0" lang="en-US" sz="2599" u="none" cap="none" strike="noStrike">
                <a:solidFill>
                  <a:srgbClr val="FFFFFF"/>
                </a:solidFill>
                <a:latin typeface="Arial"/>
                <a:ea typeface="Arial"/>
                <a:cs typeface="Arial"/>
                <a:sym typeface="Arial"/>
              </a:rPr>
              <a:t>SVM showed the best accuracy on various test-train splits.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B8B4"/>
        </a:solidFill>
      </p:bgPr>
    </p:bg>
    <p:spTree>
      <p:nvGrpSpPr>
        <p:cNvPr id="247" name="Shape 247"/>
        <p:cNvGrpSpPr/>
        <p:nvPr/>
      </p:nvGrpSpPr>
      <p:grpSpPr>
        <a:xfrm>
          <a:off x="0" y="0"/>
          <a:ext cx="0" cy="0"/>
          <a:chOff x="0" y="0"/>
          <a:chExt cx="0" cy="0"/>
        </a:xfrm>
      </p:grpSpPr>
      <p:sp>
        <p:nvSpPr>
          <p:cNvPr id="248" name="Google Shape;248;p8"/>
          <p:cNvSpPr/>
          <p:nvPr/>
        </p:nvSpPr>
        <p:spPr>
          <a:xfrm>
            <a:off x="676120" y="620822"/>
            <a:ext cx="718955" cy="575164"/>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FFCC58"/>
          </a:solidFill>
          <a:ln>
            <a:noFill/>
          </a:ln>
        </p:spPr>
      </p:sp>
      <p:sp>
        <p:nvSpPr>
          <p:cNvPr id="249" name="Google Shape;249;p8"/>
          <p:cNvSpPr/>
          <p:nvPr/>
        </p:nvSpPr>
        <p:spPr>
          <a:xfrm>
            <a:off x="320520" y="341422"/>
            <a:ext cx="352642" cy="284300"/>
          </a:xfrm>
          <a:custGeom>
            <a:rect b="b" l="l" r="r" t="t"/>
            <a:pathLst>
              <a:path extrusionOk="0" h="5126990" w="6359534">
                <a:moveTo>
                  <a:pt x="3537594" y="0"/>
                </a:moveTo>
                <a:lnTo>
                  <a:pt x="0" y="0"/>
                </a:lnTo>
                <a:lnTo>
                  <a:pt x="2821940" y="2564130"/>
                </a:lnTo>
                <a:lnTo>
                  <a:pt x="0" y="5126990"/>
                </a:lnTo>
                <a:lnTo>
                  <a:pt x="3537594" y="5126990"/>
                </a:lnTo>
                <a:lnTo>
                  <a:pt x="6359534" y="2564130"/>
                </a:lnTo>
                <a:close/>
              </a:path>
            </a:pathLst>
          </a:custGeom>
          <a:solidFill>
            <a:srgbClr val="F2F2F2"/>
          </a:solidFill>
          <a:ln>
            <a:noFill/>
          </a:ln>
        </p:spPr>
      </p:sp>
      <p:sp>
        <p:nvSpPr>
          <p:cNvPr id="250" name="Google Shape;250;p8"/>
          <p:cNvSpPr/>
          <p:nvPr/>
        </p:nvSpPr>
        <p:spPr>
          <a:xfrm>
            <a:off x="8872400" y="6583680"/>
            <a:ext cx="718955" cy="575164"/>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FFFFFF"/>
          </a:solidFill>
          <a:ln>
            <a:noFill/>
          </a:ln>
        </p:spPr>
      </p:sp>
      <p:sp>
        <p:nvSpPr>
          <p:cNvPr id="251" name="Google Shape;251;p8"/>
          <p:cNvSpPr/>
          <p:nvPr/>
        </p:nvSpPr>
        <p:spPr>
          <a:xfrm>
            <a:off x="9083956" y="427147"/>
            <a:ext cx="352642" cy="284300"/>
          </a:xfrm>
          <a:custGeom>
            <a:rect b="b" l="l" r="r" t="t"/>
            <a:pathLst>
              <a:path extrusionOk="0" h="5126990" w="6359534">
                <a:moveTo>
                  <a:pt x="3537594" y="0"/>
                </a:moveTo>
                <a:lnTo>
                  <a:pt x="0" y="0"/>
                </a:lnTo>
                <a:lnTo>
                  <a:pt x="2821940" y="2564130"/>
                </a:lnTo>
                <a:lnTo>
                  <a:pt x="0" y="5126990"/>
                </a:lnTo>
                <a:lnTo>
                  <a:pt x="3537594" y="5126990"/>
                </a:lnTo>
                <a:lnTo>
                  <a:pt x="6359534" y="2564130"/>
                </a:lnTo>
                <a:close/>
              </a:path>
            </a:pathLst>
          </a:custGeom>
          <a:solidFill>
            <a:srgbClr val="F2F2F2"/>
          </a:solidFill>
          <a:ln>
            <a:noFill/>
          </a:ln>
        </p:spPr>
      </p:sp>
      <p:sp>
        <p:nvSpPr>
          <p:cNvPr id="252" name="Google Shape;252;p8"/>
          <p:cNvSpPr txBox="1"/>
          <p:nvPr/>
        </p:nvSpPr>
        <p:spPr>
          <a:xfrm>
            <a:off x="1420925" y="844797"/>
            <a:ext cx="6911750" cy="476469"/>
          </a:xfrm>
          <a:prstGeom prst="rect">
            <a:avLst/>
          </a:prstGeom>
          <a:noFill/>
          <a:ln>
            <a:noFill/>
          </a:ln>
        </p:spPr>
        <p:txBody>
          <a:bodyPr anchorCtr="0" anchor="t" bIns="0" lIns="0" spcFirstLastPara="1" rIns="0" wrap="square" tIns="0">
            <a:spAutoFit/>
          </a:bodyPr>
          <a:lstStyle/>
          <a:p>
            <a:pPr indent="0" lvl="0" marL="0" marR="0" rtl="0" algn="ctr">
              <a:lnSpc>
                <a:spcPct val="97021"/>
              </a:lnSpc>
              <a:spcBef>
                <a:spcPts val="0"/>
              </a:spcBef>
              <a:spcAft>
                <a:spcPts val="0"/>
              </a:spcAft>
              <a:buNone/>
            </a:pPr>
            <a:r>
              <a:rPr b="1" i="0" lang="en-US" sz="3593" u="none" cap="none" strike="noStrike">
                <a:solidFill>
                  <a:srgbClr val="FFFFFF"/>
                </a:solidFill>
                <a:latin typeface="Montserrat"/>
                <a:ea typeface="Montserrat"/>
                <a:cs typeface="Montserrat"/>
                <a:sym typeface="Montserrat"/>
              </a:rPr>
              <a:t>CHOOSING THE BEST </a:t>
            </a:r>
            <a:endParaRPr/>
          </a:p>
        </p:txBody>
      </p:sp>
      <p:sp>
        <p:nvSpPr>
          <p:cNvPr id="253" name="Google Shape;253;p8"/>
          <p:cNvSpPr txBox="1"/>
          <p:nvPr/>
        </p:nvSpPr>
        <p:spPr>
          <a:xfrm>
            <a:off x="948903" y="1230669"/>
            <a:ext cx="8106478" cy="1311848"/>
          </a:xfrm>
          <a:prstGeom prst="rect">
            <a:avLst/>
          </a:prstGeom>
          <a:noFill/>
          <a:ln>
            <a:noFill/>
          </a:ln>
        </p:spPr>
        <p:txBody>
          <a:bodyPr anchorCtr="0" anchor="t" bIns="0" lIns="0" spcFirstLastPara="1" rIns="0" wrap="square" tIns="0">
            <a:spAutoFit/>
          </a:bodyPr>
          <a:lstStyle/>
          <a:p>
            <a:pPr indent="0" lvl="0" marL="0" marR="0" rtl="0" algn="ctr">
              <a:lnSpc>
                <a:spcPct val="97005"/>
              </a:lnSpc>
              <a:spcBef>
                <a:spcPts val="0"/>
              </a:spcBef>
              <a:spcAft>
                <a:spcPts val="0"/>
              </a:spcAft>
              <a:buNone/>
            </a:pPr>
            <a:r>
              <a:rPr b="1" i="0" lang="en-US" sz="10019" u="none" cap="none" strike="noStrike">
                <a:solidFill>
                  <a:srgbClr val="FFFFFF"/>
                </a:solidFill>
                <a:latin typeface="Montserrat"/>
                <a:ea typeface="Montserrat"/>
                <a:cs typeface="Montserrat"/>
                <a:sym typeface="Montserrat"/>
              </a:rPr>
              <a:t>Parameters</a:t>
            </a:r>
            <a:endParaRPr/>
          </a:p>
        </p:txBody>
      </p:sp>
      <p:grpSp>
        <p:nvGrpSpPr>
          <p:cNvPr id="254" name="Google Shape;254;p8"/>
          <p:cNvGrpSpPr/>
          <p:nvPr/>
        </p:nvGrpSpPr>
        <p:grpSpPr>
          <a:xfrm>
            <a:off x="162244" y="2856842"/>
            <a:ext cx="9429111" cy="2826564"/>
            <a:chOff x="0" y="0"/>
            <a:chExt cx="12572148" cy="3768751"/>
          </a:xfrm>
        </p:grpSpPr>
        <p:sp>
          <p:nvSpPr>
            <p:cNvPr id="255" name="Google Shape;255;p8"/>
            <p:cNvSpPr/>
            <p:nvPr/>
          </p:nvSpPr>
          <p:spPr>
            <a:xfrm>
              <a:off x="0" y="0"/>
              <a:ext cx="2923540" cy="3768751"/>
            </a:xfrm>
            <a:custGeom>
              <a:rect b="b" l="l" r="r" t="t"/>
              <a:pathLst>
                <a:path extrusionOk="0" h="3768751" w="2923540">
                  <a:moveTo>
                    <a:pt x="0" y="0"/>
                  </a:moveTo>
                  <a:lnTo>
                    <a:pt x="2923540" y="0"/>
                  </a:lnTo>
                  <a:lnTo>
                    <a:pt x="2923540" y="3768751"/>
                  </a:lnTo>
                  <a:lnTo>
                    <a:pt x="0" y="3768751"/>
                  </a:lnTo>
                  <a:lnTo>
                    <a:pt x="0" y="0"/>
                  </a:lnTo>
                  <a:close/>
                </a:path>
              </a:pathLst>
            </a:custGeom>
            <a:blipFill rotWithShape="1">
              <a:blip r:embed="rId3">
                <a:alphaModFix/>
              </a:blip>
              <a:stretch>
                <a:fillRect b="0" l="-14454" r="-14453" t="0"/>
              </a:stretch>
            </a:blipFill>
            <a:ln>
              <a:noFill/>
            </a:ln>
          </p:spPr>
        </p:sp>
        <p:sp>
          <p:nvSpPr>
            <p:cNvPr id="256" name="Google Shape;256;p8"/>
            <p:cNvSpPr txBox="1"/>
            <p:nvPr/>
          </p:nvSpPr>
          <p:spPr>
            <a:xfrm>
              <a:off x="289635" y="1376603"/>
              <a:ext cx="2371009" cy="368558"/>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US" sz="1600" u="none" cap="none" strike="noStrike">
                  <a:solidFill>
                    <a:srgbClr val="FFFFFF"/>
                  </a:solidFill>
                  <a:latin typeface="Montserrat"/>
                  <a:ea typeface="Montserrat"/>
                  <a:cs typeface="Montserrat"/>
                  <a:sym typeface="Montserrat"/>
                </a:rPr>
                <a:t>KERNEL</a:t>
              </a:r>
              <a:endParaRPr/>
            </a:p>
          </p:txBody>
        </p:sp>
        <p:sp>
          <p:nvSpPr>
            <p:cNvPr id="257" name="Google Shape;257;p8"/>
            <p:cNvSpPr txBox="1"/>
            <p:nvPr/>
          </p:nvSpPr>
          <p:spPr>
            <a:xfrm>
              <a:off x="268465" y="1925575"/>
              <a:ext cx="2402763" cy="1163959"/>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0" i="0" lang="en-US" sz="1174" u="none" cap="none" strike="noStrike">
                  <a:solidFill>
                    <a:srgbClr val="FFFFFF"/>
                  </a:solidFill>
                  <a:latin typeface="Montserrat Light"/>
                  <a:ea typeface="Montserrat Light"/>
                  <a:cs typeface="Montserrat Light"/>
                  <a:sym typeface="Montserrat Light"/>
                </a:rPr>
                <a:t>Function used to map the input data into a higher-dimensional feature space</a:t>
              </a:r>
              <a:endParaRPr/>
            </a:p>
          </p:txBody>
        </p:sp>
        <p:sp>
          <p:nvSpPr>
            <p:cNvPr id="258" name="Google Shape;258;p8"/>
            <p:cNvSpPr/>
            <p:nvPr/>
          </p:nvSpPr>
          <p:spPr>
            <a:xfrm>
              <a:off x="1157593" y="331659"/>
              <a:ext cx="595752" cy="866029"/>
            </a:xfrm>
            <a:custGeom>
              <a:rect b="b" l="l" r="r" t="t"/>
              <a:pathLst>
                <a:path extrusionOk="0" h="866029" w="595752">
                  <a:moveTo>
                    <a:pt x="0" y="0"/>
                  </a:moveTo>
                  <a:lnTo>
                    <a:pt x="595752" y="0"/>
                  </a:lnTo>
                  <a:lnTo>
                    <a:pt x="595752" y="866029"/>
                  </a:lnTo>
                  <a:lnTo>
                    <a:pt x="0" y="866029"/>
                  </a:lnTo>
                  <a:lnTo>
                    <a:pt x="0" y="0"/>
                  </a:lnTo>
                  <a:close/>
                </a:path>
              </a:pathLst>
            </a:custGeom>
            <a:blipFill rotWithShape="1">
              <a:blip r:embed="rId4">
                <a:alphaModFix/>
              </a:blip>
              <a:stretch>
                <a:fillRect b="-159" l="0" r="0" t="-159"/>
              </a:stretch>
            </a:blipFill>
            <a:ln>
              <a:noFill/>
            </a:ln>
          </p:spPr>
        </p:sp>
        <p:sp>
          <p:nvSpPr>
            <p:cNvPr id="259" name="Google Shape;259;p8"/>
            <p:cNvSpPr/>
            <p:nvPr/>
          </p:nvSpPr>
          <p:spPr>
            <a:xfrm>
              <a:off x="3191928" y="0"/>
              <a:ext cx="2923540" cy="3768751"/>
            </a:xfrm>
            <a:custGeom>
              <a:rect b="b" l="l" r="r" t="t"/>
              <a:pathLst>
                <a:path extrusionOk="0" h="3768751" w="2923540">
                  <a:moveTo>
                    <a:pt x="0" y="0"/>
                  </a:moveTo>
                  <a:lnTo>
                    <a:pt x="2923540" y="0"/>
                  </a:lnTo>
                  <a:lnTo>
                    <a:pt x="2923540" y="3768751"/>
                  </a:lnTo>
                  <a:lnTo>
                    <a:pt x="0" y="3768751"/>
                  </a:lnTo>
                  <a:lnTo>
                    <a:pt x="0" y="0"/>
                  </a:lnTo>
                  <a:close/>
                </a:path>
              </a:pathLst>
            </a:custGeom>
            <a:blipFill rotWithShape="1">
              <a:blip r:embed="rId3">
                <a:alphaModFix/>
              </a:blip>
              <a:stretch>
                <a:fillRect b="0" l="-14454" r="-14453" t="0"/>
              </a:stretch>
            </a:blipFill>
            <a:ln>
              <a:noFill/>
            </a:ln>
          </p:spPr>
        </p:sp>
        <p:sp>
          <p:nvSpPr>
            <p:cNvPr id="260" name="Google Shape;260;p8"/>
            <p:cNvSpPr/>
            <p:nvPr/>
          </p:nvSpPr>
          <p:spPr>
            <a:xfrm>
              <a:off x="6420268" y="0"/>
              <a:ext cx="2923540" cy="3768751"/>
            </a:xfrm>
            <a:custGeom>
              <a:rect b="b" l="l" r="r" t="t"/>
              <a:pathLst>
                <a:path extrusionOk="0" h="3768751" w="2923540">
                  <a:moveTo>
                    <a:pt x="0" y="0"/>
                  </a:moveTo>
                  <a:lnTo>
                    <a:pt x="2923540" y="0"/>
                  </a:lnTo>
                  <a:lnTo>
                    <a:pt x="2923540" y="3768751"/>
                  </a:lnTo>
                  <a:lnTo>
                    <a:pt x="0" y="3768751"/>
                  </a:lnTo>
                  <a:lnTo>
                    <a:pt x="0" y="0"/>
                  </a:lnTo>
                  <a:close/>
                </a:path>
              </a:pathLst>
            </a:custGeom>
            <a:blipFill rotWithShape="1">
              <a:blip r:embed="rId3">
                <a:alphaModFix/>
              </a:blip>
              <a:stretch>
                <a:fillRect b="0" l="-14454" r="-14453" t="0"/>
              </a:stretch>
            </a:blipFill>
            <a:ln>
              <a:noFill/>
            </a:ln>
          </p:spPr>
        </p:sp>
        <p:sp>
          <p:nvSpPr>
            <p:cNvPr id="261" name="Google Shape;261;p8"/>
            <p:cNvSpPr/>
            <p:nvPr/>
          </p:nvSpPr>
          <p:spPr>
            <a:xfrm>
              <a:off x="9648608" y="0"/>
              <a:ext cx="2923540" cy="3768751"/>
            </a:xfrm>
            <a:custGeom>
              <a:rect b="b" l="l" r="r" t="t"/>
              <a:pathLst>
                <a:path extrusionOk="0" h="3768751" w="2923540">
                  <a:moveTo>
                    <a:pt x="0" y="0"/>
                  </a:moveTo>
                  <a:lnTo>
                    <a:pt x="2923540" y="0"/>
                  </a:lnTo>
                  <a:lnTo>
                    <a:pt x="2923540" y="3768751"/>
                  </a:lnTo>
                  <a:lnTo>
                    <a:pt x="0" y="3768751"/>
                  </a:lnTo>
                  <a:lnTo>
                    <a:pt x="0" y="0"/>
                  </a:lnTo>
                  <a:close/>
                </a:path>
              </a:pathLst>
            </a:custGeom>
            <a:blipFill rotWithShape="1">
              <a:blip r:embed="rId3">
                <a:alphaModFix/>
              </a:blip>
              <a:stretch>
                <a:fillRect b="0" l="-14454" r="-14453" t="0"/>
              </a:stretch>
            </a:blipFill>
            <a:ln>
              <a:noFill/>
            </a:ln>
          </p:spPr>
        </p:sp>
        <p:sp>
          <p:nvSpPr>
            <p:cNvPr id="262" name="Google Shape;262;p8"/>
            <p:cNvSpPr txBox="1"/>
            <p:nvPr/>
          </p:nvSpPr>
          <p:spPr>
            <a:xfrm>
              <a:off x="9937927" y="1386128"/>
              <a:ext cx="2371009" cy="359164"/>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US" sz="1596" u="none" cap="none" strike="noStrike">
                  <a:solidFill>
                    <a:srgbClr val="FFFFFF"/>
                  </a:solidFill>
                  <a:latin typeface="Montserrat"/>
                  <a:ea typeface="Montserrat"/>
                  <a:cs typeface="Montserrat"/>
                  <a:sym typeface="Montserrat"/>
                </a:rPr>
                <a:t>GRIDSEARCHCV</a:t>
              </a:r>
              <a:endParaRPr/>
            </a:p>
          </p:txBody>
        </p:sp>
        <p:sp>
          <p:nvSpPr>
            <p:cNvPr id="263" name="Google Shape;263;p8"/>
            <p:cNvSpPr txBox="1"/>
            <p:nvPr/>
          </p:nvSpPr>
          <p:spPr>
            <a:xfrm>
              <a:off x="9909702" y="2106180"/>
              <a:ext cx="2402763" cy="571046"/>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0" i="0" lang="en-US" sz="1174" u="none" cap="none" strike="noStrike">
                  <a:solidFill>
                    <a:srgbClr val="FFFFFF"/>
                  </a:solidFill>
                  <a:latin typeface="Montserrat Light"/>
                  <a:ea typeface="Montserrat Light"/>
                  <a:cs typeface="Montserrat Light"/>
                  <a:sym typeface="Montserrat Light"/>
                </a:rPr>
                <a:t>Chooses the best parameters.</a:t>
              </a:r>
              <a:endParaRPr/>
            </a:p>
          </p:txBody>
        </p:sp>
        <p:sp>
          <p:nvSpPr>
            <p:cNvPr id="264" name="Google Shape;264;p8"/>
            <p:cNvSpPr/>
            <p:nvPr/>
          </p:nvSpPr>
          <p:spPr>
            <a:xfrm>
              <a:off x="10756490" y="324602"/>
              <a:ext cx="714494" cy="848461"/>
            </a:xfrm>
            <a:custGeom>
              <a:rect b="b" l="l" r="r" t="t"/>
              <a:pathLst>
                <a:path extrusionOk="0" h="848461" w="714494">
                  <a:moveTo>
                    <a:pt x="0" y="0"/>
                  </a:moveTo>
                  <a:lnTo>
                    <a:pt x="714494" y="0"/>
                  </a:lnTo>
                  <a:lnTo>
                    <a:pt x="714494" y="848461"/>
                  </a:lnTo>
                  <a:lnTo>
                    <a:pt x="0" y="848461"/>
                  </a:lnTo>
                  <a:lnTo>
                    <a:pt x="0" y="0"/>
                  </a:lnTo>
                  <a:close/>
                </a:path>
              </a:pathLst>
            </a:custGeom>
            <a:blipFill rotWithShape="1">
              <a:blip r:embed="rId5">
                <a:alphaModFix/>
              </a:blip>
              <a:stretch>
                <a:fillRect b="-1149" l="0" r="0" t="-1149"/>
              </a:stretch>
            </a:blipFill>
            <a:ln>
              <a:noFill/>
            </a:ln>
          </p:spPr>
        </p:sp>
        <p:sp>
          <p:nvSpPr>
            <p:cNvPr id="265" name="Google Shape;265;p8"/>
            <p:cNvSpPr txBox="1"/>
            <p:nvPr/>
          </p:nvSpPr>
          <p:spPr>
            <a:xfrm>
              <a:off x="6671451" y="1386128"/>
              <a:ext cx="2371009" cy="359164"/>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US" sz="1596" u="none" cap="none" strike="noStrike">
                  <a:solidFill>
                    <a:srgbClr val="FFFFFF"/>
                  </a:solidFill>
                  <a:latin typeface="Montserrat"/>
                  <a:ea typeface="Montserrat"/>
                  <a:cs typeface="Montserrat"/>
                  <a:sym typeface="Montserrat"/>
                </a:rPr>
                <a:t>DEGREE</a:t>
              </a:r>
              <a:endParaRPr/>
            </a:p>
          </p:txBody>
        </p:sp>
        <p:sp>
          <p:nvSpPr>
            <p:cNvPr id="266" name="Google Shape;266;p8"/>
            <p:cNvSpPr txBox="1"/>
            <p:nvPr/>
          </p:nvSpPr>
          <p:spPr>
            <a:xfrm>
              <a:off x="6636168" y="2021744"/>
              <a:ext cx="2402763" cy="867342"/>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0" i="0" lang="en-US" sz="1174" u="none" cap="none" strike="noStrike">
                  <a:solidFill>
                    <a:srgbClr val="FFFFFF"/>
                  </a:solidFill>
                  <a:latin typeface="Montserrat Light"/>
                  <a:ea typeface="Montserrat Light"/>
                  <a:cs typeface="Montserrat Light"/>
                  <a:sym typeface="Montserrat Light"/>
                </a:rPr>
                <a:t>Contributes to the complexity of the SVM decision boundary.</a:t>
              </a:r>
              <a:endParaRPr/>
            </a:p>
          </p:txBody>
        </p:sp>
        <p:sp>
          <p:nvSpPr>
            <p:cNvPr id="267" name="Google Shape;267;p8"/>
            <p:cNvSpPr/>
            <p:nvPr/>
          </p:nvSpPr>
          <p:spPr>
            <a:xfrm>
              <a:off x="7491577" y="331659"/>
              <a:ext cx="595752" cy="866029"/>
            </a:xfrm>
            <a:custGeom>
              <a:rect b="b" l="l" r="r" t="t"/>
              <a:pathLst>
                <a:path extrusionOk="0" h="866029" w="595752">
                  <a:moveTo>
                    <a:pt x="0" y="0"/>
                  </a:moveTo>
                  <a:lnTo>
                    <a:pt x="595752" y="0"/>
                  </a:lnTo>
                  <a:lnTo>
                    <a:pt x="595752" y="866029"/>
                  </a:lnTo>
                  <a:lnTo>
                    <a:pt x="0" y="866029"/>
                  </a:lnTo>
                  <a:lnTo>
                    <a:pt x="0" y="0"/>
                  </a:lnTo>
                  <a:close/>
                </a:path>
              </a:pathLst>
            </a:custGeom>
            <a:blipFill rotWithShape="1">
              <a:blip r:embed="rId4">
                <a:alphaModFix/>
              </a:blip>
              <a:stretch>
                <a:fillRect b="-159" l="0" r="0" t="-159"/>
              </a:stretch>
            </a:blipFill>
            <a:ln>
              <a:noFill/>
            </a:ln>
          </p:spPr>
        </p:sp>
        <p:sp>
          <p:nvSpPr>
            <p:cNvPr id="268" name="Google Shape;268;p8"/>
            <p:cNvSpPr txBox="1"/>
            <p:nvPr/>
          </p:nvSpPr>
          <p:spPr>
            <a:xfrm>
              <a:off x="3491692" y="1369546"/>
              <a:ext cx="2371009" cy="368478"/>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US" sz="1600" u="none" cap="none" strike="noStrike">
                  <a:solidFill>
                    <a:srgbClr val="FFFFFF"/>
                  </a:solidFill>
                  <a:latin typeface="Montserrat"/>
                  <a:ea typeface="Montserrat"/>
                  <a:cs typeface="Montserrat"/>
                  <a:sym typeface="Montserrat"/>
                </a:rPr>
                <a:t>C</a:t>
              </a:r>
              <a:endParaRPr/>
            </a:p>
          </p:txBody>
        </p:sp>
        <p:sp>
          <p:nvSpPr>
            <p:cNvPr id="269" name="Google Shape;269;p8"/>
            <p:cNvSpPr txBox="1"/>
            <p:nvPr/>
          </p:nvSpPr>
          <p:spPr>
            <a:xfrm>
              <a:off x="3470522" y="2021744"/>
              <a:ext cx="2402763" cy="867342"/>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0" i="0" lang="en-US" sz="1174" u="none" cap="none" strike="noStrike">
                  <a:solidFill>
                    <a:srgbClr val="FFFFFF"/>
                  </a:solidFill>
                  <a:latin typeface="Montserrat Light"/>
                  <a:ea typeface="Montserrat Light"/>
                  <a:cs typeface="Montserrat Light"/>
                  <a:sym typeface="Montserrat Light"/>
                </a:rPr>
                <a:t>Decides the penalty for misclassifications on the training set.</a:t>
              </a:r>
              <a:endParaRPr/>
            </a:p>
          </p:txBody>
        </p:sp>
        <p:sp>
          <p:nvSpPr>
            <p:cNvPr id="270" name="Google Shape;270;p8"/>
            <p:cNvSpPr/>
            <p:nvPr/>
          </p:nvSpPr>
          <p:spPr>
            <a:xfrm>
              <a:off x="4359651" y="324602"/>
              <a:ext cx="595752" cy="866029"/>
            </a:xfrm>
            <a:custGeom>
              <a:rect b="b" l="l" r="r" t="t"/>
              <a:pathLst>
                <a:path extrusionOk="0" h="866029" w="595752">
                  <a:moveTo>
                    <a:pt x="0" y="0"/>
                  </a:moveTo>
                  <a:lnTo>
                    <a:pt x="595751" y="0"/>
                  </a:lnTo>
                  <a:lnTo>
                    <a:pt x="595751" y="866029"/>
                  </a:lnTo>
                  <a:lnTo>
                    <a:pt x="0" y="866029"/>
                  </a:lnTo>
                  <a:lnTo>
                    <a:pt x="0" y="0"/>
                  </a:lnTo>
                  <a:close/>
                </a:path>
              </a:pathLst>
            </a:custGeom>
            <a:blipFill rotWithShape="1">
              <a:blip r:embed="rId4">
                <a:alphaModFix/>
              </a:blip>
              <a:stretch>
                <a:fillRect b="-159" l="0" r="0" t="-159"/>
              </a:stretch>
            </a:blipFill>
            <a:ln>
              <a:noFill/>
            </a:ln>
          </p:spPr>
        </p:sp>
      </p:grpSp>
      <p:sp>
        <p:nvSpPr>
          <p:cNvPr id="271" name="Google Shape;271;p8"/>
          <p:cNvSpPr/>
          <p:nvPr/>
        </p:nvSpPr>
        <p:spPr>
          <a:xfrm>
            <a:off x="8027591" y="333724"/>
            <a:ext cx="994489" cy="795591"/>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FF7477"/>
          </a:solidFill>
          <a:ln>
            <a:noFill/>
          </a:ln>
        </p:spPr>
      </p:sp>
      <p:sp>
        <p:nvSpPr>
          <p:cNvPr id="272" name="Google Shape;272;p8"/>
          <p:cNvSpPr txBox="1"/>
          <p:nvPr/>
        </p:nvSpPr>
        <p:spPr>
          <a:xfrm>
            <a:off x="320520" y="6112031"/>
            <a:ext cx="9022080" cy="39624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0" i="0" lang="en-US" sz="2399" u="none" cap="none" strike="noStrike">
                <a:solidFill>
                  <a:srgbClr val="FFFFFF"/>
                </a:solidFill>
                <a:latin typeface="Arial"/>
                <a:ea typeface="Arial"/>
                <a:cs typeface="Arial"/>
                <a:sym typeface="Arial"/>
              </a:rPr>
              <a:t>This tweaked up the accuracy from 77.53% to 80.43%.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B8B4"/>
        </a:solidFill>
      </p:bgPr>
    </p:bg>
    <p:spTree>
      <p:nvGrpSpPr>
        <p:cNvPr id="276" name="Shape 276"/>
        <p:cNvGrpSpPr/>
        <p:nvPr/>
      </p:nvGrpSpPr>
      <p:grpSpPr>
        <a:xfrm>
          <a:off x="0" y="0"/>
          <a:ext cx="0" cy="0"/>
          <a:chOff x="0" y="0"/>
          <a:chExt cx="0" cy="0"/>
        </a:xfrm>
      </p:grpSpPr>
      <p:sp>
        <p:nvSpPr>
          <p:cNvPr id="277" name="Google Shape;277;p9"/>
          <p:cNvSpPr/>
          <p:nvPr/>
        </p:nvSpPr>
        <p:spPr>
          <a:xfrm>
            <a:off x="1795370" y="555569"/>
            <a:ext cx="7226710" cy="6204063"/>
          </a:xfrm>
          <a:custGeom>
            <a:rect b="b" l="l" r="r" t="t"/>
            <a:pathLst>
              <a:path extrusionOk="0" h="6204063" w="7226710">
                <a:moveTo>
                  <a:pt x="0" y="0"/>
                </a:moveTo>
                <a:lnTo>
                  <a:pt x="7226710" y="0"/>
                </a:lnTo>
                <a:lnTo>
                  <a:pt x="7226710" y="6204062"/>
                </a:lnTo>
                <a:lnTo>
                  <a:pt x="0" y="6204062"/>
                </a:lnTo>
                <a:lnTo>
                  <a:pt x="0" y="0"/>
                </a:lnTo>
                <a:close/>
              </a:path>
            </a:pathLst>
          </a:custGeom>
          <a:blipFill rotWithShape="1">
            <a:blip r:embed="rId3">
              <a:alphaModFix/>
            </a:blip>
            <a:stretch>
              <a:fillRect b="0" l="0" r="0" t="0"/>
            </a:stretch>
          </a:blipFill>
          <a:ln>
            <a:noFill/>
          </a:ln>
        </p:spPr>
      </p:sp>
      <p:sp>
        <p:nvSpPr>
          <p:cNvPr id="278" name="Google Shape;278;p9"/>
          <p:cNvSpPr/>
          <p:nvPr/>
        </p:nvSpPr>
        <p:spPr>
          <a:xfrm rot="5400000">
            <a:off x="-3434600" y="2762404"/>
            <a:ext cx="7429602" cy="1904793"/>
          </a:xfrm>
          <a:custGeom>
            <a:rect b="b" l="l" r="r" t="t"/>
            <a:pathLst>
              <a:path extrusionOk="0" h="1904793" w="7429602">
                <a:moveTo>
                  <a:pt x="0" y="0"/>
                </a:moveTo>
                <a:lnTo>
                  <a:pt x="7429602" y="0"/>
                </a:lnTo>
                <a:lnTo>
                  <a:pt x="7429602" y="1904793"/>
                </a:lnTo>
                <a:lnTo>
                  <a:pt x="0" y="1904793"/>
                </a:lnTo>
                <a:lnTo>
                  <a:pt x="0" y="0"/>
                </a:lnTo>
                <a:close/>
              </a:path>
            </a:pathLst>
          </a:custGeom>
          <a:blipFill rotWithShape="1">
            <a:blip r:embed="rId4">
              <a:alphaModFix/>
            </a:blip>
            <a:stretch>
              <a:fillRect b="-144998" l="0" r="0" t="-145002"/>
            </a:stretch>
          </a:blipFill>
          <a:ln>
            <a:noFill/>
          </a:ln>
        </p:spPr>
      </p:sp>
      <p:sp>
        <p:nvSpPr>
          <p:cNvPr id="279" name="Google Shape;279;p9"/>
          <p:cNvSpPr txBox="1"/>
          <p:nvPr/>
        </p:nvSpPr>
        <p:spPr>
          <a:xfrm>
            <a:off x="451319" y="168507"/>
            <a:ext cx="280201" cy="7025810"/>
          </a:xfrm>
          <a:prstGeom prst="rect">
            <a:avLst/>
          </a:prstGeom>
          <a:noFill/>
          <a:ln>
            <a:noFill/>
          </a:ln>
        </p:spPr>
        <p:txBody>
          <a:bodyPr anchorCtr="0" anchor="t" bIns="0" lIns="0" spcFirstLastPara="1" rIns="0" wrap="square" tIns="0">
            <a:spAutoFit/>
          </a:bodyPr>
          <a:lstStyle/>
          <a:p>
            <a:pPr indent="0" lvl="0" marL="0" marR="0" rtl="0" algn="ctr">
              <a:lnSpc>
                <a:spcPct val="105018"/>
              </a:lnSpc>
              <a:spcBef>
                <a:spcPts val="0"/>
              </a:spcBef>
              <a:spcAft>
                <a:spcPts val="0"/>
              </a:spcAft>
              <a:buNone/>
            </a:pPr>
            <a:r>
              <a:rPr b="0" i="0" lang="en-US" sz="3308" u="none" cap="none" strike="noStrike">
                <a:solidFill>
                  <a:srgbClr val="FFFFFF"/>
                </a:solidFill>
                <a:latin typeface="Arial"/>
                <a:ea typeface="Arial"/>
                <a:cs typeface="Arial"/>
                <a:sym typeface="Arial"/>
              </a:rPr>
              <a:t>CONFUSION</a:t>
            </a:r>
            <a:endParaRPr/>
          </a:p>
          <a:p>
            <a:pPr indent="0" lvl="0" marL="0" marR="0" rtl="0" algn="ctr">
              <a:lnSpc>
                <a:spcPct val="105018"/>
              </a:lnSpc>
              <a:spcBef>
                <a:spcPts val="0"/>
              </a:spcBef>
              <a:spcAft>
                <a:spcPts val="0"/>
              </a:spcAft>
              <a:buNone/>
            </a:pPr>
            <a:r>
              <a:rPr b="0" i="0" lang="en-US" sz="3308" u="none" cap="none" strike="noStrike">
                <a:solidFill>
                  <a:srgbClr val="FFFFFF"/>
                </a:solidFill>
                <a:latin typeface="Arial"/>
                <a:ea typeface="Arial"/>
                <a:cs typeface="Arial"/>
                <a:sym typeface="Arial"/>
              </a:rPr>
              <a:t> MATRIX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