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69" r:id="rId19"/>
    <p:sldId id="2146847070"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C18025-8B6E-4EB0-AA28-7133A7D79C2B}" v="2" dt="2025-08-02T17:57:40.827"/>
    <p1510:client id="{FC8D6103-AFE0-43C4-A90D-7BB18346A407}" v="47" dt="2025-08-02T17:43:10.3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7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 vishwakarma" userId="d99473fc09a093b7" providerId="LiveId" clId="{2AC18025-8B6E-4EB0-AA28-7133A7D79C2B}"/>
    <pc:docChg chg="delSld modSld">
      <pc:chgData name="raj vishwakarma" userId="d99473fc09a093b7" providerId="LiveId" clId="{2AC18025-8B6E-4EB0-AA28-7133A7D79C2B}" dt="2025-08-02T17:58:56.116" v="16" actId="2696"/>
      <pc:docMkLst>
        <pc:docMk/>
      </pc:docMkLst>
      <pc:sldChg chg="del">
        <pc:chgData name="raj vishwakarma" userId="d99473fc09a093b7" providerId="LiveId" clId="{2AC18025-8B6E-4EB0-AA28-7133A7D79C2B}" dt="2025-08-02T17:58:56.116" v="16" actId="2696"/>
        <pc:sldMkLst>
          <pc:docMk/>
          <pc:sldMk cId="2230664768" sldId="2146847061"/>
        </pc:sldMkLst>
      </pc:sldChg>
      <pc:sldChg chg="modSp mod">
        <pc:chgData name="raj vishwakarma" userId="d99473fc09a093b7" providerId="LiveId" clId="{2AC18025-8B6E-4EB0-AA28-7133A7D79C2B}" dt="2025-08-02T17:57:40.778" v="15" actId="20577"/>
        <pc:sldMkLst>
          <pc:docMk/>
          <pc:sldMk cId="1098887119" sldId="2146847070"/>
        </pc:sldMkLst>
        <pc:spChg chg="mod">
          <ac:chgData name="raj vishwakarma" userId="d99473fc09a093b7" providerId="LiveId" clId="{2AC18025-8B6E-4EB0-AA28-7133A7D79C2B}" dt="2025-08-02T17:57:40.778" v="15" actId="20577"/>
          <ac:spMkLst>
            <pc:docMk/>
            <pc:sldMk cId="1098887119" sldId="2146847070"/>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https/github.com/rajvishwakarma90/Research-Agent--A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Calibri" panose="020F0502020204030204" pitchFamily="34" charset="0"/>
                <a:ea typeface="Calibri" panose="020F0502020204030204" pitchFamily="34" charset="0"/>
                <a:cs typeface="Calibri" panose="020F0502020204030204" pitchFamily="34" charset="0"/>
              </a:rPr>
              <a:t>research agent ai</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CAPSTONE PROJECT</a:t>
            </a:r>
          </a:p>
        </p:txBody>
      </p:sp>
      <p:sp>
        <p:nvSpPr>
          <p:cNvPr id="4" name="TextBox 3"/>
          <p:cNvSpPr txBox="1"/>
          <p:nvPr/>
        </p:nvSpPr>
        <p:spPr>
          <a:xfrm>
            <a:off x="1110273" y="4058588"/>
            <a:ext cx="10232711" cy="1569660"/>
          </a:xfrm>
          <a:prstGeom prst="rect">
            <a:avLst/>
          </a:prstGeom>
          <a:noFill/>
        </p:spPr>
        <p:txBody>
          <a:bodyPr wrap="square" lIns="91440" tIns="45720" rIns="91440" bIns="45720" rtlCol="0" anchor="t">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Presented By: </a:t>
            </a:r>
          </a:p>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Student name : Raj Kumar Vishwakarma</a:t>
            </a:r>
          </a:p>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College Name &amp; Department : Jharkhand Rai University  Ranchi  B . tech (CSE) </a:t>
            </a:r>
          </a:p>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a:xfrm>
            <a:off x="335819" y="849858"/>
            <a:ext cx="11029616" cy="530296"/>
          </a:xfrm>
        </p:spPr>
        <p:txBody>
          <a:bodyPr>
            <a:noAutofit/>
          </a:bodyPr>
          <a:lstStyle/>
          <a:p>
            <a:r>
              <a:rPr lang="en-IN" sz="4000" b="1" dirty="0">
                <a:solidFill>
                  <a:schemeClr val="accent1"/>
                </a:solidFill>
                <a:latin typeface="Calibri" panose="020F0502020204030204" pitchFamily="34" charset="0"/>
                <a:ea typeface="Calibri" panose="020F0502020204030204" pitchFamily="34" charset="0"/>
                <a:cs typeface="Calibri" panose="020F0502020204030204" pitchFamily="34" charset="0"/>
              </a:rPr>
              <a:t>Results</a:t>
            </a:r>
          </a:p>
        </p:txBody>
      </p:sp>
      <p:pic>
        <p:nvPicPr>
          <p:cNvPr id="5" name="Picture 4" descr="A screenshot of a computer&#10;&#10;AI-generated content may be incorrect.">
            <a:extLst>
              <a:ext uri="{FF2B5EF4-FFF2-40B4-BE49-F238E27FC236}">
                <a16:creationId xmlns:a16="http://schemas.microsoft.com/office/drawing/2014/main" id="{7B49104F-D666-F463-2DE8-518AF4C5C827}"/>
              </a:ext>
            </a:extLst>
          </p:cNvPr>
          <p:cNvPicPr>
            <a:picLocks noChangeAspect="1"/>
          </p:cNvPicPr>
          <p:nvPr/>
        </p:nvPicPr>
        <p:blipFill>
          <a:blip r:embed="rId2"/>
          <a:stretch>
            <a:fillRect/>
          </a:stretch>
        </p:blipFill>
        <p:spPr>
          <a:xfrm>
            <a:off x="5467016" y="619252"/>
            <a:ext cx="6143792" cy="5619495"/>
          </a:xfrm>
          <a:prstGeom prst="rect">
            <a:avLst/>
          </a:prstGeom>
        </p:spPr>
      </p:pic>
      <p:sp>
        <p:nvSpPr>
          <p:cNvPr id="3" name="TextBox 2">
            <a:extLst>
              <a:ext uri="{FF2B5EF4-FFF2-40B4-BE49-F238E27FC236}">
                <a16:creationId xmlns:a16="http://schemas.microsoft.com/office/drawing/2014/main" id="{B3B4AFB4-D285-E889-4B5D-D57E8550B35F}"/>
              </a:ext>
            </a:extLst>
          </p:cNvPr>
          <p:cNvSpPr txBox="1"/>
          <p:nvPr/>
        </p:nvSpPr>
        <p:spPr>
          <a:xfrm>
            <a:off x="316588" y="1623335"/>
            <a:ext cx="4718395" cy="2308324"/>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This screenshot displays a live interaction with the Research Agent AI, deployed on IBM Watsonx.ai using the Granite foundation model. When asked </a:t>
            </a:r>
            <a:r>
              <a:rPr lang="en-US" i="1" dirty="0">
                <a:latin typeface="Calibri" panose="020F0502020204030204" pitchFamily="34" charset="0"/>
                <a:ea typeface="Calibri" panose="020F0502020204030204" pitchFamily="34" charset="0"/>
                <a:cs typeface="Calibri" panose="020F0502020204030204" pitchFamily="34" charset="0"/>
              </a:rPr>
              <a:t>“What is the main role of a Research Agent AI in scientific work?”</a:t>
            </a:r>
            <a:r>
              <a:rPr lang="en-US" dirty="0">
                <a:latin typeface="Calibri" panose="020F0502020204030204" pitchFamily="34" charset="0"/>
                <a:ea typeface="Calibri" panose="020F0502020204030204" pitchFamily="34" charset="0"/>
                <a:cs typeface="Calibri" panose="020F0502020204030204" pitchFamily="34" charset="0"/>
              </a:rPr>
              <a:t>, the agent responds intelligently, showcasing its core capabilities:</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6" name="Rectangle 2">
            <a:extLst>
              <a:ext uri="{FF2B5EF4-FFF2-40B4-BE49-F238E27FC236}">
                <a16:creationId xmlns:a16="http://schemas.microsoft.com/office/drawing/2014/main" id="{EE9A4710-1309-11EA-11EF-1C34A67DDF5F}"/>
              </a:ext>
            </a:extLst>
          </p:cNvPr>
          <p:cNvSpPr>
            <a:spLocks noChangeArrowheads="1"/>
          </p:cNvSpPr>
          <p:nvPr/>
        </p:nvSpPr>
        <p:spPr bwMode="auto">
          <a:xfrm>
            <a:off x="301763" y="3607194"/>
            <a:ext cx="519930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Information Retrieval</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Quickly finding relevant literature.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 Analysis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Identifying patterns and insights.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Hypothesis Generation</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 Suggesting new research directions.</a:t>
            </a:r>
          </a:p>
        </p:txBody>
      </p:sp>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noAutofit/>
          </a:bodyPr>
          <a:lstStyle/>
          <a:p>
            <a:r>
              <a:rPr lang="en-IN" sz="4000" b="1" dirty="0">
                <a:solidFill>
                  <a:schemeClr val="accent1"/>
                </a:solidFill>
                <a:latin typeface="Calibri" panose="020F0502020204030204" pitchFamily="34" charset="0"/>
                <a:ea typeface="Calibri" panose="020F0502020204030204" pitchFamily="34" charset="0"/>
                <a:cs typeface="Calibri" panose="020F0502020204030204" pitchFamily="34" charset="0"/>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descr="A screenshot of a computer&#10;&#10;AI-generated content may be incorrect.">
            <a:extLst>
              <a:ext uri="{FF2B5EF4-FFF2-40B4-BE49-F238E27FC236}">
                <a16:creationId xmlns:a16="http://schemas.microsoft.com/office/drawing/2014/main" id="{EDF98D21-FE61-8D40-739D-C24E19F62446}"/>
              </a:ext>
            </a:extLst>
          </p:cNvPr>
          <p:cNvPicPr>
            <a:picLocks noChangeAspect="1"/>
          </p:cNvPicPr>
          <p:nvPr/>
        </p:nvPicPr>
        <p:blipFill>
          <a:blip r:embed="rId2"/>
          <a:stretch>
            <a:fillRect/>
          </a:stretch>
        </p:blipFill>
        <p:spPr>
          <a:xfrm>
            <a:off x="2081004" y="2082602"/>
            <a:ext cx="8029991" cy="4073242"/>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noAutofit/>
          </a:bodyPr>
          <a:lstStyle/>
          <a:p>
            <a:r>
              <a:rPr lang="en-IN" sz="4000" b="1" dirty="0">
                <a:solidFill>
                  <a:schemeClr val="accent1"/>
                </a:solidFill>
                <a:latin typeface="Calibri" panose="020F0502020204030204" pitchFamily="34" charset="0"/>
                <a:ea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398312" y="1232452"/>
            <a:ext cx="11029615" cy="2092960"/>
          </a:xfrm>
        </p:spPr>
        <p:txBody>
          <a:bodyPr>
            <a:normAutofit/>
          </a:bodyPr>
          <a:lstStyle/>
          <a:p>
            <a:r>
              <a:rPr lang="en-IN" sz="1800" dirty="0">
                <a:latin typeface="Calibri" panose="020F0502020204030204" pitchFamily="34" charset="0"/>
                <a:ea typeface="Calibri" panose="020F0502020204030204" pitchFamily="34" charset="0"/>
                <a:cs typeface="Calibri" panose="020F0502020204030204" pitchFamily="34" charset="0"/>
              </a:rPr>
              <a:t> Streamlines literature review by quickly retrieving and summarizing relevant academic content.</a:t>
            </a:r>
          </a:p>
          <a:p>
            <a:r>
              <a:rPr lang="en-IN" sz="1800" dirty="0">
                <a:latin typeface="Calibri" panose="020F0502020204030204" pitchFamily="34" charset="0"/>
                <a:ea typeface="Calibri" panose="020F0502020204030204" pitchFamily="34" charset="0"/>
                <a:cs typeface="Calibri" panose="020F0502020204030204" pitchFamily="34" charset="0"/>
              </a:rPr>
              <a:t> Automates citation and reference management, reducing manual effort.</a:t>
            </a:r>
          </a:p>
          <a:p>
            <a:r>
              <a:rPr lang="en-IN" sz="1800" dirty="0">
                <a:latin typeface="Calibri" panose="020F0502020204030204" pitchFamily="34" charset="0"/>
                <a:ea typeface="Calibri" panose="020F0502020204030204" pitchFamily="34" charset="0"/>
                <a:cs typeface="Calibri" panose="020F0502020204030204" pitchFamily="34" charset="0"/>
              </a:rPr>
              <a:t> Boosts research productivity for students, researchers, and R&amp;D professionals.</a:t>
            </a:r>
          </a:p>
          <a:p>
            <a:r>
              <a:rPr lang="en-IN" sz="1800" dirty="0">
                <a:latin typeface="Calibri" panose="020F0502020204030204" pitchFamily="34" charset="0"/>
                <a:ea typeface="Calibri" panose="020F0502020204030204" pitchFamily="34" charset="0"/>
                <a:cs typeface="Calibri" panose="020F0502020204030204" pitchFamily="34" charset="0"/>
              </a:rPr>
              <a:t> Leverages IBM Granite for accurate, real-time understanding of complex queries.</a:t>
            </a:r>
          </a:p>
        </p:txBody>
      </p:sp>
      <p:pic>
        <p:nvPicPr>
          <p:cNvPr id="5" name="Picture 4" descr="A hand writing on a transparent screen">
            <a:extLst>
              <a:ext uri="{FF2B5EF4-FFF2-40B4-BE49-F238E27FC236}">
                <a16:creationId xmlns:a16="http://schemas.microsoft.com/office/drawing/2014/main" id="{9CF50691-21AB-5B24-3123-4CC9F6574781}"/>
              </a:ext>
            </a:extLst>
          </p:cNvPr>
          <p:cNvPicPr>
            <a:picLocks noChangeAspect="1"/>
          </p:cNvPicPr>
          <p:nvPr/>
        </p:nvPicPr>
        <p:blipFill>
          <a:blip r:embed="rId2"/>
          <a:srcRect t="1" r="-295" b="17544"/>
          <a:stretch>
            <a:fillRect/>
          </a:stretch>
        </p:blipFill>
        <p:spPr>
          <a:xfrm>
            <a:off x="3075582" y="3429000"/>
            <a:ext cx="5350664" cy="2947856"/>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52783" y="1302026"/>
            <a:ext cx="4661368" cy="3089910"/>
          </a:xfrm>
        </p:spPr>
        <p:txBody>
          <a:bodyPr>
            <a:normAutofit/>
          </a:bodyPr>
          <a:lstStyle/>
          <a:p>
            <a:pPr marL="305435" indent="-305435"/>
            <a:r>
              <a:rPr lang="en-US" sz="1800" dirty="0">
                <a:latin typeface="Calibri" panose="020F0502020204030204" pitchFamily="34" charset="0"/>
                <a:ea typeface="Calibri" panose="020F0502020204030204" pitchFamily="34" charset="0"/>
                <a:cs typeface="Calibri" panose="020F0502020204030204" pitchFamily="34" charset="0"/>
              </a:rPr>
              <a:t>Multilingual Research Support</a:t>
            </a:r>
          </a:p>
          <a:p>
            <a:pPr marL="305435" indent="-305435"/>
            <a:r>
              <a:rPr lang="en-US" sz="1800" dirty="0">
                <a:latin typeface="Calibri" panose="020F0502020204030204" pitchFamily="34" charset="0"/>
                <a:ea typeface="Calibri" panose="020F0502020204030204" pitchFamily="34" charset="0"/>
                <a:cs typeface="Calibri" panose="020F0502020204030204" pitchFamily="34" charset="0"/>
              </a:rPr>
              <a:t>Voice-Activated Research Assistant</a:t>
            </a:r>
          </a:p>
          <a:p>
            <a:pPr marL="305435" indent="-305435"/>
            <a:r>
              <a:rPr lang="en-US" sz="1800" dirty="0">
                <a:latin typeface="Calibri" panose="020F0502020204030204" pitchFamily="34" charset="0"/>
                <a:ea typeface="Calibri" panose="020F0502020204030204" pitchFamily="34" charset="0"/>
                <a:cs typeface="Calibri" panose="020F0502020204030204" pitchFamily="34" charset="0"/>
              </a:rPr>
              <a:t>Real-Time Collaboration Features</a:t>
            </a:r>
          </a:p>
          <a:p>
            <a:pPr marL="305435" indent="-305435"/>
            <a:r>
              <a:rPr lang="en-US" sz="1800" dirty="0">
                <a:latin typeface="Calibri" panose="020F0502020204030204" pitchFamily="34" charset="0"/>
                <a:ea typeface="Calibri" panose="020F0502020204030204" pitchFamily="34" charset="0"/>
                <a:cs typeface="Calibri" panose="020F0502020204030204" pitchFamily="34" charset="0"/>
              </a:rPr>
              <a:t>Research Gap and Novel Topic Identification</a:t>
            </a:r>
          </a:p>
          <a:p>
            <a:pPr marL="305435" indent="-305435"/>
            <a:r>
              <a:rPr lang="en-US" sz="1800" dirty="0">
                <a:latin typeface="Calibri" panose="020F0502020204030204" pitchFamily="34" charset="0"/>
                <a:ea typeface="Calibri" panose="020F0502020204030204" pitchFamily="34" charset="0"/>
                <a:cs typeface="Calibri" panose="020F0502020204030204" pitchFamily="34" charset="0"/>
              </a:rPr>
              <a:t>Integration with Publishing Platforms</a:t>
            </a:r>
          </a:p>
          <a:p>
            <a:pPr marL="305435" indent="-305435"/>
            <a:r>
              <a:rPr lang="en-IN" sz="1800" dirty="0">
                <a:latin typeface="Calibri" panose="020F0502020204030204" pitchFamily="34" charset="0"/>
                <a:ea typeface="Calibri" panose="020F0502020204030204" pitchFamily="34" charset="0"/>
                <a:cs typeface="Calibri" panose="020F0502020204030204" pitchFamily="34" charset="0"/>
              </a:rPr>
              <a:t>Novel Topic Identification</a:t>
            </a:r>
          </a:p>
          <a:p>
            <a:pPr marL="305435" indent="-305435"/>
            <a:r>
              <a:rPr lang="en-IN" sz="1800" dirty="0">
                <a:latin typeface="Calibri" panose="020F0502020204030204" pitchFamily="34" charset="0"/>
                <a:ea typeface="Calibri" panose="020F0502020204030204" pitchFamily="34" charset="0"/>
                <a:cs typeface="Calibri" panose="020F0502020204030204" pitchFamily="34" charset="0"/>
              </a:rPr>
              <a:t>Auto Drafting Research Papers</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52783" y="771730"/>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Calibri" panose="020F0502020204030204" pitchFamily="34" charset="0"/>
                <a:ea typeface="Calibri" panose="020F0502020204030204" pitchFamily="34" charset="0"/>
                <a:cs typeface="Calibri" panose="020F0502020204030204" pitchFamily="34" charset="0"/>
              </a:rPr>
              <a:t>Future scope</a:t>
            </a:r>
          </a:p>
        </p:txBody>
      </p:sp>
      <p:pic>
        <p:nvPicPr>
          <p:cNvPr id="4" name="Picture 3">
            <a:extLst>
              <a:ext uri="{FF2B5EF4-FFF2-40B4-BE49-F238E27FC236}">
                <a16:creationId xmlns:a16="http://schemas.microsoft.com/office/drawing/2014/main" id="{D859E4ED-9F73-E84B-295C-BBEF2C4DD7F2}"/>
              </a:ext>
            </a:extLst>
          </p:cNvPr>
          <p:cNvPicPr>
            <a:picLocks noChangeAspect="1"/>
          </p:cNvPicPr>
          <p:nvPr/>
        </p:nvPicPr>
        <p:blipFill>
          <a:blip r:embed="rId2"/>
          <a:stretch>
            <a:fillRect/>
          </a:stretch>
        </p:blipFill>
        <p:spPr>
          <a:xfrm>
            <a:off x="6391537" y="1302026"/>
            <a:ext cx="4013476" cy="4013476"/>
          </a:xfrm>
          <a:prstGeom prst="roundRect">
            <a:avLst>
              <a:gd name="adj" fmla="val 1715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a:xfrm>
            <a:off x="459272" y="1035448"/>
            <a:ext cx="11029616" cy="530296"/>
          </a:xfrm>
        </p:spPr>
        <p:txBody>
          <a:bodyPr>
            <a:noAutofit/>
          </a:bodyPr>
          <a:lstStyle/>
          <a:p>
            <a:r>
              <a:rPr lang="en-IN" sz="4000" b="1" dirty="0">
                <a:solidFill>
                  <a:schemeClr val="accent1"/>
                </a:solidFill>
                <a:latin typeface="Calibri" panose="020F0502020204030204" pitchFamily="34" charset="0"/>
                <a:ea typeface="Calibri" panose="020F0502020204030204" pitchFamily="34" charset="0"/>
                <a:cs typeface="Calibri" panose="020F0502020204030204" pitchFamily="34" charset="0"/>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396240" y="1349396"/>
            <a:ext cx="8181808" cy="685800"/>
          </a:xfrm>
        </p:spPr>
        <p:txBody>
          <a:bodyPr>
            <a:normAutofit/>
          </a:bodyPr>
          <a:lstStyle/>
          <a:p>
            <a:pPr algn="ctr"/>
            <a:r>
              <a:rPr lang="en-IN" sz="1800" dirty="0">
                <a:latin typeface="Calibri" panose="020F0502020204030204" pitchFamily="34" charset="0"/>
                <a:ea typeface="Calibri" panose="020F0502020204030204" pitchFamily="34" charset="0"/>
                <a:cs typeface="Calibri" panose="020F0502020204030204" pitchFamily="34" charset="0"/>
              </a:rPr>
              <a:t>Screenshot/ </a:t>
            </a:r>
            <a:r>
              <a:rPr lang="en-IN" sz="1800" dirty="0" err="1">
                <a:latin typeface="Calibri" panose="020F0502020204030204" pitchFamily="34" charset="0"/>
                <a:ea typeface="Calibri" panose="020F0502020204030204" pitchFamily="34" charset="0"/>
                <a:cs typeface="Calibri" panose="020F0502020204030204" pitchFamily="34" charset="0"/>
              </a:rPr>
              <a:t>credly</a:t>
            </a:r>
            <a:r>
              <a:rPr lang="en-IN" sz="1800" dirty="0">
                <a:latin typeface="Calibri" panose="020F0502020204030204" pitchFamily="34" charset="0"/>
                <a:ea typeface="Calibri" panose="020F0502020204030204" pitchFamily="34" charset="0"/>
                <a:cs typeface="Calibri" panose="020F0502020204030204" pitchFamily="34" charset="0"/>
              </a:rPr>
              <a:t> certificate( getting started with AI)</a:t>
            </a:r>
          </a:p>
        </p:txBody>
      </p:sp>
      <p:pic>
        <p:nvPicPr>
          <p:cNvPr id="5" name="Picture 4" descr="A certificate with a qr code&#10;&#10;AI-generated content may be incorrect.">
            <a:extLst>
              <a:ext uri="{FF2B5EF4-FFF2-40B4-BE49-F238E27FC236}">
                <a16:creationId xmlns:a16="http://schemas.microsoft.com/office/drawing/2014/main" id="{B8FCD098-AC7E-8B0C-11ED-782D69654217}"/>
              </a:ext>
            </a:extLst>
          </p:cNvPr>
          <p:cNvPicPr>
            <a:picLocks noChangeAspect="1"/>
          </p:cNvPicPr>
          <p:nvPr/>
        </p:nvPicPr>
        <p:blipFill>
          <a:blip r:embed="rId2"/>
          <a:stretch>
            <a:fillRect/>
          </a:stretch>
        </p:blipFill>
        <p:spPr>
          <a:xfrm>
            <a:off x="3211312" y="2096040"/>
            <a:ext cx="5769376" cy="4524883"/>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27127" y="969416"/>
            <a:ext cx="3860393" cy="523220"/>
          </a:xfrm>
          <a:prstGeom prst="rect">
            <a:avLst/>
          </a:prstGeom>
        </p:spPr>
        <p:txBody>
          <a:bodyPr wrap="square">
            <a:spAutoFit/>
          </a:bodyPr>
          <a:lstStyle/>
          <a:p>
            <a:r>
              <a:rPr lang="en-IN" sz="2800" dirty="0">
                <a:latin typeface="Calibri" panose="020F0502020204030204" pitchFamily="34" charset="0"/>
                <a:ea typeface="Calibri" panose="020F0502020204030204" pitchFamily="34" charset="0"/>
                <a:cs typeface="Calibri" panose="020F0502020204030204" pitchFamily="34" charset="0"/>
              </a:rPr>
              <a:t>RAG LAB certificate</a:t>
            </a:r>
          </a:p>
        </p:txBody>
      </p:sp>
      <p:pic>
        <p:nvPicPr>
          <p:cNvPr id="5" name="Picture 4" descr="A screenshot of a certificate&#10;&#10;AI-generated content may be incorrect.">
            <a:extLst>
              <a:ext uri="{FF2B5EF4-FFF2-40B4-BE49-F238E27FC236}">
                <a16:creationId xmlns:a16="http://schemas.microsoft.com/office/drawing/2014/main" id="{6057011E-0A78-6225-D9A5-FB946FFC914D}"/>
              </a:ext>
            </a:extLst>
          </p:cNvPr>
          <p:cNvPicPr>
            <a:picLocks noChangeAspect="1"/>
          </p:cNvPicPr>
          <p:nvPr/>
        </p:nvPicPr>
        <p:blipFill>
          <a:blip r:embed="rId2"/>
          <a:srcRect l="16" r="331"/>
          <a:stretch>
            <a:fillRect/>
          </a:stretch>
        </p:blipFill>
        <p:spPr>
          <a:xfrm>
            <a:off x="2989006" y="1569720"/>
            <a:ext cx="6213988" cy="4846320"/>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33045" y="3244334"/>
            <a:ext cx="7788799" cy="646331"/>
          </a:xfrm>
          <a:prstGeom prst="rect">
            <a:avLst/>
          </a:prstGeom>
        </p:spPr>
        <p:txBody>
          <a:bodyPr wrap="none">
            <a:spAutoFit/>
          </a:bodyPr>
          <a:lstStyle/>
          <a:p>
            <a:r>
              <a:rPr lang="en-IN" dirty="0"/>
              <a:t>Git hub </a:t>
            </a:r>
            <a:r>
              <a:rPr lang="en-IN" dirty="0" err="1"/>
              <a:t>lik</a:t>
            </a:r>
            <a:r>
              <a:rPr lang="en-IN" dirty="0"/>
              <a:t> : </a:t>
            </a:r>
            <a:r>
              <a:rPr lang="en-IN" dirty="0">
                <a:hlinkClick r:id="rId2"/>
              </a:rPr>
              <a:t>https://https://github.com/rajvishwakarma90/Research-Agent--Ai</a:t>
            </a:r>
            <a:endParaRPr lang="en-IN" dirty="0"/>
          </a:p>
          <a:p>
            <a:endParaRPr lang="en-IN" dirty="0"/>
          </a:p>
        </p:txBody>
      </p:sp>
    </p:spTree>
    <p:extLst>
      <p:ext uri="{BB962C8B-B14F-4D97-AF65-F5344CB8AC3E}">
        <p14:creationId xmlns:p14="http://schemas.microsoft.com/office/powerpoint/2010/main" val="1098887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000" b="1" dirty="0">
                <a:solidFill>
                  <a:srgbClr val="002060"/>
                </a:solidFill>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473653" y="568960"/>
            <a:ext cx="10515600" cy="705471"/>
          </a:xfrm>
        </p:spPr>
        <p:txBody>
          <a:bodyPr>
            <a:normAutofit/>
          </a:bodyPr>
          <a:lstStyle/>
          <a:p>
            <a:r>
              <a:rPr lang="en-US" sz="4000" b="1" dirty="0">
                <a:solidFill>
                  <a:schemeClr val="accent1"/>
                </a:solidFill>
                <a:latin typeface="Calibri" panose="020F0502020204030204" pitchFamily="34" charset="0"/>
                <a:ea typeface="Calibri" panose="020F0502020204030204" pitchFamily="34" charset="0"/>
                <a:cs typeface="Calibri" panose="020F050202020403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473653" y="883920"/>
            <a:ext cx="11019020" cy="5831839"/>
          </a:xfrm>
        </p:spPr>
        <p:txBody>
          <a:bodyPr vert="horz" lIns="91440" tIns="45720" rIns="91440" bIns="45720" rtlCol="0" anchor="t">
            <a:noAutofit/>
          </a:bodyPr>
          <a:lstStyle/>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  </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US" sz="2400" b="1" dirty="0">
                <a:latin typeface="Calibri" panose="020F0502020204030204" pitchFamily="34" charset="0"/>
                <a:ea typeface="Calibri" panose="020F0502020204030204" pitchFamily="34" charset="0"/>
                <a:cs typeface="Calibri" panose="020F0502020204030204" pitchFamily="34" charset="0"/>
              </a:rPr>
              <a:t>Problem Statement </a:t>
            </a:r>
          </a:p>
          <a:p>
            <a:pPr marL="305435" indent="-305435"/>
            <a:r>
              <a:rPr lang="en-US" sz="2400" b="1" dirty="0">
                <a:latin typeface="Calibri" panose="020F0502020204030204" pitchFamily="34" charset="0"/>
                <a:ea typeface="Calibri" panose="020F0502020204030204" pitchFamily="34" charset="0"/>
                <a:cs typeface="Calibri" panose="020F0502020204030204" pitchFamily="34" charset="0"/>
              </a:rPr>
              <a:t>Technology used</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US" sz="2400" b="1" dirty="0">
                <a:latin typeface="Calibri" panose="020F0502020204030204" pitchFamily="34" charset="0"/>
                <a:ea typeface="Calibri" panose="020F0502020204030204" pitchFamily="34" charset="0"/>
                <a:cs typeface="Calibri" panose="020F0502020204030204" pitchFamily="34" charset="0"/>
              </a:rPr>
              <a:t>Wow factor </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US" sz="2400" b="1" dirty="0">
                <a:latin typeface="Calibri" panose="020F0502020204030204" pitchFamily="34" charset="0"/>
                <a:ea typeface="Calibri" panose="020F0502020204030204" pitchFamily="34" charset="0"/>
                <a:cs typeface="Calibri" panose="020F0502020204030204" pitchFamily="34" charset="0"/>
              </a:rPr>
              <a:t>End users</a:t>
            </a:r>
          </a:p>
          <a:p>
            <a:pPr marL="305435" indent="-305435"/>
            <a:r>
              <a:rPr lang="en-US" sz="2400" b="1" dirty="0">
                <a:latin typeface="Calibri" panose="020F0502020204030204" pitchFamily="34" charset="0"/>
                <a:ea typeface="Calibri" panose="020F0502020204030204" pitchFamily="34" charset="0"/>
                <a:cs typeface="Calibri" panose="020F0502020204030204" pitchFamily="34" charset="0"/>
              </a:rPr>
              <a:t>Result</a:t>
            </a:r>
          </a:p>
          <a:p>
            <a:pPr marL="305435" indent="-305435"/>
            <a:r>
              <a:rPr lang="en-US" sz="2400" b="1" dirty="0">
                <a:latin typeface="Calibri" panose="020F0502020204030204" pitchFamily="34" charset="0"/>
                <a:ea typeface="Calibri" panose="020F0502020204030204" pitchFamily="34" charset="0"/>
                <a:cs typeface="Calibri" panose="020F0502020204030204" pitchFamily="34" charset="0"/>
              </a:rPr>
              <a:t>Conclusion</a:t>
            </a:r>
          </a:p>
          <a:p>
            <a:pPr marL="305435" indent="-305435"/>
            <a:r>
              <a:rPr lang="en-US" sz="2400" b="1" dirty="0">
                <a:latin typeface="Calibri" panose="020F0502020204030204" pitchFamily="34" charset="0"/>
                <a:ea typeface="Calibri" panose="020F0502020204030204" pitchFamily="34" charset="0"/>
                <a:cs typeface="Calibri" panose="020F0502020204030204" pitchFamily="34" charset="0"/>
              </a:rPr>
              <a:t>Git-hub Link</a:t>
            </a:r>
          </a:p>
          <a:p>
            <a:pPr marL="305435" indent="-305435"/>
            <a:r>
              <a:rPr lang="en-US" sz="2400" b="1" dirty="0">
                <a:latin typeface="Calibri" panose="020F0502020204030204" pitchFamily="34" charset="0"/>
                <a:ea typeface="Calibri" panose="020F0502020204030204" pitchFamily="34" charset="0"/>
                <a:cs typeface="Calibri" panose="020F0502020204030204" pitchFamily="34" charset="0"/>
              </a:rPr>
              <a:t>Future scope</a:t>
            </a:r>
          </a:p>
          <a:p>
            <a:pPr marL="305435" indent="-305435"/>
            <a:r>
              <a:rPr lang="en-US" sz="2400" b="1" dirty="0">
                <a:latin typeface="Calibri" panose="020F0502020204030204" pitchFamily="34" charset="0"/>
                <a:ea typeface="Calibri" panose="020F0502020204030204" pitchFamily="34" charset="0"/>
                <a:cs typeface="Calibri" panose="020F0502020204030204" pitchFamily="34" charset="0"/>
              </a:rPr>
              <a:t>IBM Certifications</a:t>
            </a:r>
          </a:p>
          <a:p>
            <a:pPr marL="305435" indent="-305435"/>
            <a:endParaRPr lang="en-US" sz="2400" b="1" dirty="0">
              <a:latin typeface="Calibri" panose="020F0502020204030204" pitchFamily="34" charset="0"/>
              <a:ea typeface="Calibri" panose="020F0502020204030204" pitchFamily="34" charset="0"/>
              <a:cs typeface="Calibri" panose="020F0502020204030204" pitchFamily="34" charset="0"/>
            </a:endParaRPr>
          </a:p>
          <a:p>
            <a:pPr marL="305435" indent="-305435"/>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Calibri" panose="020F0502020204030204" pitchFamily="34" charset="0"/>
                <a:ea typeface="Calibri" panose="020F0502020204030204" pitchFamily="34" charset="0"/>
                <a:cs typeface="Calibri" panose="020F0502020204030204" pitchFamily="34" charset="0"/>
              </a:rPr>
              <a:t>Problem Statement</a:t>
            </a:r>
            <a:endParaRPr lang="en-US" sz="4400" dirty="0">
              <a:latin typeface="Calibri" panose="020F0502020204030204" pitchFamily="34" charset="0"/>
              <a:ea typeface="Calibri" panose="020F0502020204030204" pitchFamily="34" charset="0"/>
              <a:cs typeface="Calibri" panose="020F0502020204030204" pitchFamily="34" charset="0"/>
            </a:endParaRPr>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18632" y="629920"/>
            <a:ext cx="11192176" cy="6228080"/>
          </a:xfrm>
        </p:spPr>
        <p:txBody>
          <a:bodyPr>
            <a:normAutofit/>
          </a:bodyPr>
          <a:lstStyle/>
          <a:p>
            <a:pPr marL="324000" lvl="1" indent="0">
              <a:buNone/>
            </a:pP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Researchers and students face challenges in tracking and reviewing the ever-growing volume of academic papers and data.</a:t>
            </a:r>
          </a:p>
          <a:p>
            <a:pPr marL="0" indent="0">
              <a:buNone/>
            </a:pP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324000" lvl="1" indent="0">
              <a:buNone/>
            </a:pPr>
            <a:br>
              <a:rPr lang="en-US" sz="15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1800" b="1" dirty="0">
                <a:solidFill>
                  <a:schemeClr val="tx1"/>
                </a:solidFill>
                <a:latin typeface="Calibri" panose="020F0502020204030204" pitchFamily="34" charset="0"/>
                <a:ea typeface="Calibri" panose="020F0502020204030204" pitchFamily="34" charset="0"/>
                <a:cs typeface="Calibri" panose="020F0502020204030204" pitchFamily="34" charset="0"/>
              </a:rPr>
              <a:t>Proposed Solution:</a:t>
            </a:r>
            <a:b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An AI Research Agent using NLP and RAG that searches, summarizes, and organizes academic content, recommends papers, and identifies research gaps using IBM Granite model.</a:t>
            </a:r>
          </a:p>
        </p:txBody>
      </p:sp>
      <p:pic>
        <p:nvPicPr>
          <p:cNvPr id="4" name="Picture 3">
            <a:extLst>
              <a:ext uri="{FF2B5EF4-FFF2-40B4-BE49-F238E27FC236}">
                <a16:creationId xmlns:a16="http://schemas.microsoft.com/office/drawing/2014/main" id="{321FFBB9-69CF-7CD3-49C5-12960D7F9142}"/>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3454400" y="2082761"/>
            <a:ext cx="4897120" cy="269247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6456216" cy="640507"/>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a:t>
            </a:r>
            <a:r>
              <a:rPr lang="en-US" sz="4400" b="1" dirty="0">
                <a:solidFill>
                  <a:schemeClr val="accent1"/>
                </a:solidFill>
                <a:latin typeface="Calibri" panose="020F0502020204030204" pitchFamily="34" charset="0"/>
                <a:ea typeface="Calibri" panose="020F0502020204030204" pitchFamily="34" charset="0"/>
                <a:cs typeface="Calibri" panose="020F0502020204030204" pitchFamily="34" charset="0"/>
              </a:rPr>
              <a:t> used</a:t>
            </a:r>
            <a:endParaRPr lang="en-US" sz="4400" dirty="0">
              <a:latin typeface="Calibri" panose="020F0502020204030204" pitchFamily="34" charset="0"/>
              <a:ea typeface="Calibri" panose="020F0502020204030204" pitchFamily="34" charset="0"/>
              <a:cs typeface="Calibri" panose="020F0502020204030204" pitchFamily="34" charset="0"/>
            </a:endParaRP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1254173"/>
            <a:ext cx="10603810" cy="5903711"/>
          </a:xfrm>
        </p:spPr>
        <p:txBody>
          <a:bodyPr vert="horz" lIns="91440" tIns="45720" rIns="91440" bIns="45720" rtlCol="0" anchor="ctr">
            <a:noAutofit/>
          </a:bodyPr>
          <a:lstStyle/>
          <a:p>
            <a:pPr>
              <a:buFont typeface="Wingdings" panose="05000000000000000000" pitchFamily="2" charset="2"/>
              <a:buChar char="§"/>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IBM cloud lite services</a:t>
            </a:r>
          </a:p>
          <a:p>
            <a:pPr marL="324000" lvl="1" indent="0">
              <a:buNone/>
            </a:pPr>
            <a:r>
              <a:rPr lang="en-US" sz="1800" dirty="0">
                <a:latin typeface="Calibri" panose="020F0502020204030204" pitchFamily="34" charset="0"/>
                <a:ea typeface="Calibri" panose="020F0502020204030204" pitchFamily="34" charset="0"/>
                <a:cs typeface="Calibri" panose="020F0502020204030204" pitchFamily="34" charset="0"/>
              </a:rPr>
              <a:t>A free-tier offering of IBM Cloud that allows users to build and deploy lightweight applications with limited resources.</a:t>
            </a: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Natural Language Processing (NLP)</a:t>
            </a:r>
          </a:p>
          <a:p>
            <a:pPr marL="324000" lvl="1" indent="0">
              <a:buNone/>
            </a:pPr>
            <a:r>
              <a:rPr lang="en-US" sz="1800" dirty="0">
                <a:latin typeface="Calibri" panose="020F0502020204030204" pitchFamily="34" charset="0"/>
                <a:ea typeface="Calibri" panose="020F0502020204030204" pitchFamily="34" charset="0"/>
                <a:cs typeface="Calibri" panose="020F0502020204030204" pitchFamily="34" charset="0"/>
              </a:rPr>
              <a:t>A branch of AI that enables machines to understand, interpret, and respond to human language.</a:t>
            </a: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Retrieval Augmented Generation (RAG)</a:t>
            </a:r>
          </a:p>
          <a:p>
            <a:pPr marL="324000" lvl="1" indent="0">
              <a:buNone/>
            </a:pPr>
            <a:r>
              <a:rPr lang="en-US" sz="1800" dirty="0">
                <a:latin typeface="Calibri" panose="020F0502020204030204" pitchFamily="34" charset="0"/>
                <a:ea typeface="Calibri" panose="020F0502020204030204" pitchFamily="34" charset="0"/>
                <a:cs typeface="Calibri" panose="020F0502020204030204" pitchFamily="34" charset="0"/>
              </a:rPr>
              <a:t>A technique that enhances AI responses by retrieving relevant information from a knowledge base before generating an answer.</a:t>
            </a: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IBM Granite model</a:t>
            </a:r>
          </a:p>
          <a:p>
            <a:pPr marL="324000" lvl="1" indent="0">
              <a:buNone/>
            </a:pPr>
            <a:r>
              <a:rPr lang="en-US" sz="1800" dirty="0">
                <a:latin typeface="Calibri" panose="020F0502020204030204" pitchFamily="34" charset="0"/>
                <a:ea typeface="Calibri" panose="020F0502020204030204" pitchFamily="34" charset="0"/>
                <a:cs typeface="Calibri" panose="020F0502020204030204" pitchFamily="34" charset="0"/>
              </a:rPr>
              <a:t>A powerful foundation model from IBM trained on diverse data to perform a variety of language understanding and generation tasks.</a:t>
            </a:r>
            <a:endParaRPr lang="en-US" sz="18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nSpc>
                <a:spcPct val="100000"/>
              </a:lnSpc>
              <a:buFont typeface="Wingdings" panose="05000000000000000000" pitchFamily="2" charset="2"/>
              <a:buChar char="§"/>
            </a:pPr>
            <a:r>
              <a:rPr lang="en-US" sz="1800" b="1" dirty="0">
                <a:solidFill>
                  <a:srgbClr val="000000"/>
                </a:solidFill>
                <a:latin typeface="Calibri" panose="020F0502020204030204" pitchFamily="34" charset="0"/>
                <a:ea typeface="Calibri" panose="020F0502020204030204" pitchFamily="34" charset="0"/>
                <a:cs typeface="Calibri" panose="020F0502020204030204" pitchFamily="34" charset="0"/>
              </a:rPr>
              <a:t>Vector Indexing for RAG</a:t>
            </a:r>
          </a:p>
          <a:p>
            <a:pPr marL="324000" lvl="1" indent="0">
              <a:buNone/>
            </a:pPr>
            <a:r>
              <a:rPr lang="en-US" sz="1800" dirty="0">
                <a:latin typeface="Calibri" panose="020F0502020204030204" pitchFamily="34" charset="0"/>
                <a:ea typeface="Calibri" panose="020F0502020204030204" pitchFamily="34" charset="0"/>
                <a:cs typeface="Calibri" panose="020F0502020204030204" pitchFamily="34" charset="0"/>
              </a:rPr>
              <a:t>A method of storing and searching document embeddings efficiently to enable fast  and relevant information retrieval in RAG systems.</a:t>
            </a:r>
          </a:p>
          <a:p>
            <a:pPr marL="0" indent="0">
              <a:buNone/>
            </a:pPr>
            <a:endParaRPr lang="en-US" sz="2800" dirty="0">
              <a:solidFill>
                <a:srgbClr val="000000"/>
              </a:solidFill>
              <a:latin typeface="Calibri"/>
              <a:ea typeface="Calibri"/>
              <a:cs typeface="Calibri"/>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a:xfrm>
            <a:off x="442452" y="662827"/>
            <a:ext cx="11029616" cy="530296"/>
          </a:xfrm>
        </p:spPr>
        <p:txBody>
          <a:bodyPr>
            <a:noAutofit/>
          </a:bodyPr>
          <a:lstStyle/>
          <a:p>
            <a:r>
              <a:rPr lang="en-IN" sz="4000" b="1" dirty="0">
                <a:solidFill>
                  <a:schemeClr val="accent1"/>
                </a:solidFill>
                <a:latin typeface="Calibri" panose="020F0502020204030204" pitchFamily="34" charset="0"/>
                <a:ea typeface="Calibri" panose="020F0502020204030204" pitchFamily="34" charset="0"/>
                <a:cs typeface="Calibri" panose="020F0502020204030204" pitchFamily="34" charset="0"/>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a:xfrm>
            <a:off x="442451" y="1256070"/>
            <a:ext cx="11110451" cy="5213555"/>
          </a:xfrm>
        </p:spPr>
        <p:txBody>
          <a:bodyPr>
            <a:noAutofit/>
          </a:bodyPr>
          <a:lstStyle/>
          <a:p>
            <a:pPr marL="305435" indent="-305435">
              <a:lnSpc>
                <a:spcPct val="100000"/>
              </a:lnSpc>
            </a:pPr>
            <a:r>
              <a:rPr lang="en-IN" sz="1800" b="1" dirty="0">
                <a:latin typeface="Calibri" panose="020F0502020204030204" pitchFamily="34" charset="0"/>
                <a:ea typeface="Calibri" panose="020F0502020204030204" pitchFamily="34" charset="0"/>
                <a:cs typeface="Calibri" panose="020F0502020204030204" pitchFamily="34" charset="0"/>
              </a:rPr>
              <a:t>IBM Cloud Watsonx AI Studio</a:t>
            </a:r>
          </a:p>
          <a:p>
            <a:pPr marL="324000" lvl="1" indent="0">
              <a:buNone/>
            </a:pPr>
            <a:r>
              <a:rPr lang="en-US" sz="1800" dirty="0">
                <a:latin typeface="Calibri" panose="020F0502020204030204" pitchFamily="34" charset="0"/>
                <a:ea typeface="Calibri" panose="020F0502020204030204" pitchFamily="34" charset="0"/>
                <a:cs typeface="Calibri" panose="020F0502020204030204" pitchFamily="34" charset="0"/>
              </a:rPr>
              <a:t>A collaborative environment in IBM Cloud for building, training, and deploying AI models using foundation models   like Granite</a:t>
            </a:r>
            <a:r>
              <a:rPr lang="en-US" sz="1200" dirty="0">
                <a:latin typeface="Calibri" panose="020F0502020204030204" pitchFamily="34" charset="0"/>
                <a:ea typeface="Calibri" panose="020F0502020204030204" pitchFamily="34" charset="0"/>
                <a:cs typeface="Calibri" panose="020F0502020204030204" pitchFamily="34" charset="0"/>
              </a:rPr>
              <a:t>.</a:t>
            </a:r>
            <a:endParaRPr lang="en-IN" sz="12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800" b="1" dirty="0">
                <a:latin typeface="Calibri" panose="020F0502020204030204" pitchFamily="34" charset="0"/>
                <a:ea typeface="Calibri" panose="020F0502020204030204" pitchFamily="34" charset="0"/>
                <a:cs typeface="Calibri" panose="020F0502020204030204" pitchFamily="34" charset="0"/>
              </a:rPr>
              <a:t>IBM Cloud Watsonx.AI runtime</a:t>
            </a:r>
          </a:p>
          <a:p>
            <a:pPr marL="324000" lvl="1" indent="0">
              <a:buNone/>
            </a:pPr>
            <a:r>
              <a:rPr lang="en-US" sz="1800" dirty="0">
                <a:latin typeface="Calibri" panose="020F0502020204030204" pitchFamily="34" charset="0"/>
                <a:ea typeface="Calibri" panose="020F0502020204030204" pitchFamily="34" charset="0"/>
                <a:cs typeface="Calibri" panose="020F0502020204030204" pitchFamily="34" charset="0"/>
              </a:rPr>
              <a:t>A managed runtime on IBM Cloud that hosts and executes foundation models with scalability and security.</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800" b="1" dirty="0">
                <a:latin typeface="Calibri" panose="020F0502020204030204" pitchFamily="34" charset="0"/>
                <a:ea typeface="Calibri" panose="020F0502020204030204" pitchFamily="34" charset="0"/>
                <a:cs typeface="Calibri" panose="020F0502020204030204" pitchFamily="34" charset="0"/>
              </a:rPr>
              <a:t>IBM Cloud Agent Lab</a:t>
            </a:r>
          </a:p>
          <a:p>
            <a:pPr marL="324000" lvl="1" indent="0">
              <a:buNone/>
            </a:pPr>
            <a:r>
              <a:rPr lang="en-US" sz="1800" dirty="0">
                <a:latin typeface="Calibri" panose="020F0502020204030204" pitchFamily="34" charset="0"/>
                <a:ea typeface="Calibri" panose="020F0502020204030204" pitchFamily="34" charset="0"/>
                <a:cs typeface="Calibri" panose="020F0502020204030204" pitchFamily="34" charset="0"/>
              </a:rPr>
              <a:t>An interactive lab interface within Watsonx for developing, testing, and refining AI agents using Granite and custom logic.</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800" b="1" dirty="0">
                <a:latin typeface="Calibri" panose="020F0502020204030204" pitchFamily="34" charset="0"/>
                <a:ea typeface="Calibri" panose="020F0502020204030204" pitchFamily="34" charset="0"/>
                <a:cs typeface="Calibri" panose="020F0502020204030204" pitchFamily="34" charset="0"/>
              </a:rPr>
              <a:t>IBM Granite foundation model</a:t>
            </a:r>
          </a:p>
          <a:p>
            <a:pPr marL="324000" lvl="1" indent="0">
              <a:buNone/>
            </a:pPr>
            <a:r>
              <a:rPr lang="en-US" sz="1800" dirty="0">
                <a:latin typeface="Calibri" panose="020F0502020204030204" pitchFamily="34" charset="0"/>
                <a:ea typeface="Calibri" panose="020F0502020204030204" pitchFamily="34" charset="0"/>
                <a:cs typeface="Calibri" panose="020F0502020204030204" pitchFamily="34" charset="0"/>
              </a:rPr>
              <a:t>IBM’s large-scale, enterprise-grade language model designed for diverse generative AI tasks such as summarization, Q&amp;A, and content generation.</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800" b="1" dirty="0">
                <a:latin typeface="Calibri" panose="020F0502020204030204" pitchFamily="34" charset="0"/>
                <a:ea typeface="Calibri" panose="020F0502020204030204" pitchFamily="34" charset="0"/>
                <a:cs typeface="Calibri" panose="020F0502020204030204" pitchFamily="34" charset="0"/>
              </a:rPr>
              <a:t>IBM Cloud Object Storage </a:t>
            </a:r>
          </a:p>
          <a:p>
            <a:pPr marL="324000" lvl="1" indent="0">
              <a:buNone/>
            </a:pPr>
            <a:r>
              <a:rPr lang="en-US" sz="1800" dirty="0">
                <a:latin typeface="Calibri" panose="020F0502020204030204" pitchFamily="34" charset="0"/>
                <a:ea typeface="Calibri" panose="020F0502020204030204" pitchFamily="34" charset="0"/>
                <a:cs typeface="Calibri" panose="020F0502020204030204" pitchFamily="34" charset="0"/>
              </a:rPr>
              <a:t>A scalable, durable cloud storage service for storing and accessing unstructured data like documents, vectors, and models.</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13452" y="761897"/>
            <a:ext cx="11029616" cy="530296"/>
          </a:xfrm>
        </p:spPr>
        <p:txBody>
          <a:bodyPr>
            <a:noAutofit/>
          </a:bodyPr>
          <a:lstStyle/>
          <a:p>
            <a:r>
              <a:rPr lang="en-US" sz="4000" b="1" dirty="0">
                <a:solidFill>
                  <a:schemeClr val="accent1"/>
                </a:solidFill>
                <a:latin typeface="Calibri" panose="020F0502020204030204" pitchFamily="34" charset="0"/>
                <a:ea typeface="Calibri" panose="020F0502020204030204" pitchFamily="34" charset="0"/>
                <a:cs typeface="Calibri" panose="020F0502020204030204" pitchFamily="34" charset="0"/>
              </a:rPr>
              <a:t>Wow factors</a:t>
            </a:r>
            <a:endParaRPr lang="en-US" sz="40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13453" y="1414113"/>
            <a:ext cx="11029615" cy="5139087"/>
          </a:xfrm>
        </p:spPr>
        <p:txBody>
          <a:bodyPr>
            <a:normAutofit/>
          </a:bodyPr>
          <a:lstStyle/>
          <a:p>
            <a:pPr marL="0" indent="0" algn="just">
              <a:buNone/>
            </a:pPr>
            <a:r>
              <a:rPr lang="en-US" sz="1800" dirty="0">
                <a:latin typeface="Calibri" panose="020F0502020204030204" pitchFamily="34" charset="0"/>
                <a:ea typeface="Calibri" panose="020F0502020204030204" pitchFamily="34" charset="0"/>
                <a:cs typeface="Calibri" panose="020F0502020204030204" pitchFamily="34" charset="0"/>
              </a:rPr>
              <a:t>This AI-powered agent transforms how researchers interact with scholarly information. It significantly reduces the time spent on literature reviews, improves the quality of research insights by leveraging contextual understanding, and assists early-stage researchers in finding a clear research direction. By making large volumes of academic knowledge more accessible and actionable, it also encourages interdisciplinary collaboration and knowledge reuse across fields.</a:t>
            </a:r>
          </a:p>
          <a:p>
            <a:pPr marL="0" indent="0" algn="just">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1800" b="1" dirty="0">
                <a:solidFill>
                  <a:srgbClr val="0F0F0F"/>
                </a:solidFill>
                <a:latin typeface="Calibri" panose="020F0502020204030204" pitchFamily="34" charset="0"/>
                <a:ea typeface="Calibri" panose="020F0502020204030204" pitchFamily="34" charset="0"/>
                <a:cs typeface="Calibri" panose="020F0502020204030204" pitchFamily="34" charset="0"/>
              </a:rPr>
              <a:t>Unique features:</a:t>
            </a:r>
          </a:p>
          <a:p>
            <a:pPr lvl="1">
              <a:buFont typeface="Wingdings" panose="05000000000000000000" pitchFamily="2" charset="2"/>
              <a:buChar char="§"/>
            </a:pPr>
            <a:r>
              <a:rPr lang="en-IN" sz="1800" dirty="0">
                <a:solidFill>
                  <a:srgbClr val="0F0F0F"/>
                </a:solidFill>
                <a:latin typeface="Calibri" panose="020F0502020204030204" pitchFamily="34" charset="0"/>
                <a:ea typeface="Calibri" panose="020F0502020204030204" pitchFamily="34" charset="0"/>
                <a:cs typeface="Calibri" panose="020F0502020204030204" pitchFamily="34" charset="0"/>
              </a:rPr>
              <a:t>Semantic search across research papers, journals, and datasets.</a:t>
            </a:r>
          </a:p>
          <a:p>
            <a:pPr lvl="1">
              <a:buFont typeface="Wingdings" panose="05000000000000000000" pitchFamily="2" charset="2"/>
              <a:buChar char="§"/>
            </a:pPr>
            <a:r>
              <a:rPr lang="en-IN" sz="1800" dirty="0">
                <a:solidFill>
                  <a:srgbClr val="0F0F0F"/>
                </a:solidFill>
                <a:latin typeface="Calibri" panose="020F0502020204030204" pitchFamily="34" charset="0"/>
                <a:ea typeface="Calibri" panose="020F0502020204030204" pitchFamily="34" charset="0"/>
                <a:cs typeface="Calibri" panose="020F0502020204030204" pitchFamily="34" charset="0"/>
              </a:rPr>
              <a:t>Auto-summarization of selected papers.</a:t>
            </a:r>
          </a:p>
          <a:p>
            <a:pPr lvl="1">
              <a:buFont typeface="Wingdings" panose="05000000000000000000" pitchFamily="2" charset="2"/>
              <a:buChar char="§"/>
            </a:pPr>
            <a:r>
              <a:rPr lang="en-IN" sz="1800" dirty="0">
                <a:solidFill>
                  <a:srgbClr val="0F0F0F"/>
                </a:solidFill>
                <a:latin typeface="Calibri" panose="020F0502020204030204" pitchFamily="34" charset="0"/>
                <a:ea typeface="Calibri" panose="020F0502020204030204" pitchFamily="34" charset="0"/>
                <a:cs typeface="Calibri" panose="020F0502020204030204" pitchFamily="34" charset="0"/>
              </a:rPr>
              <a:t>Citation and reference analysis to trace influence.</a:t>
            </a:r>
          </a:p>
          <a:p>
            <a:pPr lvl="1">
              <a:buFont typeface="Wingdings" panose="05000000000000000000" pitchFamily="2" charset="2"/>
              <a:buChar char="§"/>
            </a:pPr>
            <a:r>
              <a:rPr lang="en-IN" sz="1800" dirty="0">
                <a:latin typeface="Calibri" panose="020F0502020204030204" pitchFamily="34" charset="0"/>
                <a:ea typeface="Calibri" panose="020F0502020204030204" pitchFamily="34" charset="0"/>
                <a:cs typeface="Calibri" panose="020F0502020204030204" pitchFamily="34" charset="0"/>
              </a:rPr>
              <a:t>Paper recommendations based on current queries.</a:t>
            </a:r>
          </a:p>
          <a:p>
            <a:pPr lvl="1">
              <a:buFont typeface="Wingdings" panose="05000000000000000000" pitchFamily="2" charset="2"/>
              <a:buChar char="§"/>
            </a:pPr>
            <a:r>
              <a:rPr lang="en-IN" sz="1800" dirty="0">
                <a:latin typeface="Calibri" panose="020F0502020204030204" pitchFamily="34" charset="0"/>
                <a:ea typeface="Calibri" panose="020F0502020204030204" pitchFamily="34" charset="0"/>
                <a:cs typeface="Calibri" panose="020F0502020204030204" pitchFamily="34" charset="0"/>
              </a:rPr>
              <a:t>Collaboration mapping for co-authors or instructions.</a:t>
            </a:r>
          </a:p>
          <a:p>
            <a:pPr marL="0" indent="0">
              <a:buNone/>
            </a:pPr>
            <a:endParaRPr lang="en-IN" sz="2800" dirty="0">
              <a:solidFill>
                <a:srgbClr val="0F0F0F"/>
              </a:solidFill>
              <a:latin typeface="Calibri"/>
              <a:ea typeface="+mn-lt"/>
              <a:cs typeface="+mn-lt"/>
            </a:endParaRPr>
          </a:p>
        </p:txBody>
      </p:sp>
      <p:pic>
        <p:nvPicPr>
          <p:cNvPr id="7" name="Picture 6">
            <a:extLst>
              <a:ext uri="{FF2B5EF4-FFF2-40B4-BE49-F238E27FC236}">
                <a16:creationId xmlns:a16="http://schemas.microsoft.com/office/drawing/2014/main" id="{621A12E8-ACAF-46FF-943F-593796FC0FB7}"/>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7663107" y="3429000"/>
            <a:ext cx="3497866" cy="233191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347512" y="771730"/>
            <a:ext cx="11029616" cy="530296"/>
          </a:xfrm>
        </p:spPr>
        <p:txBody>
          <a:bodyPr>
            <a:noAutofit/>
          </a:bodyPr>
          <a:lstStyle/>
          <a:p>
            <a:r>
              <a:rPr lang="en-IN" sz="4000" b="1" dirty="0">
                <a:solidFill>
                  <a:schemeClr val="accent1"/>
                </a:solidFill>
                <a:latin typeface="Calibri" panose="020F0502020204030204" pitchFamily="34" charset="0"/>
                <a:ea typeface="Calibri" panose="020F0502020204030204" pitchFamily="34" charset="0"/>
                <a:cs typeface="Calibri" panose="020F0502020204030204" pitchFamily="34" charset="0"/>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44596" y="1545866"/>
            <a:ext cx="11102808" cy="3434080"/>
          </a:xfrm>
        </p:spPr>
        <p:txBody>
          <a:bodyPr>
            <a:normAutofit/>
          </a:bodyPr>
          <a:lstStyle/>
          <a:p>
            <a:pPr marL="305435" indent="-305435"/>
            <a:r>
              <a:rPr lang="en-IN" sz="1800" b="1" dirty="0">
                <a:latin typeface="Calibri" panose="020F0502020204030204" pitchFamily="34" charset="0"/>
                <a:ea typeface="Calibri" panose="020F0502020204030204" pitchFamily="34" charset="0"/>
                <a:cs typeface="Calibri" panose="020F0502020204030204" pitchFamily="34" charset="0"/>
              </a:rPr>
              <a:t>Academic Researchers</a:t>
            </a:r>
          </a:p>
          <a:p>
            <a:pPr marL="324000" lvl="1" indent="0">
              <a:buNone/>
            </a:pPr>
            <a:r>
              <a:rPr lang="en-US" sz="1800" dirty="0">
                <a:latin typeface="Calibri" panose="020F0502020204030204" pitchFamily="34" charset="0"/>
                <a:ea typeface="Calibri" panose="020F0502020204030204" pitchFamily="34" charset="0"/>
                <a:cs typeface="Calibri" panose="020F0502020204030204" pitchFamily="34" charset="0"/>
              </a:rPr>
              <a:t>Accelerates the discovery of relevant literature and supports hypothesis generation.</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800" b="1" dirty="0">
                <a:latin typeface="Calibri" panose="020F0502020204030204" pitchFamily="34" charset="0"/>
                <a:ea typeface="Calibri" panose="020F0502020204030204" pitchFamily="34" charset="0"/>
                <a:cs typeface="Calibri" panose="020F0502020204030204" pitchFamily="34" charset="0"/>
              </a:rPr>
              <a:t>Research Institutions and Universities</a:t>
            </a:r>
          </a:p>
          <a:p>
            <a:pPr marL="324000" lvl="1" indent="0">
              <a:buNone/>
            </a:pPr>
            <a:r>
              <a:rPr lang="en-US" sz="1800" dirty="0">
                <a:latin typeface="Calibri" panose="020F0502020204030204" pitchFamily="34" charset="0"/>
                <a:ea typeface="Calibri" panose="020F0502020204030204" pitchFamily="34" charset="0"/>
                <a:cs typeface="Calibri" panose="020F0502020204030204" pitchFamily="34" charset="0"/>
              </a:rPr>
              <a:t>Enhances research quality and collaboration through intelligent automation.</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800" b="1" dirty="0">
                <a:latin typeface="Calibri" panose="020F0502020204030204" pitchFamily="34" charset="0"/>
                <a:ea typeface="Calibri" panose="020F0502020204030204" pitchFamily="34" charset="0"/>
                <a:cs typeface="Calibri" panose="020F0502020204030204" pitchFamily="34" charset="0"/>
              </a:rPr>
              <a:t>Industry R&amp;D Teams</a:t>
            </a:r>
          </a:p>
          <a:p>
            <a:pPr marL="324000" lvl="1" indent="0">
              <a:buNone/>
            </a:pPr>
            <a:r>
              <a:rPr lang="en-US" sz="1800" dirty="0">
                <a:latin typeface="Calibri" panose="020F0502020204030204" pitchFamily="34" charset="0"/>
                <a:ea typeface="Calibri" panose="020F0502020204030204" pitchFamily="34" charset="0"/>
                <a:cs typeface="Calibri" panose="020F0502020204030204" pitchFamily="34" charset="0"/>
              </a:rPr>
              <a:t>Speeds up innovation cycles by surfacing cutting-edge findings and trends.</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800" b="1" dirty="0">
                <a:latin typeface="Calibri" panose="020F0502020204030204" pitchFamily="34" charset="0"/>
                <a:ea typeface="Calibri" panose="020F0502020204030204" pitchFamily="34" charset="0"/>
                <a:cs typeface="Calibri" panose="020F0502020204030204" pitchFamily="34" charset="0"/>
              </a:rPr>
              <a:t>Educators</a:t>
            </a:r>
          </a:p>
          <a:p>
            <a:pPr marL="324000" lvl="1" indent="0">
              <a:buNone/>
            </a:pPr>
            <a:r>
              <a:rPr lang="en-US" sz="1800" dirty="0">
                <a:latin typeface="Calibri" panose="020F0502020204030204" pitchFamily="34" charset="0"/>
                <a:ea typeface="Calibri" panose="020F0502020204030204" pitchFamily="34" charset="0"/>
                <a:cs typeface="Calibri" panose="020F0502020204030204" pitchFamily="34" charset="0"/>
              </a:rPr>
              <a:t>Aids in curating and summarizing academic content for effective teaching and course design.</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noAutofit/>
          </a:bodyPr>
          <a:lstStyle/>
          <a:p>
            <a:r>
              <a:rPr lang="en-IN" sz="4000" b="1" dirty="0">
                <a:solidFill>
                  <a:schemeClr val="accent1"/>
                </a:solidFill>
                <a:latin typeface="Calibri" panose="020F0502020204030204" pitchFamily="34" charset="0"/>
                <a:ea typeface="Calibri" panose="020F0502020204030204" pitchFamily="34" charset="0"/>
                <a:cs typeface="Calibri" panose="020F0502020204030204" pitchFamily="34" charset="0"/>
              </a:rPr>
              <a:t>Results</a:t>
            </a:r>
          </a:p>
        </p:txBody>
      </p:sp>
      <p:sp>
        <p:nvSpPr>
          <p:cNvPr id="3" name="TextBox 2">
            <a:extLst>
              <a:ext uri="{FF2B5EF4-FFF2-40B4-BE49-F238E27FC236}">
                <a16:creationId xmlns:a16="http://schemas.microsoft.com/office/drawing/2014/main" id="{BA9A7D4B-BE15-E574-F1C0-D92D2613FABF}"/>
              </a:ext>
            </a:extLst>
          </p:cNvPr>
          <p:cNvSpPr txBox="1"/>
          <p:nvPr/>
        </p:nvSpPr>
        <p:spPr>
          <a:xfrm>
            <a:off x="385051" y="1643896"/>
            <a:ext cx="4479402" cy="1785104"/>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Successfully deployed an interactive AI agent</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Accepts user questions and returns research summaries</a:t>
            </a:r>
          </a:p>
          <a:p>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pic>
        <p:nvPicPr>
          <p:cNvPr id="6" name="Picture 5" descr="A screenshot of a search engine&#10;&#10;AI-generated content may be incorrect.">
            <a:extLst>
              <a:ext uri="{FF2B5EF4-FFF2-40B4-BE49-F238E27FC236}">
                <a16:creationId xmlns:a16="http://schemas.microsoft.com/office/drawing/2014/main" id="{3C0CDBDC-C5F0-1243-3783-BB812A25EE7B}"/>
              </a:ext>
            </a:extLst>
          </p:cNvPr>
          <p:cNvPicPr>
            <a:picLocks noChangeAspect="1"/>
          </p:cNvPicPr>
          <p:nvPr/>
        </p:nvPicPr>
        <p:blipFill>
          <a:blip r:embed="rId2"/>
          <a:stretch>
            <a:fillRect/>
          </a:stretch>
        </p:blipFill>
        <p:spPr>
          <a:xfrm>
            <a:off x="5334000" y="571500"/>
            <a:ext cx="6139757" cy="5715000"/>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459272" y="656449"/>
            <a:ext cx="11029616" cy="530296"/>
          </a:xfrm>
        </p:spPr>
        <p:txBody>
          <a:bodyPr>
            <a:noAutofit/>
          </a:bodyPr>
          <a:lstStyle/>
          <a:p>
            <a:r>
              <a:rPr lang="en-IN" sz="4000" b="1" dirty="0">
                <a:solidFill>
                  <a:schemeClr val="accent1"/>
                </a:solidFill>
                <a:latin typeface="Calibri" panose="020F0502020204030204" pitchFamily="34" charset="0"/>
                <a:ea typeface="Calibri" panose="020F0502020204030204" pitchFamily="34" charset="0"/>
                <a:cs typeface="Calibri" panose="020F0502020204030204" pitchFamily="34" charset="0"/>
              </a:rPr>
              <a:t>Results</a:t>
            </a:r>
          </a:p>
        </p:txBody>
      </p:sp>
      <p:sp>
        <p:nvSpPr>
          <p:cNvPr id="3" name="TextBox 2">
            <a:extLst>
              <a:ext uri="{FF2B5EF4-FFF2-40B4-BE49-F238E27FC236}">
                <a16:creationId xmlns:a16="http://schemas.microsoft.com/office/drawing/2014/main" id="{989F6603-B418-1D0A-3692-DCE5E796E579}"/>
              </a:ext>
            </a:extLst>
          </p:cNvPr>
          <p:cNvSpPr txBox="1"/>
          <p:nvPr/>
        </p:nvSpPr>
        <p:spPr>
          <a:xfrm>
            <a:off x="380837" y="1316541"/>
            <a:ext cx="4303324" cy="2308324"/>
          </a:xfrm>
          <a:prstGeom prst="rect">
            <a:avLst/>
          </a:prstGeom>
          <a:noFill/>
        </p:spPr>
        <p:txBody>
          <a:bodyPr wrap="square" rtlCol="0">
            <a:spAutoFit/>
          </a:bodyPr>
          <a:lstStyle/>
          <a:p>
            <a:r>
              <a:rPr lang="en-IN" dirty="0">
                <a:latin typeface="Calibri" panose="020F0502020204030204" pitchFamily="34" charset="0"/>
                <a:ea typeface="Calibri" panose="020F0502020204030204" pitchFamily="34" charset="0"/>
                <a:cs typeface="Calibri" panose="020F0502020204030204" pitchFamily="34" charset="0"/>
              </a:rPr>
              <a:t>Extracts answers from uploaded vector index</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Integrated with IBM Granite model for reliable NLP generation</a:t>
            </a: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Performance tested in IBM </a:t>
            </a:r>
            <a:r>
              <a:rPr lang="en-IN" dirty="0" err="1">
                <a:latin typeface="Calibri" panose="020F0502020204030204" pitchFamily="34" charset="0"/>
                <a:ea typeface="Calibri" panose="020F0502020204030204" pitchFamily="34" charset="0"/>
                <a:cs typeface="Calibri" panose="020F0502020204030204" pitchFamily="34" charset="0"/>
              </a:rPr>
              <a:t>Watsonx</a:t>
            </a:r>
            <a:r>
              <a:rPr lang="en-IN" dirty="0">
                <a:latin typeface="Calibri" panose="020F0502020204030204" pitchFamily="34" charset="0"/>
                <a:ea typeface="Calibri" panose="020F0502020204030204" pitchFamily="34" charset="0"/>
                <a:cs typeface="Calibri" panose="020F0502020204030204" pitchFamily="34" charset="0"/>
              </a:rPr>
              <a:t> runtime</a:t>
            </a:r>
          </a:p>
        </p:txBody>
      </p:sp>
      <p:pic>
        <p:nvPicPr>
          <p:cNvPr id="7" name="Content Placeholder 6" descr="A screenshot of a computer&#10;&#10;AI-generated content may be incorrect.">
            <a:extLst>
              <a:ext uri="{FF2B5EF4-FFF2-40B4-BE49-F238E27FC236}">
                <a16:creationId xmlns:a16="http://schemas.microsoft.com/office/drawing/2014/main" id="{9B30DD91-6422-7229-8335-73219669284E}"/>
              </a:ext>
            </a:extLst>
          </p:cNvPr>
          <p:cNvPicPr>
            <a:picLocks noGrp="1" noChangeAspect="1"/>
          </p:cNvPicPr>
          <p:nvPr>
            <p:ph idx="1"/>
          </p:nvPr>
        </p:nvPicPr>
        <p:blipFill>
          <a:blip r:embed="rId2"/>
          <a:stretch>
            <a:fillRect/>
          </a:stretch>
        </p:blipFill>
        <p:spPr>
          <a:xfrm>
            <a:off x="5331928" y="656449"/>
            <a:ext cx="6278880" cy="5545102"/>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1376</TotalTime>
  <Words>755</Words>
  <Application>Microsoft Office PowerPoint</Application>
  <PresentationFormat>Widescreen</PresentationFormat>
  <Paragraphs>102</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Franklin Gothic Book</vt:lpstr>
      <vt:lpstr>Franklin Gothic Demi</vt:lpstr>
      <vt:lpstr>Wingdings</vt:lpstr>
      <vt:lpstr>Wingdings 2</vt:lpstr>
      <vt:lpstr>DividendVTI</vt:lpstr>
      <vt:lpstr>research agent ai</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raj vishwakarma</cp:lastModifiedBy>
  <cp:revision>149</cp:revision>
  <dcterms:created xsi:type="dcterms:W3CDTF">2021-05-26T16:50:10Z</dcterms:created>
  <dcterms:modified xsi:type="dcterms:W3CDTF">2025-08-02T17:59:00Z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