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0" r:id="rId4"/>
    <p:sldId id="259" r:id="rId5"/>
    <p:sldId id="267" r:id="rId6"/>
    <p:sldId id="262" r:id="rId7"/>
    <p:sldId id="276" r:id="rId8"/>
    <p:sldId id="295" r:id="rId9"/>
    <p:sldId id="274" r:id="rId10"/>
    <p:sldId id="275" r:id="rId11"/>
    <p:sldId id="277" r:id="rId12"/>
    <p:sldId id="279" r:id="rId13"/>
    <p:sldId id="280" r:id="rId14"/>
    <p:sldId id="282" r:id="rId15"/>
    <p:sldId id="288" r:id="rId16"/>
    <p:sldId id="289" r:id="rId17"/>
    <p:sldId id="290" r:id="rId18"/>
    <p:sldId id="291" r:id="rId19"/>
    <p:sldId id="296" r:id="rId20"/>
    <p:sldId id="297" r:id="rId21"/>
    <p:sldId id="298" r:id="rId22"/>
    <p:sldId id="268" r:id="rId23"/>
    <p:sldId id="292" r:id="rId24"/>
    <p:sldId id="293" r:id="rId25"/>
    <p:sldId id="294"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initials="R" lastIdx="1" clrIdx="0">
    <p:extLst>
      <p:ext uri="{19B8F6BF-5375-455C-9EA6-DF929625EA0E}">
        <p15:presenceInfo xmlns:p15="http://schemas.microsoft.com/office/powerpoint/2012/main" userId="RA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291" autoAdjust="0"/>
  </p:normalViewPr>
  <p:slideViewPr>
    <p:cSldViewPr snapToGrid="0">
      <p:cViewPr varScale="1">
        <p:scale>
          <a:sx n="74" d="100"/>
          <a:sy n="74" d="100"/>
        </p:scale>
        <p:origin x="1037" y="62"/>
      </p:cViewPr>
      <p:guideLst/>
    </p:cSldViewPr>
  </p:slideViewPr>
  <p:outlineViewPr>
    <p:cViewPr>
      <p:scale>
        <a:sx n="33" d="100"/>
        <a:sy n="33" d="100"/>
      </p:scale>
      <p:origin x="0" y="-573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u vitkar" userId="c95be1c7248d50db" providerId="LiveId" clId="{270E5202-749A-4194-B0E5-6620BDB56D9D}"/>
    <pc:docChg chg="modSld">
      <pc:chgData name="raju vitkar" userId="c95be1c7248d50db" providerId="LiveId" clId="{270E5202-749A-4194-B0E5-6620BDB56D9D}" dt="2023-07-01T15:15:34.921" v="19"/>
      <pc:docMkLst>
        <pc:docMk/>
      </pc:docMkLst>
      <pc:sldChg chg="delSp modSp mod">
        <pc:chgData name="raju vitkar" userId="c95be1c7248d50db" providerId="LiveId" clId="{270E5202-749A-4194-B0E5-6620BDB56D9D}" dt="2023-07-01T15:15:34.921" v="19"/>
        <pc:sldMkLst>
          <pc:docMk/>
          <pc:sldMk cId="3414739867" sldId="256"/>
        </pc:sldMkLst>
        <pc:spChg chg="del mod">
          <ac:chgData name="raju vitkar" userId="c95be1c7248d50db" providerId="LiveId" clId="{270E5202-749A-4194-B0E5-6620BDB56D9D}" dt="2023-07-01T15:15:34.921" v="19"/>
          <ac:spMkLst>
            <pc:docMk/>
            <pc:sldMk cId="3414739867" sldId="256"/>
            <ac:spMk id="4" creationId="{5F751725-787A-4E60-B11C-E441F3975094}"/>
          </ac:spMkLst>
        </pc:spChg>
        <pc:spChg chg="mod">
          <ac:chgData name="raju vitkar" userId="c95be1c7248d50db" providerId="LiveId" clId="{270E5202-749A-4194-B0E5-6620BDB56D9D}" dt="2023-07-01T15:15:34.040" v="17" actId="1076"/>
          <ac:spMkLst>
            <pc:docMk/>
            <pc:sldMk cId="3414739867" sldId="256"/>
            <ac:spMk id="5" creationId="{EBC083E3-9E3A-4B5D-A90E-6EFE76E244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01-07-2023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US" altLang="en-US" b="1" dirty="0"/>
              <a:t>Lending Club Case Study</a:t>
            </a:r>
            <a:endParaRPr lang="en-IN" b="1" dirty="0"/>
          </a:p>
        </p:txBody>
      </p:sp>
      <p:sp>
        <p:nvSpPr>
          <p:cNvPr id="3" name="Subtitle 2"/>
          <p:cNvSpPr>
            <a:spLocks noGrp="1"/>
          </p:cNvSpPr>
          <p:nvPr>
            <p:ph type="subTitle" idx="1"/>
          </p:nvPr>
        </p:nvSpPr>
        <p:spPr>
          <a:xfrm>
            <a:off x="267286" y="4793845"/>
            <a:ext cx="6260012" cy="1531917"/>
          </a:xfrm>
        </p:spPr>
        <p:txBody>
          <a:bodyPr>
            <a:normAutofit/>
          </a:bodyPr>
          <a:lstStyle/>
          <a:p>
            <a:pPr algn="l"/>
            <a:r>
              <a:rPr lang="en-IN" sz="1800" dirty="0"/>
              <a:t>Name:</a:t>
            </a:r>
          </a:p>
        </p:txBody>
      </p:sp>
      <p:sp>
        <p:nvSpPr>
          <p:cNvPr id="5" name="TextBox 4">
            <a:extLst>
              <a:ext uri="{FF2B5EF4-FFF2-40B4-BE49-F238E27FC236}">
                <a16:creationId xmlns:a16="http://schemas.microsoft.com/office/drawing/2014/main" id="{EBC083E3-9E3A-4B5D-A90E-6EFE76E24445}"/>
              </a:ext>
            </a:extLst>
          </p:cNvPr>
          <p:cNvSpPr txBox="1"/>
          <p:nvPr/>
        </p:nvSpPr>
        <p:spPr>
          <a:xfrm>
            <a:off x="1139687" y="4825017"/>
            <a:ext cx="4770783" cy="923330"/>
          </a:xfrm>
          <a:prstGeom prst="rect">
            <a:avLst/>
          </a:prstGeom>
          <a:noFill/>
        </p:spPr>
        <p:txBody>
          <a:bodyPr wrap="square" rtlCol="0">
            <a:spAutoFit/>
          </a:bodyPr>
          <a:lstStyle/>
          <a:p>
            <a:r>
              <a:rPr lang="en-US" dirty="0"/>
              <a:t>RAJU SHANKAR VITKAR</a:t>
            </a:r>
          </a:p>
          <a:p>
            <a:endParaRPr lang="en-US" dirty="0"/>
          </a:p>
          <a:p>
            <a:endParaRPr lang="en-US"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DE01-0326-4A9F-83A8-D9EE0E02C5D5}"/>
              </a:ext>
            </a:extLst>
          </p:cNvPr>
          <p:cNvSpPr>
            <a:spLocks noGrp="1"/>
          </p:cNvSpPr>
          <p:nvPr>
            <p:ph type="title"/>
          </p:nvPr>
        </p:nvSpPr>
        <p:spPr>
          <a:xfrm>
            <a:off x="1145829" y="1229550"/>
            <a:ext cx="9313817" cy="856138"/>
          </a:xfrm>
        </p:spPr>
        <p:txBody>
          <a:bodyPr>
            <a:noAutofit/>
          </a:bodyPr>
          <a:lstStyle/>
          <a:p>
            <a:pPr defTabSz="825500">
              <a:lnSpc>
                <a:spcPct val="100000"/>
              </a:lnSpc>
              <a:spcBef>
                <a:spcPct val="0"/>
              </a:spcBef>
            </a:pPr>
            <a:r>
              <a:rPr lang="en-US" altLang="en-US" sz="1800" dirty="0"/>
              <a:t>So the increase in number of loan applications are adding more to number of charged off applications.</a:t>
            </a:r>
            <a:br>
              <a:rPr lang="en-US" altLang="en-US" sz="1800" dirty="0"/>
            </a:br>
            <a:r>
              <a:rPr lang="en-US" altLang="en-US" sz="1800" dirty="0"/>
              <a:t>Number of loans issued in 2008( May-October) got dipped, may be due to Recession.</a:t>
            </a:r>
            <a:br>
              <a:rPr lang="en-US" altLang="en-US" sz="1800" dirty="0"/>
            </a:br>
            <a:endParaRPr lang="en-US" sz="1800" b="1" dirty="0"/>
          </a:p>
        </p:txBody>
      </p:sp>
      <p:pic>
        <p:nvPicPr>
          <p:cNvPr id="9220" name="Picture 4">
            <a:extLst>
              <a:ext uri="{FF2B5EF4-FFF2-40B4-BE49-F238E27FC236}">
                <a16:creationId xmlns:a16="http://schemas.microsoft.com/office/drawing/2014/main" id="{3CA3F8BD-C1B0-438E-86CE-1B2219C94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829" y="2222695"/>
            <a:ext cx="9852605" cy="441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2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0A72-739C-4F94-B8B5-3667423557BD}"/>
              </a:ext>
            </a:extLst>
          </p:cNvPr>
          <p:cNvSpPr>
            <a:spLocks noGrp="1"/>
          </p:cNvSpPr>
          <p:nvPr>
            <p:ph type="title"/>
          </p:nvPr>
        </p:nvSpPr>
        <p:spPr>
          <a:xfrm>
            <a:off x="1319348" y="563486"/>
            <a:ext cx="9313817" cy="856138"/>
          </a:xfrm>
        </p:spPr>
        <p:txBody>
          <a:bodyPr>
            <a:noAutofit/>
          </a:bodyPr>
          <a:lstStyle/>
          <a:p>
            <a:pPr algn="l" defTabSz="815975">
              <a:lnSpc>
                <a:spcPct val="100000"/>
              </a:lnSpc>
              <a:spcBef>
                <a:spcPct val="0"/>
              </a:spcBef>
              <a:buSzTx/>
            </a:pPr>
            <a:br>
              <a:rPr lang="en-US" sz="1800" b="1" i="0" dirty="0">
                <a:solidFill>
                  <a:srgbClr val="000000"/>
                </a:solidFill>
                <a:effectLst/>
                <a:latin typeface="Inter"/>
              </a:rPr>
            </a:br>
            <a:r>
              <a:rPr lang="en-US" altLang="en-US" sz="1800" dirty="0"/>
              <a:t>Below are the observations from this plot:</a:t>
            </a:r>
            <a:br>
              <a:rPr lang="en-US" altLang="en-US" sz="1800" dirty="0"/>
            </a:br>
            <a:r>
              <a:rPr lang="en-US" altLang="en-US" sz="1800" dirty="0"/>
              <a:t>1.Income range 80000+  has less chances of charged off.</a:t>
            </a:r>
            <a:br>
              <a:rPr lang="en-US" altLang="en-US" sz="1800" dirty="0"/>
            </a:br>
            <a:r>
              <a:rPr lang="en-US" altLang="en-US" sz="1800" dirty="0"/>
              <a:t>2.Income range 0-20000 has high chances of charged off.</a:t>
            </a:r>
            <a:br>
              <a:rPr lang="en-US" altLang="en-US" sz="1800" dirty="0"/>
            </a:br>
            <a:r>
              <a:rPr lang="en-US" altLang="en-US" sz="1800" dirty="0"/>
              <a:t>3.Notice that with increase in annual income charged-off proportion got decreased.</a:t>
            </a:r>
            <a:br>
              <a:rPr lang="en-US" sz="1800" b="1" i="0" dirty="0">
                <a:solidFill>
                  <a:srgbClr val="000000"/>
                </a:solidFill>
                <a:effectLst/>
                <a:latin typeface="Inter"/>
              </a:rPr>
            </a:br>
            <a:endParaRPr lang="en-US" sz="1800" b="1" dirty="0"/>
          </a:p>
        </p:txBody>
      </p:sp>
      <p:graphicFrame>
        <p:nvGraphicFramePr>
          <p:cNvPr id="4" name="Content Placeholder 3">
            <a:extLst>
              <a:ext uri="{FF2B5EF4-FFF2-40B4-BE49-F238E27FC236}">
                <a16:creationId xmlns:a16="http://schemas.microsoft.com/office/drawing/2014/main" id="{41D70581-A5C6-48D8-B819-BAF7EC471555}"/>
              </a:ext>
            </a:extLst>
          </p:cNvPr>
          <p:cNvGraphicFramePr>
            <a:graphicFrameLocks noGrp="1"/>
          </p:cNvGraphicFramePr>
          <p:nvPr>
            <p:ph idx="1"/>
            <p:extLst>
              <p:ext uri="{D42A27DB-BD31-4B8C-83A1-F6EECF244321}">
                <p14:modId xmlns:p14="http://schemas.microsoft.com/office/powerpoint/2010/main" val="720602836"/>
              </p:ext>
            </p:extLst>
          </p:nvPr>
        </p:nvGraphicFramePr>
        <p:xfrm>
          <a:off x="183883" y="1758462"/>
          <a:ext cx="5912116" cy="5045145"/>
        </p:xfrm>
        <a:graphic>
          <a:graphicData uri="http://schemas.openxmlformats.org/drawingml/2006/table">
            <a:tbl>
              <a:tblPr/>
              <a:tblGrid>
                <a:gridCol w="844588">
                  <a:extLst>
                    <a:ext uri="{9D8B030D-6E8A-4147-A177-3AD203B41FA5}">
                      <a16:colId xmlns:a16="http://schemas.microsoft.com/office/drawing/2014/main" val="2633832087"/>
                    </a:ext>
                  </a:extLst>
                </a:gridCol>
                <a:gridCol w="844588">
                  <a:extLst>
                    <a:ext uri="{9D8B030D-6E8A-4147-A177-3AD203B41FA5}">
                      <a16:colId xmlns:a16="http://schemas.microsoft.com/office/drawing/2014/main" val="4099764632"/>
                    </a:ext>
                  </a:extLst>
                </a:gridCol>
                <a:gridCol w="844588">
                  <a:extLst>
                    <a:ext uri="{9D8B030D-6E8A-4147-A177-3AD203B41FA5}">
                      <a16:colId xmlns:a16="http://schemas.microsoft.com/office/drawing/2014/main" val="1769804016"/>
                    </a:ext>
                  </a:extLst>
                </a:gridCol>
                <a:gridCol w="844588">
                  <a:extLst>
                    <a:ext uri="{9D8B030D-6E8A-4147-A177-3AD203B41FA5}">
                      <a16:colId xmlns:a16="http://schemas.microsoft.com/office/drawing/2014/main" val="2863232618"/>
                    </a:ext>
                  </a:extLst>
                </a:gridCol>
                <a:gridCol w="844588">
                  <a:extLst>
                    <a:ext uri="{9D8B030D-6E8A-4147-A177-3AD203B41FA5}">
                      <a16:colId xmlns:a16="http://schemas.microsoft.com/office/drawing/2014/main" val="2706058874"/>
                    </a:ext>
                  </a:extLst>
                </a:gridCol>
                <a:gridCol w="844588">
                  <a:extLst>
                    <a:ext uri="{9D8B030D-6E8A-4147-A177-3AD203B41FA5}">
                      <a16:colId xmlns:a16="http://schemas.microsoft.com/office/drawing/2014/main" val="1381659846"/>
                    </a:ext>
                  </a:extLst>
                </a:gridCol>
                <a:gridCol w="844588">
                  <a:extLst>
                    <a:ext uri="{9D8B030D-6E8A-4147-A177-3AD203B41FA5}">
                      <a16:colId xmlns:a16="http://schemas.microsoft.com/office/drawing/2014/main" val="3830345614"/>
                    </a:ext>
                  </a:extLst>
                </a:gridCol>
              </a:tblGrid>
              <a:tr h="1392687">
                <a:tc>
                  <a:txBody>
                    <a:bodyPr/>
                    <a:lstStyle/>
                    <a:p>
                      <a:pPr algn="r" fontAlgn="ctr"/>
                      <a:r>
                        <a:rPr lang="en-US" b="1">
                          <a:effectLst/>
                        </a:rPr>
                        <a:t>loan_status</a:t>
                      </a:r>
                    </a:p>
                  </a:txBody>
                  <a:tcPr anchor="ctr">
                    <a:lnL>
                      <a:noFill/>
                    </a:lnL>
                    <a:lnR>
                      <a:noFill/>
                    </a:lnR>
                    <a:lnT>
                      <a:noFill/>
                    </a:lnT>
                    <a:lnB>
                      <a:noFill/>
                    </a:lnB>
                  </a:tcPr>
                </a:tc>
                <a:tc>
                  <a:txBody>
                    <a:bodyPr/>
                    <a:lstStyle/>
                    <a:p>
                      <a:pPr algn="r" fontAlgn="ctr"/>
                      <a:r>
                        <a:rPr lang="en-US" b="1">
                          <a:effectLst/>
                        </a:rPr>
                        <a:t>annual_inc_cats</a:t>
                      </a:r>
                    </a:p>
                  </a:txBody>
                  <a:tcPr anchor="ctr">
                    <a:lnL>
                      <a:noFill/>
                    </a:lnL>
                    <a:lnR>
                      <a:noFill/>
                    </a:lnR>
                    <a:lnT>
                      <a:noFill/>
                    </a:lnT>
                    <a:lnB>
                      <a:noFill/>
                    </a:lnB>
                  </a:tcPr>
                </a:tc>
                <a:tc>
                  <a:txBody>
                    <a:bodyPr/>
                    <a:lstStyle/>
                    <a:p>
                      <a:pPr algn="r" fontAlgn="ctr"/>
                      <a:r>
                        <a:rPr lang="en-US" b="1">
                          <a:effectLst/>
                        </a:rPr>
                        <a:t>Charged Off</a:t>
                      </a:r>
                    </a:p>
                  </a:txBody>
                  <a:tcPr anchor="ctr">
                    <a:lnL>
                      <a:noFill/>
                    </a:lnL>
                    <a:lnR>
                      <a:noFill/>
                    </a:lnR>
                    <a:lnT>
                      <a:noFill/>
                    </a:lnT>
                    <a:lnB>
                      <a:noFill/>
                    </a:lnB>
                  </a:tcPr>
                </a:tc>
                <a:tc>
                  <a:txBody>
                    <a:bodyPr/>
                    <a:lstStyle/>
                    <a:p>
                      <a:pPr algn="r" fontAlgn="ctr"/>
                      <a:r>
                        <a:rPr lang="en-US" b="1" dirty="0">
                          <a:effectLst/>
                        </a:rPr>
                        <a:t>Current</a:t>
                      </a:r>
                    </a:p>
                  </a:txBody>
                  <a:tcPr anchor="ctr">
                    <a:lnL>
                      <a:noFill/>
                    </a:lnL>
                    <a:lnR>
                      <a:noFill/>
                    </a:lnR>
                    <a:lnT>
                      <a:noFill/>
                    </a:lnT>
                    <a:lnB>
                      <a:noFill/>
                    </a:lnB>
                  </a:tcPr>
                </a:tc>
                <a:tc>
                  <a:txBody>
                    <a:bodyPr/>
                    <a:lstStyle/>
                    <a:p>
                      <a:pPr algn="r" fontAlgn="ctr"/>
                      <a:r>
                        <a:rPr lang="en-US" b="1">
                          <a:effectLst/>
                        </a:rPr>
                        <a:t>Fully Paid</a:t>
                      </a:r>
                    </a:p>
                  </a:txBody>
                  <a:tcPr anchor="ctr">
                    <a:lnL>
                      <a:noFill/>
                    </a:lnL>
                    <a:lnR>
                      <a:noFill/>
                    </a:lnR>
                    <a:lnT>
                      <a:noFill/>
                    </a:lnT>
                    <a:lnB>
                      <a:noFill/>
                    </a:lnB>
                  </a:tcPr>
                </a:tc>
                <a:tc>
                  <a:txBody>
                    <a:bodyPr/>
                    <a:lstStyle/>
                    <a:p>
                      <a:pPr algn="r" fontAlgn="ctr"/>
                      <a:r>
                        <a:rPr lang="en-US" b="1" dirty="0">
                          <a:effectLst/>
                        </a:rPr>
                        <a:t>Total</a:t>
                      </a:r>
                    </a:p>
                  </a:txBody>
                  <a:tcPr anchor="ctr">
                    <a:lnL>
                      <a:noFill/>
                    </a:lnL>
                    <a:lnR>
                      <a:noFill/>
                    </a:lnR>
                    <a:lnT>
                      <a:noFill/>
                    </a:lnT>
                    <a:lnB>
                      <a:noFill/>
                    </a:lnB>
                  </a:tcPr>
                </a:tc>
                <a:tc>
                  <a:txBody>
                    <a:bodyPr/>
                    <a:lstStyle/>
                    <a:p>
                      <a:pPr algn="r" fontAlgn="ctr"/>
                      <a:r>
                        <a:rPr lang="en-US" b="1">
                          <a:effectLst/>
                        </a:rPr>
                        <a:t>Chargedoff_Proportion</a:t>
                      </a:r>
                    </a:p>
                  </a:txBody>
                  <a:tcPr anchor="ctr">
                    <a:lnL>
                      <a:noFill/>
                    </a:lnL>
                    <a:lnR>
                      <a:noFill/>
                    </a:lnR>
                    <a:lnT>
                      <a:noFill/>
                    </a:lnT>
                    <a:lnB>
                      <a:noFill/>
                    </a:lnB>
                  </a:tcPr>
                </a:tc>
                <a:extLst>
                  <a:ext uri="{0D108BD9-81ED-4DB2-BD59-A6C34878D82A}">
                    <a16:rowId xmlns:a16="http://schemas.microsoft.com/office/drawing/2014/main" val="1849099105"/>
                  </a:ext>
                </a:extLst>
              </a:tr>
              <a:tr h="749909">
                <a:tc>
                  <a:txBody>
                    <a:bodyPr/>
                    <a:lstStyle/>
                    <a:p>
                      <a:pPr algn="r" fontAlgn="ctr"/>
                      <a:r>
                        <a:rPr lang="en-US" b="1">
                          <a:effectLst/>
                        </a:rPr>
                        <a:t>0</a:t>
                      </a:r>
                    </a:p>
                  </a:txBody>
                  <a:tcPr anchor="ctr">
                    <a:lnL>
                      <a:noFill/>
                    </a:lnL>
                    <a:lnR>
                      <a:noFill/>
                    </a:lnR>
                    <a:lnT>
                      <a:noFill/>
                    </a:lnT>
                    <a:lnB>
                      <a:noFill/>
                    </a:lnB>
                    <a:solidFill>
                      <a:srgbClr val="F5F5F5"/>
                    </a:solidFill>
                  </a:tcPr>
                </a:tc>
                <a:tc>
                  <a:txBody>
                    <a:bodyPr/>
                    <a:lstStyle/>
                    <a:p>
                      <a:pPr algn="r" fontAlgn="ctr"/>
                      <a:r>
                        <a:rPr lang="en-US">
                          <a:effectLst/>
                        </a:rPr>
                        <a:t>0-20000</a:t>
                      </a:r>
                    </a:p>
                  </a:txBody>
                  <a:tcPr anchor="ctr">
                    <a:lnL>
                      <a:noFill/>
                    </a:lnL>
                    <a:lnR>
                      <a:noFill/>
                    </a:lnR>
                    <a:lnT>
                      <a:noFill/>
                    </a:lnT>
                    <a:lnB>
                      <a:noFill/>
                    </a:lnB>
                    <a:solidFill>
                      <a:srgbClr val="F5F5F5"/>
                    </a:solidFill>
                  </a:tcPr>
                </a:tc>
                <a:tc>
                  <a:txBody>
                    <a:bodyPr/>
                    <a:lstStyle/>
                    <a:p>
                      <a:pPr algn="r" fontAlgn="ctr"/>
                      <a:r>
                        <a:rPr lang="en-US">
                          <a:effectLst/>
                        </a:rPr>
                        <a:t>237</a:t>
                      </a:r>
                    </a:p>
                  </a:txBody>
                  <a:tcPr anchor="ctr">
                    <a:lnL>
                      <a:noFill/>
                    </a:lnL>
                    <a:lnR>
                      <a:noFill/>
                    </a:lnR>
                    <a:lnT>
                      <a:noFill/>
                    </a:lnT>
                    <a:lnB>
                      <a:noFill/>
                    </a:lnB>
                    <a:solidFill>
                      <a:srgbClr val="F5F5F5"/>
                    </a:solidFill>
                  </a:tcPr>
                </a:tc>
                <a:tc>
                  <a:txBody>
                    <a:bodyPr/>
                    <a:lstStyle/>
                    <a:p>
                      <a:pPr algn="r" fontAlgn="ctr"/>
                      <a:r>
                        <a:rPr lang="en-US">
                          <a:effectLst/>
                        </a:rPr>
                        <a:t>9</a:t>
                      </a:r>
                    </a:p>
                  </a:txBody>
                  <a:tcPr anchor="ctr">
                    <a:lnL>
                      <a:noFill/>
                    </a:lnL>
                    <a:lnR>
                      <a:noFill/>
                    </a:lnR>
                    <a:lnT>
                      <a:noFill/>
                    </a:lnT>
                    <a:lnB>
                      <a:noFill/>
                    </a:lnB>
                    <a:solidFill>
                      <a:srgbClr val="F5F5F5"/>
                    </a:solidFill>
                  </a:tcPr>
                </a:tc>
                <a:tc>
                  <a:txBody>
                    <a:bodyPr/>
                    <a:lstStyle/>
                    <a:p>
                      <a:pPr algn="r" fontAlgn="ctr"/>
                      <a:r>
                        <a:rPr lang="en-US">
                          <a:effectLst/>
                        </a:rPr>
                        <a:t>943</a:t>
                      </a:r>
                    </a:p>
                  </a:txBody>
                  <a:tcPr anchor="ctr">
                    <a:lnL>
                      <a:noFill/>
                    </a:lnL>
                    <a:lnR>
                      <a:noFill/>
                    </a:lnR>
                    <a:lnT>
                      <a:noFill/>
                    </a:lnT>
                    <a:lnB>
                      <a:noFill/>
                    </a:lnB>
                    <a:solidFill>
                      <a:srgbClr val="F5F5F5"/>
                    </a:solidFill>
                  </a:tcPr>
                </a:tc>
                <a:tc>
                  <a:txBody>
                    <a:bodyPr/>
                    <a:lstStyle/>
                    <a:p>
                      <a:pPr algn="r" fontAlgn="ctr"/>
                      <a:r>
                        <a:rPr lang="en-US" dirty="0">
                          <a:effectLst/>
                        </a:rPr>
                        <a:t>1189</a:t>
                      </a:r>
                    </a:p>
                  </a:txBody>
                  <a:tcPr anchor="ctr">
                    <a:lnL>
                      <a:noFill/>
                    </a:lnL>
                    <a:lnR>
                      <a:noFill/>
                    </a:lnR>
                    <a:lnT>
                      <a:noFill/>
                    </a:lnT>
                    <a:lnB>
                      <a:noFill/>
                    </a:lnB>
                    <a:solidFill>
                      <a:srgbClr val="F5F5F5"/>
                    </a:solidFill>
                  </a:tcPr>
                </a:tc>
                <a:tc>
                  <a:txBody>
                    <a:bodyPr/>
                    <a:lstStyle/>
                    <a:p>
                      <a:pPr algn="r" fontAlgn="ctr"/>
                      <a:r>
                        <a:rPr lang="en-US">
                          <a:effectLst/>
                        </a:rPr>
                        <a:t>0.20</a:t>
                      </a:r>
                    </a:p>
                  </a:txBody>
                  <a:tcPr anchor="ctr">
                    <a:lnL>
                      <a:noFill/>
                    </a:lnL>
                    <a:lnR>
                      <a:noFill/>
                    </a:lnR>
                    <a:lnT>
                      <a:noFill/>
                    </a:lnT>
                    <a:lnB>
                      <a:noFill/>
                    </a:lnB>
                    <a:solidFill>
                      <a:srgbClr val="F5F5F5"/>
                    </a:solidFill>
                  </a:tcPr>
                </a:tc>
                <a:extLst>
                  <a:ext uri="{0D108BD9-81ED-4DB2-BD59-A6C34878D82A}">
                    <a16:rowId xmlns:a16="http://schemas.microsoft.com/office/drawing/2014/main" val="546936064"/>
                  </a:ext>
                </a:extLst>
              </a:tr>
              <a:tr h="749909">
                <a:tc>
                  <a:txBody>
                    <a:bodyPr/>
                    <a:lstStyle/>
                    <a:p>
                      <a:pPr algn="r" fontAlgn="ctr"/>
                      <a:r>
                        <a:rPr lang="en-US" b="1">
                          <a:effectLst/>
                        </a:rPr>
                        <a:t>1</a:t>
                      </a:r>
                    </a:p>
                  </a:txBody>
                  <a:tcPr anchor="ctr">
                    <a:lnL>
                      <a:noFill/>
                    </a:lnL>
                    <a:lnR>
                      <a:noFill/>
                    </a:lnR>
                    <a:lnT>
                      <a:noFill/>
                    </a:lnT>
                    <a:lnB>
                      <a:noFill/>
                    </a:lnB>
                  </a:tcPr>
                </a:tc>
                <a:tc>
                  <a:txBody>
                    <a:bodyPr/>
                    <a:lstStyle/>
                    <a:p>
                      <a:pPr algn="r" fontAlgn="ctr"/>
                      <a:r>
                        <a:rPr lang="en-US">
                          <a:effectLst/>
                        </a:rPr>
                        <a:t>20000-40000</a:t>
                      </a:r>
                    </a:p>
                  </a:txBody>
                  <a:tcPr anchor="ctr">
                    <a:lnL>
                      <a:noFill/>
                    </a:lnL>
                    <a:lnR>
                      <a:noFill/>
                    </a:lnR>
                    <a:lnT>
                      <a:noFill/>
                    </a:lnT>
                    <a:lnB>
                      <a:noFill/>
                    </a:lnB>
                  </a:tcPr>
                </a:tc>
                <a:tc>
                  <a:txBody>
                    <a:bodyPr/>
                    <a:lstStyle/>
                    <a:p>
                      <a:pPr algn="r" fontAlgn="ctr"/>
                      <a:r>
                        <a:rPr lang="en-US">
                          <a:effectLst/>
                        </a:rPr>
                        <a:t>1514</a:t>
                      </a:r>
                    </a:p>
                  </a:txBody>
                  <a:tcPr anchor="ctr">
                    <a:lnL>
                      <a:noFill/>
                    </a:lnL>
                    <a:lnR>
                      <a:noFill/>
                    </a:lnR>
                    <a:lnT>
                      <a:noFill/>
                    </a:lnT>
                    <a:lnB>
                      <a:noFill/>
                    </a:lnB>
                  </a:tcPr>
                </a:tc>
                <a:tc>
                  <a:txBody>
                    <a:bodyPr/>
                    <a:lstStyle/>
                    <a:p>
                      <a:pPr algn="r" fontAlgn="ctr"/>
                      <a:r>
                        <a:rPr lang="en-US">
                          <a:effectLst/>
                        </a:rPr>
                        <a:t>170</a:t>
                      </a:r>
                    </a:p>
                  </a:txBody>
                  <a:tcPr anchor="ctr">
                    <a:lnL>
                      <a:noFill/>
                    </a:lnL>
                    <a:lnR>
                      <a:noFill/>
                    </a:lnR>
                    <a:lnT>
                      <a:noFill/>
                    </a:lnT>
                    <a:lnB>
                      <a:noFill/>
                    </a:lnB>
                  </a:tcPr>
                </a:tc>
                <a:tc>
                  <a:txBody>
                    <a:bodyPr/>
                    <a:lstStyle/>
                    <a:p>
                      <a:pPr algn="r" fontAlgn="ctr"/>
                      <a:r>
                        <a:rPr lang="en-US">
                          <a:effectLst/>
                        </a:rPr>
                        <a:t>7004</a:t>
                      </a:r>
                    </a:p>
                  </a:txBody>
                  <a:tcPr anchor="ctr">
                    <a:lnL>
                      <a:noFill/>
                    </a:lnL>
                    <a:lnR>
                      <a:noFill/>
                    </a:lnR>
                    <a:lnT>
                      <a:noFill/>
                    </a:lnT>
                    <a:lnB>
                      <a:noFill/>
                    </a:lnB>
                  </a:tcPr>
                </a:tc>
                <a:tc>
                  <a:txBody>
                    <a:bodyPr/>
                    <a:lstStyle/>
                    <a:p>
                      <a:pPr algn="r" fontAlgn="ctr"/>
                      <a:r>
                        <a:rPr lang="en-US" dirty="0">
                          <a:effectLst/>
                        </a:rPr>
                        <a:t>8688</a:t>
                      </a:r>
                    </a:p>
                  </a:txBody>
                  <a:tcPr anchor="ctr">
                    <a:lnL>
                      <a:noFill/>
                    </a:lnL>
                    <a:lnR>
                      <a:noFill/>
                    </a:lnR>
                    <a:lnT>
                      <a:noFill/>
                    </a:lnT>
                    <a:lnB>
                      <a:noFill/>
                    </a:lnB>
                  </a:tcPr>
                </a:tc>
                <a:tc>
                  <a:txBody>
                    <a:bodyPr/>
                    <a:lstStyle/>
                    <a:p>
                      <a:pPr algn="r" fontAlgn="ctr"/>
                      <a:r>
                        <a:rPr lang="en-US">
                          <a:effectLst/>
                        </a:rPr>
                        <a:t>0.17</a:t>
                      </a:r>
                    </a:p>
                  </a:txBody>
                  <a:tcPr anchor="ctr">
                    <a:lnL>
                      <a:noFill/>
                    </a:lnL>
                    <a:lnR>
                      <a:noFill/>
                    </a:lnR>
                    <a:lnT>
                      <a:noFill/>
                    </a:lnT>
                    <a:lnB>
                      <a:noFill/>
                    </a:lnB>
                  </a:tcPr>
                </a:tc>
                <a:extLst>
                  <a:ext uri="{0D108BD9-81ED-4DB2-BD59-A6C34878D82A}">
                    <a16:rowId xmlns:a16="http://schemas.microsoft.com/office/drawing/2014/main" val="874280069"/>
                  </a:ext>
                </a:extLst>
              </a:tr>
              <a:tr h="749909">
                <a:tc>
                  <a:txBody>
                    <a:bodyPr/>
                    <a:lstStyle/>
                    <a:p>
                      <a:pPr algn="r" fontAlgn="ctr"/>
                      <a:r>
                        <a:rPr lang="en-US" b="1">
                          <a:effectLst/>
                        </a:rPr>
                        <a:t>2</a:t>
                      </a:r>
                    </a:p>
                  </a:txBody>
                  <a:tcPr anchor="ctr">
                    <a:lnL>
                      <a:noFill/>
                    </a:lnL>
                    <a:lnR>
                      <a:noFill/>
                    </a:lnR>
                    <a:lnT>
                      <a:noFill/>
                    </a:lnT>
                    <a:lnB>
                      <a:noFill/>
                    </a:lnB>
                    <a:solidFill>
                      <a:srgbClr val="F5F5F5"/>
                    </a:solidFill>
                  </a:tcPr>
                </a:tc>
                <a:tc>
                  <a:txBody>
                    <a:bodyPr/>
                    <a:lstStyle/>
                    <a:p>
                      <a:pPr algn="r" fontAlgn="ctr"/>
                      <a:r>
                        <a:rPr lang="en-US">
                          <a:effectLst/>
                        </a:rPr>
                        <a:t>40000-60000</a:t>
                      </a:r>
                    </a:p>
                  </a:txBody>
                  <a:tcPr anchor="ctr">
                    <a:lnL>
                      <a:noFill/>
                    </a:lnL>
                    <a:lnR>
                      <a:noFill/>
                    </a:lnR>
                    <a:lnT>
                      <a:noFill/>
                    </a:lnT>
                    <a:lnB>
                      <a:noFill/>
                    </a:lnB>
                    <a:solidFill>
                      <a:srgbClr val="F5F5F5"/>
                    </a:solidFill>
                  </a:tcPr>
                </a:tc>
                <a:tc>
                  <a:txBody>
                    <a:bodyPr/>
                    <a:lstStyle/>
                    <a:p>
                      <a:pPr algn="r" fontAlgn="ctr"/>
                      <a:r>
                        <a:rPr lang="en-US">
                          <a:effectLst/>
                        </a:rPr>
                        <a:t>1729</a:t>
                      </a:r>
                    </a:p>
                  </a:txBody>
                  <a:tcPr anchor="ctr">
                    <a:lnL>
                      <a:noFill/>
                    </a:lnL>
                    <a:lnR>
                      <a:noFill/>
                    </a:lnR>
                    <a:lnT>
                      <a:noFill/>
                    </a:lnT>
                    <a:lnB>
                      <a:noFill/>
                    </a:lnB>
                    <a:solidFill>
                      <a:srgbClr val="F5F5F5"/>
                    </a:solidFill>
                  </a:tcPr>
                </a:tc>
                <a:tc>
                  <a:txBody>
                    <a:bodyPr/>
                    <a:lstStyle/>
                    <a:p>
                      <a:pPr algn="r" fontAlgn="ctr"/>
                      <a:r>
                        <a:rPr lang="en-US">
                          <a:effectLst/>
                        </a:rPr>
                        <a:t>345</a:t>
                      </a:r>
                    </a:p>
                  </a:txBody>
                  <a:tcPr anchor="ctr">
                    <a:lnL>
                      <a:noFill/>
                    </a:lnL>
                    <a:lnR>
                      <a:noFill/>
                    </a:lnR>
                    <a:lnT>
                      <a:noFill/>
                    </a:lnT>
                    <a:lnB>
                      <a:noFill/>
                    </a:lnB>
                    <a:solidFill>
                      <a:srgbClr val="F5F5F5"/>
                    </a:solidFill>
                  </a:tcPr>
                </a:tc>
                <a:tc>
                  <a:txBody>
                    <a:bodyPr/>
                    <a:lstStyle/>
                    <a:p>
                      <a:pPr algn="r" fontAlgn="ctr"/>
                      <a:r>
                        <a:rPr lang="en-US">
                          <a:effectLst/>
                        </a:rPr>
                        <a:t>9534</a:t>
                      </a:r>
                    </a:p>
                  </a:txBody>
                  <a:tcPr anchor="ctr">
                    <a:lnL>
                      <a:noFill/>
                    </a:lnL>
                    <a:lnR>
                      <a:noFill/>
                    </a:lnR>
                    <a:lnT>
                      <a:noFill/>
                    </a:lnT>
                    <a:lnB>
                      <a:noFill/>
                    </a:lnB>
                    <a:solidFill>
                      <a:srgbClr val="F5F5F5"/>
                    </a:solidFill>
                  </a:tcPr>
                </a:tc>
                <a:tc>
                  <a:txBody>
                    <a:bodyPr/>
                    <a:lstStyle/>
                    <a:p>
                      <a:pPr algn="r" fontAlgn="ctr"/>
                      <a:r>
                        <a:rPr lang="en-US">
                          <a:effectLst/>
                        </a:rPr>
                        <a:t>11608</a:t>
                      </a:r>
                    </a:p>
                  </a:txBody>
                  <a:tcPr anchor="ctr">
                    <a:lnL>
                      <a:noFill/>
                    </a:lnL>
                    <a:lnR>
                      <a:noFill/>
                    </a:lnR>
                    <a:lnT>
                      <a:noFill/>
                    </a:lnT>
                    <a:lnB>
                      <a:noFill/>
                    </a:lnB>
                    <a:solidFill>
                      <a:srgbClr val="F5F5F5"/>
                    </a:solidFill>
                  </a:tcPr>
                </a:tc>
                <a:tc>
                  <a:txBody>
                    <a:bodyPr/>
                    <a:lstStyle/>
                    <a:p>
                      <a:pPr algn="r" fontAlgn="ctr"/>
                      <a:r>
                        <a:rPr lang="en-US">
                          <a:effectLst/>
                        </a:rPr>
                        <a:t>0.15</a:t>
                      </a:r>
                    </a:p>
                  </a:txBody>
                  <a:tcPr anchor="ctr">
                    <a:lnL>
                      <a:noFill/>
                    </a:lnL>
                    <a:lnR>
                      <a:noFill/>
                    </a:lnR>
                    <a:lnT>
                      <a:noFill/>
                    </a:lnT>
                    <a:lnB>
                      <a:noFill/>
                    </a:lnB>
                    <a:solidFill>
                      <a:srgbClr val="F5F5F5"/>
                    </a:solidFill>
                  </a:tcPr>
                </a:tc>
                <a:extLst>
                  <a:ext uri="{0D108BD9-81ED-4DB2-BD59-A6C34878D82A}">
                    <a16:rowId xmlns:a16="http://schemas.microsoft.com/office/drawing/2014/main" val="2056485105"/>
                  </a:ext>
                </a:extLst>
              </a:tr>
              <a:tr h="749909">
                <a:tc>
                  <a:txBody>
                    <a:bodyPr/>
                    <a:lstStyle/>
                    <a:p>
                      <a:pPr algn="r" fontAlgn="ctr"/>
                      <a:r>
                        <a:rPr lang="en-US" b="1">
                          <a:effectLst/>
                        </a:rPr>
                        <a:t>3</a:t>
                      </a:r>
                    </a:p>
                  </a:txBody>
                  <a:tcPr anchor="ctr">
                    <a:lnL>
                      <a:noFill/>
                    </a:lnL>
                    <a:lnR>
                      <a:noFill/>
                    </a:lnR>
                    <a:lnT>
                      <a:noFill/>
                    </a:lnT>
                    <a:lnB>
                      <a:noFill/>
                    </a:lnB>
                  </a:tcPr>
                </a:tc>
                <a:tc>
                  <a:txBody>
                    <a:bodyPr/>
                    <a:lstStyle/>
                    <a:p>
                      <a:pPr algn="r" fontAlgn="ctr"/>
                      <a:r>
                        <a:rPr lang="en-US">
                          <a:effectLst/>
                        </a:rPr>
                        <a:t>60000-80000</a:t>
                      </a:r>
                    </a:p>
                  </a:txBody>
                  <a:tcPr anchor="ctr">
                    <a:lnL>
                      <a:noFill/>
                    </a:lnL>
                    <a:lnR>
                      <a:noFill/>
                    </a:lnR>
                    <a:lnT>
                      <a:noFill/>
                    </a:lnT>
                    <a:lnB>
                      <a:noFill/>
                    </a:lnB>
                  </a:tcPr>
                </a:tc>
                <a:tc>
                  <a:txBody>
                    <a:bodyPr/>
                    <a:lstStyle/>
                    <a:p>
                      <a:pPr algn="r" fontAlgn="ctr"/>
                      <a:r>
                        <a:rPr lang="en-US">
                          <a:effectLst/>
                        </a:rPr>
                        <a:t>1024</a:t>
                      </a:r>
                    </a:p>
                  </a:txBody>
                  <a:tcPr anchor="ctr">
                    <a:lnL>
                      <a:noFill/>
                    </a:lnL>
                    <a:lnR>
                      <a:noFill/>
                    </a:lnR>
                    <a:lnT>
                      <a:noFill/>
                    </a:lnT>
                    <a:lnB>
                      <a:noFill/>
                    </a:lnB>
                  </a:tcPr>
                </a:tc>
                <a:tc>
                  <a:txBody>
                    <a:bodyPr/>
                    <a:lstStyle/>
                    <a:p>
                      <a:pPr algn="r" fontAlgn="ctr"/>
                      <a:r>
                        <a:rPr lang="en-US">
                          <a:effectLst/>
                        </a:rPr>
                        <a:t>240</a:t>
                      </a:r>
                    </a:p>
                  </a:txBody>
                  <a:tcPr anchor="ctr">
                    <a:lnL>
                      <a:noFill/>
                    </a:lnL>
                    <a:lnR>
                      <a:noFill/>
                    </a:lnR>
                    <a:lnT>
                      <a:noFill/>
                    </a:lnT>
                    <a:lnB>
                      <a:noFill/>
                    </a:lnB>
                  </a:tcPr>
                </a:tc>
                <a:tc>
                  <a:txBody>
                    <a:bodyPr/>
                    <a:lstStyle/>
                    <a:p>
                      <a:pPr algn="r" fontAlgn="ctr"/>
                      <a:r>
                        <a:rPr lang="en-US">
                          <a:effectLst/>
                        </a:rPr>
                        <a:t>6597</a:t>
                      </a:r>
                    </a:p>
                  </a:txBody>
                  <a:tcPr anchor="ctr">
                    <a:lnL>
                      <a:noFill/>
                    </a:lnL>
                    <a:lnR>
                      <a:noFill/>
                    </a:lnR>
                    <a:lnT>
                      <a:noFill/>
                    </a:lnT>
                    <a:lnB>
                      <a:noFill/>
                    </a:lnB>
                  </a:tcPr>
                </a:tc>
                <a:tc>
                  <a:txBody>
                    <a:bodyPr/>
                    <a:lstStyle/>
                    <a:p>
                      <a:pPr algn="r" fontAlgn="ctr"/>
                      <a:r>
                        <a:rPr lang="en-US">
                          <a:effectLst/>
                        </a:rPr>
                        <a:t>7861</a:t>
                      </a:r>
                    </a:p>
                  </a:txBody>
                  <a:tcPr anchor="ctr">
                    <a:lnL>
                      <a:noFill/>
                    </a:lnL>
                    <a:lnR>
                      <a:noFill/>
                    </a:lnR>
                    <a:lnT>
                      <a:noFill/>
                    </a:lnT>
                    <a:lnB>
                      <a:noFill/>
                    </a:lnB>
                  </a:tcPr>
                </a:tc>
                <a:tc>
                  <a:txBody>
                    <a:bodyPr/>
                    <a:lstStyle/>
                    <a:p>
                      <a:pPr algn="r" fontAlgn="ctr"/>
                      <a:r>
                        <a:rPr lang="en-US">
                          <a:effectLst/>
                        </a:rPr>
                        <a:t>0.13</a:t>
                      </a:r>
                    </a:p>
                  </a:txBody>
                  <a:tcPr anchor="ctr">
                    <a:lnL>
                      <a:noFill/>
                    </a:lnL>
                    <a:lnR>
                      <a:noFill/>
                    </a:lnR>
                    <a:lnT>
                      <a:noFill/>
                    </a:lnT>
                    <a:lnB>
                      <a:noFill/>
                    </a:lnB>
                  </a:tcPr>
                </a:tc>
                <a:extLst>
                  <a:ext uri="{0D108BD9-81ED-4DB2-BD59-A6C34878D82A}">
                    <a16:rowId xmlns:a16="http://schemas.microsoft.com/office/drawing/2014/main" val="2125872311"/>
                  </a:ext>
                </a:extLst>
              </a:tr>
              <a:tr h="652822">
                <a:tc>
                  <a:txBody>
                    <a:bodyPr/>
                    <a:lstStyle/>
                    <a:p>
                      <a:pPr algn="r" fontAlgn="ctr"/>
                      <a:r>
                        <a:rPr lang="en-US" b="1">
                          <a:effectLst/>
                        </a:rPr>
                        <a:t>4</a:t>
                      </a:r>
                    </a:p>
                  </a:txBody>
                  <a:tcPr anchor="ctr">
                    <a:lnL>
                      <a:noFill/>
                    </a:lnL>
                    <a:lnR>
                      <a:noFill/>
                    </a:lnR>
                    <a:lnT>
                      <a:noFill/>
                    </a:lnT>
                    <a:lnB>
                      <a:noFill/>
                    </a:lnB>
                    <a:solidFill>
                      <a:srgbClr val="F5F5F5"/>
                    </a:solidFill>
                  </a:tcPr>
                </a:tc>
                <a:tc>
                  <a:txBody>
                    <a:bodyPr/>
                    <a:lstStyle/>
                    <a:p>
                      <a:pPr algn="r" fontAlgn="ctr"/>
                      <a:r>
                        <a:rPr lang="en-US">
                          <a:effectLst/>
                        </a:rPr>
                        <a:t>80000 +</a:t>
                      </a:r>
                    </a:p>
                  </a:txBody>
                  <a:tcPr anchor="ctr">
                    <a:lnL>
                      <a:noFill/>
                    </a:lnL>
                    <a:lnR>
                      <a:noFill/>
                    </a:lnR>
                    <a:lnT>
                      <a:noFill/>
                    </a:lnT>
                    <a:lnB>
                      <a:noFill/>
                    </a:lnB>
                    <a:solidFill>
                      <a:srgbClr val="F5F5F5"/>
                    </a:solidFill>
                  </a:tcPr>
                </a:tc>
                <a:tc>
                  <a:txBody>
                    <a:bodyPr/>
                    <a:lstStyle/>
                    <a:p>
                      <a:pPr algn="r" fontAlgn="ctr"/>
                      <a:r>
                        <a:rPr lang="en-US">
                          <a:effectLst/>
                        </a:rPr>
                        <a:t>1080</a:t>
                      </a:r>
                    </a:p>
                  </a:txBody>
                  <a:tcPr anchor="ctr">
                    <a:lnL>
                      <a:noFill/>
                    </a:lnL>
                    <a:lnR>
                      <a:noFill/>
                    </a:lnR>
                    <a:lnT>
                      <a:noFill/>
                    </a:lnT>
                    <a:lnB>
                      <a:noFill/>
                    </a:lnB>
                    <a:solidFill>
                      <a:srgbClr val="F5F5F5"/>
                    </a:solidFill>
                  </a:tcPr>
                </a:tc>
                <a:tc>
                  <a:txBody>
                    <a:bodyPr/>
                    <a:lstStyle/>
                    <a:p>
                      <a:pPr algn="r" fontAlgn="ctr"/>
                      <a:r>
                        <a:rPr lang="en-US">
                          <a:effectLst/>
                        </a:rPr>
                        <a:t>362</a:t>
                      </a:r>
                    </a:p>
                  </a:txBody>
                  <a:tcPr anchor="ctr">
                    <a:lnL>
                      <a:noFill/>
                    </a:lnL>
                    <a:lnR>
                      <a:noFill/>
                    </a:lnR>
                    <a:lnT>
                      <a:noFill/>
                    </a:lnT>
                    <a:lnB>
                      <a:noFill/>
                    </a:lnB>
                    <a:solidFill>
                      <a:srgbClr val="F5F5F5"/>
                    </a:solidFill>
                  </a:tcPr>
                </a:tc>
                <a:tc>
                  <a:txBody>
                    <a:bodyPr/>
                    <a:lstStyle/>
                    <a:p>
                      <a:pPr algn="r" fontAlgn="ctr"/>
                      <a:r>
                        <a:rPr lang="en-US">
                          <a:effectLst/>
                        </a:rPr>
                        <a:t>8531</a:t>
                      </a:r>
                    </a:p>
                  </a:txBody>
                  <a:tcPr anchor="ctr">
                    <a:lnL>
                      <a:noFill/>
                    </a:lnL>
                    <a:lnR>
                      <a:noFill/>
                    </a:lnR>
                    <a:lnT>
                      <a:noFill/>
                    </a:lnT>
                    <a:lnB>
                      <a:noFill/>
                    </a:lnB>
                    <a:solidFill>
                      <a:srgbClr val="F5F5F5"/>
                    </a:solidFill>
                  </a:tcPr>
                </a:tc>
                <a:tc>
                  <a:txBody>
                    <a:bodyPr/>
                    <a:lstStyle/>
                    <a:p>
                      <a:pPr algn="r" fontAlgn="ctr"/>
                      <a:r>
                        <a:rPr lang="en-US">
                          <a:effectLst/>
                        </a:rPr>
                        <a:t>9973</a:t>
                      </a:r>
                    </a:p>
                  </a:txBody>
                  <a:tcPr anchor="ctr">
                    <a:lnL>
                      <a:noFill/>
                    </a:lnL>
                    <a:lnR>
                      <a:noFill/>
                    </a:lnR>
                    <a:lnT>
                      <a:noFill/>
                    </a:lnT>
                    <a:lnB>
                      <a:noFill/>
                    </a:lnB>
                    <a:solidFill>
                      <a:srgbClr val="F5F5F5"/>
                    </a:solidFill>
                  </a:tcPr>
                </a:tc>
                <a:tc>
                  <a:txBody>
                    <a:bodyPr/>
                    <a:lstStyle/>
                    <a:p>
                      <a:pPr algn="r" fontAlgn="ctr"/>
                      <a:r>
                        <a:rPr lang="en-US" dirty="0">
                          <a:effectLst/>
                        </a:rPr>
                        <a:t>0.11</a:t>
                      </a:r>
                    </a:p>
                  </a:txBody>
                  <a:tcPr anchor="ctr">
                    <a:lnL>
                      <a:noFill/>
                    </a:lnL>
                    <a:lnR>
                      <a:noFill/>
                    </a:lnR>
                    <a:lnT>
                      <a:noFill/>
                    </a:lnT>
                    <a:lnB>
                      <a:noFill/>
                    </a:lnB>
                    <a:solidFill>
                      <a:srgbClr val="F5F5F5"/>
                    </a:solidFill>
                  </a:tcPr>
                </a:tc>
                <a:extLst>
                  <a:ext uri="{0D108BD9-81ED-4DB2-BD59-A6C34878D82A}">
                    <a16:rowId xmlns:a16="http://schemas.microsoft.com/office/drawing/2014/main" val="246509776"/>
                  </a:ext>
                </a:extLst>
              </a:tr>
            </a:tbl>
          </a:graphicData>
        </a:graphic>
      </p:graphicFrame>
      <p:pic>
        <p:nvPicPr>
          <p:cNvPr id="11268" name="Picture 4">
            <a:extLst>
              <a:ext uri="{FF2B5EF4-FFF2-40B4-BE49-F238E27FC236}">
                <a16:creationId xmlns:a16="http://schemas.microsoft.com/office/drawing/2014/main" id="{F6FFB699-FC06-4CA2-80E9-DB28D310D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884" y="1883857"/>
            <a:ext cx="5728233" cy="490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1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E9A2-0824-4D76-88A6-1449704AF23F}"/>
              </a:ext>
            </a:extLst>
          </p:cNvPr>
          <p:cNvSpPr>
            <a:spLocks noGrp="1"/>
          </p:cNvSpPr>
          <p:nvPr>
            <p:ph type="title"/>
          </p:nvPr>
        </p:nvSpPr>
        <p:spPr>
          <a:xfrm>
            <a:off x="520505" y="1174652"/>
            <a:ext cx="9313817" cy="856138"/>
          </a:xfrm>
        </p:spPr>
        <p:txBody>
          <a:bodyPr>
            <a:noAutofit/>
          </a:bodyPr>
          <a:lstStyle/>
          <a:p>
            <a:pPr algn="l" defTabSz="825500">
              <a:lnSpc>
                <a:spcPct val="100000"/>
              </a:lnSpc>
              <a:spcBef>
                <a:spcPct val="0"/>
              </a:spcBef>
              <a:buSzTx/>
            </a:pPr>
            <a:r>
              <a:rPr lang="en-US" altLang="en-US" sz="1800" dirty="0"/>
              <a:t>Observations from this plot:</a:t>
            </a:r>
            <a:br>
              <a:rPr lang="en-US" altLang="en-US" sz="1800" dirty="0"/>
            </a:br>
            <a:r>
              <a:rPr lang="en-US" altLang="en-US" sz="1800" dirty="0"/>
              <a:t>1.small Business applicants have high chances of getting charged off.</a:t>
            </a:r>
            <a:br>
              <a:rPr lang="en-US" altLang="en-US" sz="1800" dirty="0"/>
            </a:br>
            <a:r>
              <a:rPr lang="en-US" altLang="en-US" sz="1800" dirty="0"/>
              <a:t>2.renewable_energy where charged-off proportion is better as compare to other categories.</a:t>
            </a:r>
            <a:endParaRPr lang="en-US" sz="1800" b="1" dirty="0"/>
          </a:p>
        </p:txBody>
      </p:sp>
      <p:pic>
        <p:nvPicPr>
          <p:cNvPr id="13314" name="Picture 2">
            <a:extLst>
              <a:ext uri="{FF2B5EF4-FFF2-40B4-BE49-F238E27FC236}">
                <a16:creationId xmlns:a16="http://schemas.microsoft.com/office/drawing/2014/main" id="{F191456F-2B1B-4F5A-AAA4-08E8C1B5F1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505" y="2208627"/>
            <a:ext cx="10677378" cy="450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83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E5E0-3ECE-4FA3-8711-A3567A9B5E70}"/>
              </a:ext>
            </a:extLst>
          </p:cNvPr>
          <p:cNvSpPr>
            <a:spLocks noGrp="1"/>
          </p:cNvSpPr>
          <p:nvPr>
            <p:ph type="title"/>
          </p:nvPr>
        </p:nvSpPr>
        <p:spPr>
          <a:xfrm>
            <a:off x="1181185" y="815927"/>
            <a:ext cx="9313817" cy="856138"/>
          </a:xfrm>
        </p:spPr>
        <p:txBody>
          <a:bodyPr>
            <a:noAutofit/>
          </a:bodyPr>
          <a:lstStyle/>
          <a:p>
            <a:pPr algn="l" defTabSz="815975">
              <a:lnSpc>
                <a:spcPct val="100000"/>
              </a:lnSpc>
              <a:spcBef>
                <a:spcPct val="0"/>
              </a:spcBef>
              <a:buSzTx/>
            </a:pPr>
            <a:r>
              <a:rPr lang="en-US" altLang="en-US" sz="1800" dirty="0"/>
              <a:t>Key Observations:</a:t>
            </a:r>
            <a:br>
              <a:rPr lang="en-US" altLang="en-US" sz="1800" dirty="0"/>
            </a:br>
            <a:r>
              <a:rPr lang="en-US" altLang="en-US" sz="1800" dirty="0"/>
              <a:t>1.Grade "A" has very less chances of charged off.</a:t>
            </a:r>
            <a:br>
              <a:rPr lang="en-US" altLang="en-US" sz="1800" dirty="0"/>
            </a:br>
            <a:r>
              <a:rPr lang="en-US" altLang="en-US" sz="1800" dirty="0"/>
              <a:t>2.Grade "F" and "G" have very high chances of charged off.</a:t>
            </a:r>
            <a:br>
              <a:rPr lang="en-US" altLang="en-US" sz="1800" dirty="0"/>
            </a:br>
            <a:r>
              <a:rPr lang="en-US" altLang="en-US" sz="1800" dirty="0"/>
              <a:t>3.Chances of charged of is increasing with grade moving from "A" towards "G"</a:t>
            </a:r>
          </a:p>
        </p:txBody>
      </p:sp>
      <p:graphicFrame>
        <p:nvGraphicFramePr>
          <p:cNvPr id="7" name="Content Placeholder 6">
            <a:extLst>
              <a:ext uri="{FF2B5EF4-FFF2-40B4-BE49-F238E27FC236}">
                <a16:creationId xmlns:a16="http://schemas.microsoft.com/office/drawing/2014/main" id="{CACE8061-9394-44C2-8BF5-817324D44429}"/>
              </a:ext>
            </a:extLst>
          </p:cNvPr>
          <p:cNvGraphicFramePr>
            <a:graphicFrameLocks noGrp="1"/>
          </p:cNvGraphicFramePr>
          <p:nvPr>
            <p:ph idx="1"/>
            <p:extLst>
              <p:ext uri="{D42A27DB-BD31-4B8C-83A1-F6EECF244321}">
                <p14:modId xmlns:p14="http://schemas.microsoft.com/office/powerpoint/2010/main" val="1657024151"/>
              </p:ext>
            </p:extLst>
          </p:nvPr>
        </p:nvGraphicFramePr>
        <p:xfrm>
          <a:off x="154742" y="1842868"/>
          <a:ext cx="5584873" cy="4740810"/>
        </p:xfrm>
        <a:graphic>
          <a:graphicData uri="http://schemas.openxmlformats.org/drawingml/2006/table">
            <a:tbl>
              <a:tblPr/>
              <a:tblGrid>
                <a:gridCol w="797839">
                  <a:extLst>
                    <a:ext uri="{9D8B030D-6E8A-4147-A177-3AD203B41FA5}">
                      <a16:colId xmlns:a16="http://schemas.microsoft.com/office/drawing/2014/main" val="3267300329"/>
                    </a:ext>
                  </a:extLst>
                </a:gridCol>
                <a:gridCol w="797839">
                  <a:extLst>
                    <a:ext uri="{9D8B030D-6E8A-4147-A177-3AD203B41FA5}">
                      <a16:colId xmlns:a16="http://schemas.microsoft.com/office/drawing/2014/main" val="190346570"/>
                    </a:ext>
                  </a:extLst>
                </a:gridCol>
                <a:gridCol w="797839">
                  <a:extLst>
                    <a:ext uri="{9D8B030D-6E8A-4147-A177-3AD203B41FA5}">
                      <a16:colId xmlns:a16="http://schemas.microsoft.com/office/drawing/2014/main" val="90639713"/>
                    </a:ext>
                  </a:extLst>
                </a:gridCol>
                <a:gridCol w="797839">
                  <a:extLst>
                    <a:ext uri="{9D8B030D-6E8A-4147-A177-3AD203B41FA5}">
                      <a16:colId xmlns:a16="http://schemas.microsoft.com/office/drawing/2014/main" val="870154982"/>
                    </a:ext>
                  </a:extLst>
                </a:gridCol>
                <a:gridCol w="797839">
                  <a:extLst>
                    <a:ext uri="{9D8B030D-6E8A-4147-A177-3AD203B41FA5}">
                      <a16:colId xmlns:a16="http://schemas.microsoft.com/office/drawing/2014/main" val="2732170239"/>
                    </a:ext>
                  </a:extLst>
                </a:gridCol>
                <a:gridCol w="797839">
                  <a:extLst>
                    <a:ext uri="{9D8B030D-6E8A-4147-A177-3AD203B41FA5}">
                      <a16:colId xmlns:a16="http://schemas.microsoft.com/office/drawing/2014/main" val="3450599152"/>
                    </a:ext>
                  </a:extLst>
                </a:gridCol>
                <a:gridCol w="797839">
                  <a:extLst>
                    <a:ext uri="{9D8B030D-6E8A-4147-A177-3AD203B41FA5}">
                      <a16:colId xmlns:a16="http://schemas.microsoft.com/office/drawing/2014/main" val="1900386555"/>
                    </a:ext>
                  </a:extLst>
                </a:gridCol>
              </a:tblGrid>
              <a:tr h="1517060">
                <a:tc>
                  <a:txBody>
                    <a:bodyPr/>
                    <a:lstStyle/>
                    <a:p>
                      <a:pPr algn="r" fontAlgn="ctr"/>
                      <a:r>
                        <a:rPr lang="en-US" b="1">
                          <a:effectLst/>
                        </a:rPr>
                        <a:t>loan_status</a:t>
                      </a:r>
                    </a:p>
                  </a:txBody>
                  <a:tcPr anchor="ctr">
                    <a:lnL>
                      <a:noFill/>
                    </a:lnL>
                    <a:lnR>
                      <a:noFill/>
                    </a:lnR>
                    <a:lnT>
                      <a:noFill/>
                    </a:lnT>
                    <a:lnB>
                      <a:noFill/>
                    </a:lnB>
                  </a:tcPr>
                </a:tc>
                <a:tc>
                  <a:txBody>
                    <a:bodyPr/>
                    <a:lstStyle/>
                    <a:p>
                      <a:pPr algn="r" fontAlgn="ctr"/>
                      <a:r>
                        <a:rPr lang="en-US" b="1">
                          <a:effectLst/>
                        </a:rPr>
                        <a:t>grade</a:t>
                      </a:r>
                    </a:p>
                  </a:txBody>
                  <a:tcPr anchor="ctr">
                    <a:lnL>
                      <a:noFill/>
                    </a:lnL>
                    <a:lnR>
                      <a:noFill/>
                    </a:lnR>
                    <a:lnT>
                      <a:noFill/>
                    </a:lnT>
                    <a:lnB>
                      <a:noFill/>
                    </a:lnB>
                  </a:tcPr>
                </a:tc>
                <a:tc>
                  <a:txBody>
                    <a:bodyPr/>
                    <a:lstStyle/>
                    <a:p>
                      <a:pPr algn="r" fontAlgn="ctr"/>
                      <a:r>
                        <a:rPr lang="en-US" b="1">
                          <a:effectLst/>
                        </a:rPr>
                        <a:t>Charged Off</a:t>
                      </a:r>
                    </a:p>
                  </a:txBody>
                  <a:tcPr anchor="ctr">
                    <a:lnL>
                      <a:noFill/>
                    </a:lnL>
                    <a:lnR>
                      <a:noFill/>
                    </a:lnR>
                    <a:lnT>
                      <a:noFill/>
                    </a:lnT>
                    <a:lnB>
                      <a:noFill/>
                    </a:lnB>
                  </a:tcPr>
                </a:tc>
                <a:tc>
                  <a:txBody>
                    <a:bodyPr/>
                    <a:lstStyle/>
                    <a:p>
                      <a:pPr algn="r" fontAlgn="ctr"/>
                      <a:r>
                        <a:rPr lang="en-US" b="1">
                          <a:effectLst/>
                        </a:rPr>
                        <a:t>Current</a:t>
                      </a:r>
                    </a:p>
                  </a:txBody>
                  <a:tcPr anchor="ctr">
                    <a:lnL>
                      <a:noFill/>
                    </a:lnL>
                    <a:lnR>
                      <a:noFill/>
                    </a:lnR>
                    <a:lnT>
                      <a:noFill/>
                    </a:lnT>
                    <a:lnB>
                      <a:noFill/>
                    </a:lnB>
                  </a:tcPr>
                </a:tc>
                <a:tc>
                  <a:txBody>
                    <a:bodyPr/>
                    <a:lstStyle/>
                    <a:p>
                      <a:pPr algn="r" fontAlgn="ctr"/>
                      <a:r>
                        <a:rPr lang="en-US" b="1" dirty="0">
                          <a:effectLst/>
                        </a:rPr>
                        <a:t>Fully Paid</a:t>
                      </a:r>
                    </a:p>
                  </a:txBody>
                  <a:tcPr anchor="ctr">
                    <a:lnL>
                      <a:noFill/>
                    </a:lnL>
                    <a:lnR>
                      <a:noFill/>
                    </a:lnR>
                    <a:lnT>
                      <a:noFill/>
                    </a:lnT>
                    <a:lnB>
                      <a:noFill/>
                    </a:lnB>
                  </a:tcPr>
                </a:tc>
                <a:tc>
                  <a:txBody>
                    <a:bodyPr/>
                    <a:lstStyle/>
                    <a:p>
                      <a:pPr algn="r" fontAlgn="ctr"/>
                      <a:r>
                        <a:rPr lang="en-US" b="1" dirty="0">
                          <a:effectLst/>
                        </a:rPr>
                        <a:t>Total</a:t>
                      </a:r>
                    </a:p>
                  </a:txBody>
                  <a:tcPr anchor="ctr">
                    <a:lnL>
                      <a:noFill/>
                    </a:lnL>
                    <a:lnR>
                      <a:noFill/>
                    </a:lnR>
                    <a:lnT>
                      <a:noFill/>
                    </a:lnT>
                    <a:lnB>
                      <a:noFill/>
                    </a:lnB>
                  </a:tcPr>
                </a:tc>
                <a:tc>
                  <a:txBody>
                    <a:bodyPr/>
                    <a:lstStyle/>
                    <a:p>
                      <a:pPr algn="r" fontAlgn="ctr"/>
                      <a:r>
                        <a:rPr lang="en-US" b="1">
                          <a:effectLst/>
                        </a:rPr>
                        <a:t>Chargedoff_Proportion</a:t>
                      </a:r>
                    </a:p>
                  </a:txBody>
                  <a:tcPr anchor="ctr">
                    <a:lnL>
                      <a:noFill/>
                    </a:lnL>
                    <a:lnR>
                      <a:noFill/>
                    </a:lnR>
                    <a:lnT>
                      <a:noFill/>
                    </a:lnT>
                    <a:lnB>
                      <a:noFill/>
                    </a:lnB>
                  </a:tcPr>
                </a:tc>
                <a:extLst>
                  <a:ext uri="{0D108BD9-81ED-4DB2-BD59-A6C34878D82A}">
                    <a16:rowId xmlns:a16="http://schemas.microsoft.com/office/drawing/2014/main" val="2125945821"/>
                  </a:ext>
                </a:extLst>
              </a:tr>
              <a:tr h="379264">
                <a:tc>
                  <a:txBody>
                    <a:bodyPr/>
                    <a:lstStyle/>
                    <a:p>
                      <a:pPr algn="r" fontAlgn="ctr"/>
                      <a:r>
                        <a:rPr lang="en-US" b="1">
                          <a:effectLst/>
                        </a:rPr>
                        <a:t>6</a:t>
                      </a:r>
                    </a:p>
                  </a:txBody>
                  <a:tcPr anchor="ctr">
                    <a:lnL>
                      <a:noFill/>
                    </a:lnL>
                    <a:lnR>
                      <a:noFill/>
                    </a:lnR>
                    <a:lnT>
                      <a:noFill/>
                    </a:lnT>
                    <a:lnB>
                      <a:noFill/>
                    </a:lnB>
                    <a:solidFill>
                      <a:srgbClr val="F5F5F5"/>
                    </a:solidFill>
                  </a:tcPr>
                </a:tc>
                <a:tc>
                  <a:txBody>
                    <a:bodyPr/>
                    <a:lstStyle/>
                    <a:p>
                      <a:pPr algn="r" fontAlgn="ctr"/>
                      <a:r>
                        <a:rPr lang="en-US">
                          <a:effectLst/>
                        </a:rPr>
                        <a:t>G</a:t>
                      </a:r>
                    </a:p>
                  </a:txBody>
                  <a:tcPr anchor="ctr">
                    <a:lnL>
                      <a:noFill/>
                    </a:lnL>
                    <a:lnR>
                      <a:noFill/>
                    </a:lnR>
                    <a:lnT>
                      <a:noFill/>
                    </a:lnT>
                    <a:lnB>
                      <a:noFill/>
                    </a:lnB>
                    <a:solidFill>
                      <a:srgbClr val="F5F5F5"/>
                    </a:solidFill>
                  </a:tcPr>
                </a:tc>
                <a:tc>
                  <a:txBody>
                    <a:bodyPr/>
                    <a:lstStyle/>
                    <a:p>
                      <a:pPr algn="r" fontAlgn="ctr"/>
                      <a:r>
                        <a:rPr lang="en-US">
                          <a:effectLst/>
                        </a:rPr>
                        <a:t>99</a:t>
                      </a:r>
                    </a:p>
                  </a:txBody>
                  <a:tcPr anchor="ctr">
                    <a:lnL>
                      <a:noFill/>
                    </a:lnL>
                    <a:lnR>
                      <a:noFill/>
                    </a:lnR>
                    <a:lnT>
                      <a:noFill/>
                    </a:lnT>
                    <a:lnB>
                      <a:noFill/>
                    </a:lnB>
                    <a:solidFill>
                      <a:srgbClr val="F5F5F5"/>
                    </a:solidFill>
                  </a:tcPr>
                </a:tc>
                <a:tc>
                  <a:txBody>
                    <a:bodyPr/>
                    <a:lstStyle/>
                    <a:p>
                      <a:pPr algn="r" fontAlgn="ctr"/>
                      <a:r>
                        <a:rPr lang="en-US">
                          <a:effectLst/>
                        </a:rPr>
                        <a:t>17</a:t>
                      </a:r>
                    </a:p>
                  </a:txBody>
                  <a:tcPr anchor="ctr">
                    <a:lnL>
                      <a:noFill/>
                    </a:lnL>
                    <a:lnR>
                      <a:noFill/>
                    </a:lnR>
                    <a:lnT>
                      <a:noFill/>
                    </a:lnT>
                    <a:lnB>
                      <a:noFill/>
                    </a:lnB>
                    <a:solidFill>
                      <a:srgbClr val="F5F5F5"/>
                    </a:solidFill>
                  </a:tcPr>
                </a:tc>
                <a:tc>
                  <a:txBody>
                    <a:bodyPr/>
                    <a:lstStyle/>
                    <a:p>
                      <a:pPr algn="r" fontAlgn="ctr"/>
                      <a:r>
                        <a:rPr lang="en-US">
                          <a:effectLst/>
                        </a:rPr>
                        <a:t>190</a:t>
                      </a:r>
                    </a:p>
                  </a:txBody>
                  <a:tcPr anchor="ctr">
                    <a:lnL>
                      <a:noFill/>
                    </a:lnL>
                    <a:lnR>
                      <a:noFill/>
                    </a:lnR>
                    <a:lnT>
                      <a:noFill/>
                    </a:lnT>
                    <a:lnB>
                      <a:noFill/>
                    </a:lnB>
                    <a:solidFill>
                      <a:srgbClr val="F5F5F5"/>
                    </a:solidFill>
                  </a:tcPr>
                </a:tc>
                <a:tc>
                  <a:txBody>
                    <a:bodyPr/>
                    <a:lstStyle/>
                    <a:p>
                      <a:pPr algn="r" fontAlgn="ctr"/>
                      <a:r>
                        <a:rPr lang="en-US">
                          <a:effectLst/>
                        </a:rPr>
                        <a:t>306</a:t>
                      </a:r>
                    </a:p>
                  </a:txBody>
                  <a:tcPr anchor="ctr">
                    <a:lnL>
                      <a:noFill/>
                    </a:lnL>
                    <a:lnR>
                      <a:noFill/>
                    </a:lnR>
                    <a:lnT>
                      <a:noFill/>
                    </a:lnT>
                    <a:lnB>
                      <a:noFill/>
                    </a:lnB>
                    <a:solidFill>
                      <a:srgbClr val="F5F5F5"/>
                    </a:solidFill>
                  </a:tcPr>
                </a:tc>
                <a:tc>
                  <a:txBody>
                    <a:bodyPr/>
                    <a:lstStyle/>
                    <a:p>
                      <a:pPr algn="r" fontAlgn="ctr"/>
                      <a:r>
                        <a:rPr lang="en-US">
                          <a:effectLst/>
                        </a:rPr>
                        <a:t>0.32</a:t>
                      </a:r>
                    </a:p>
                  </a:txBody>
                  <a:tcPr anchor="ctr">
                    <a:lnL>
                      <a:noFill/>
                    </a:lnL>
                    <a:lnR>
                      <a:noFill/>
                    </a:lnR>
                    <a:lnT>
                      <a:noFill/>
                    </a:lnT>
                    <a:lnB>
                      <a:noFill/>
                    </a:lnB>
                    <a:solidFill>
                      <a:srgbClr val="F5F5F5"/>
                    </a:solidFill>
                  </a:tcPr>
                </a:tc>
                <a:extLst>
                  <a:ext uri="{0D108BD9-81ED-4DB2-BD59-A6C34878D82A}">
                    <a16:rowId xmlns:a16="http://schemas.microsoft.com/office/drawing/2014/main" val="2055416539"/>
                  </a:ext>
                </a:extLst>
              </a:tr>
              <a:tr h="379264">
                <a:tc>
                  <a:txBody>
                    <a:bodyPr/>
                    <a:lstStyle/>
                    <a:p>
                      <a:pPr algn="r" fontAlgn="ctr"/>
                      <a:r>
                        <a:rPr lang="en-US" b="1">
                          <a:effectLst/>
                        </a:rPr>
                        <a:t>5</a:t>
                      </a:r>
                    </a:p>
                  </a:txBody>
                  <a:tcPr anchor="ctr">
                    <a:lnL>
                      <a:noFill/>
                    </a:lnL>
                    <a:lnR>
                      <a:noFill/>
                    </a:lnR>
                    <a:lnT>
                      <a:noFill/>
                    </a:lnT>
                    <a:lnB>
                      <a:noFill/>
                    </a:lnB>
                  </a:tcPr>
                </a:tc>
                <a:tc>
                  <a:txBody>
                    <a:bodyPr/>
                    <a:lstStyle/>
                    <a:p>
                      <a:pPr algn="r" fontAlgn="ctr"/>
                      <a:r>
                        <a:rPr lang="en-US">
                          <a:effectLst/>
                        </a:rPr>
                        <a:t>F</a:t>
                      </a:r>
                    </a:p>
                  </a:txBody>
                  <a:tcPr anchor="ctr">
                    <a:lnL>
                      <a:noFill/>
                    </a:lnL>
                    <a:lnR>
                      <a:noFill/>
                    </a:lnR>
                    <a:lnT>
                      <a:noFill/>
                    </a:lnT>
                    <a:lnB>
                      <a:noFill/>
                    </a:lnB>
                  </a:tcPr>
                </a:tc>
                <a:tc>
                  <a:txBody>
                    <a:bodyPr/>
                    <a:lstStyle/>
                    <a:p>
                      <a:pPr algn="r" fontAlgn="ctr"/>
                      <a:r>
                        <a:rPr lang="en-US">
                          <a:effectLst/>
                        </a:rPr>
                        <a:t>312</a:t>
                      </a:r>
                    </a:p>
                  </a:txBody>
                  <a:tcPr anchor="ctr">
                    <a:lnL>
                      <a:noFill/>
                    </a:lnL>
                    <a:lnR>
                      <a:noFill/>
                    </a:lnR>
                    <a:lnT>
                      <a:noFill/>
                    </a:lnT>
                    <a:lnB>
                      <a:noFill/>
                    </a:lnB>
                  </a:tcPr>
                </a:tc>
                <a:tc>
                  <a:txBody>
                    <a:bodyPr/>
                    <a:lstStyle/>
                    <a:p>
                      <a:pPr algn="r" fontAlgn="ctr"/>
                      <a:r>
                        <a:rPr lang="en-US">
                          <a:effectLst/>
                        </a:rPr>
                        <a:t>71</a:t>
                      </a:r>
                    </a:p>
                  </a:txBody>
                  <a:tcPr anchor="ctr">
                    <a:lnL>
                      <a:noFill/>
                    </a:lnL>
                    <a:lnR>
                      <a:noFill/>
                    </a:lnR>
                    <a:lnT>
                      <a:noFill/>
                    </a:lnT>
                    <a:lnB>
                      <a:noFill/>
                    </a:lnB>
                  </a:tcPr>
                </a:tc>
                <a:tc>
                  <a:txBody>
                    <a:bodyPr/>
                    <a:lstStyle/>
                    <a:p>
                      <a:pPr algn="r" fontAlgn="ctr"/>
                      <a:r>
                        <a:rPr lang="en-US">
                          <a:effectLst/>
                        </a:rPr>
                        <a:t>642</a:t>
                      </a:r>
                    </a:p>
                  </a:txBody>
                  <a:tcPr anchor="ctr">
                    <a:lnL>
                      <a:noFill/>
                    </a:lnL>
                    <a:lnR>
                      <a:noFill/>
                    </a:lnR>
                    <a:lnT>
                      <a:noFill/>
                    </a:lnT>
                    <a:lnB>
                      <a:noFill/>
                    </a:lnB>
                  </a:tcPr>
                </a:tc>
                <a:tc>
                  <a:txBody>
                    <a:bodyPr/>
                    <a:lstStyle/>
                    <a:p>
                      <a:pPr algn="r" fontAlgn="ctr"/>
                      <a:r>
                        <a:rPr lang="en-US">
                          <a:effectLst/>
                        </a:rPr>
                        <a:t>1025</a:t>
                      </a:r>
                    </a:p>
                  </a:txBody>
                  <a:tcPr anchor="ctr">
                    <a:lnL>
                      <a:noFill/>
                    </a:lnL>
                    <a:lnR>
                      <a:noFill/>
                    </a:lnR>
                    <a:lnT>
                      <a:noFill/>
                    </a:lnT>
                    <a:lnB>
                      <a:noFill/>
                    </a:lnB>
                  </a:tcPr>
                </a:tc>
                <a:tc>
                  <a:txBody>
                    <a:bodyPr/>
                    <a:lstStyle/>
                    <a:p>
                      <a:pPr algn="r" fontAlgn="ctr"/>
                      <a:r>
                        <a:rPr lang="en-US">
                          <a:effectLst/>
                        </a:rPr>
                        <a:t>0.30</a:t>
                      </a:r>
                    </a:p>
                  </a:txBody>
                  <a:tcPr anchor="ctr">
                    <a:lnL>
                      <a:noFill/>
                    </a:lnL>
                    <a:lnR>
                      <a:noFill/>
                    </a:lnR>
                    <a:lnT>
                      <a:noFill/>
                    </a:lnT>
                    <a:lnB>
                      <a:noFill/>
                    </a:lnB>
                  </a:tcPr>
                </a:tc>
                <a:extLst>
                  <a:ext uri="{0D108BD9-81ED-4DB2-BD59-A6C34878D82A}">
                    <a16:rowId xmlns:a16="http://schemas.microsoft.com/office/drawing/2014/main" val="2224998843"/>
                  </a:ext>
                </a:extLst>
              </a:tr>
              <a:tr h="379264">
                <a:tc>
                  <a:txBody>
                    <a:bodyPr/>
                    <a:lstStyle/>
                    <a:p>
                      <a:pPr algn="r" fontAlgn="ctr"/>
                      <a:r>
                        <a:rPr lang="en-US" b="1">
                          <a:effectLst/>
                        </a:rPr>
                        <a:t>4</a:t>
                      </a:r>
                    </a:p>
                  </a:txBody>
                  <a:tcPr anchor="ctr">
                    <a:lnL>
                      <a:noFill/>
                    </a:lnL>
                    <a:lnR>
                      <a:noFill/>
                    </a:lnR>
                    <a:lnT>
                      <a:noFill/>
                    </a:lnT>
                    <a:lnB>
                      <a:noFill/>
                    </a:lnB>
                    <a:solidFill>
                      <a:srgbClr val="F5F5F5"/>
                    </a:solidFill>
                  </a:tcPr>
                </a:tc>
                <a:tc>
                  <a:txBody>
                    <a:bodyPr/>
                    <a:lstStyle/>
                    <a:p>
                      <a:pPr algn="r" fontAlgn="ctr"/>
                      <a:r>
                        <a:rPr lang="en-US">
                          <a:effectLst/>
                        </a:rPr>
                        <a:t>E</a:t>
                      </a:r>
                    </a:p>
                  </a:txBody>
                  <a:tcPr anchor="ctr">
                    <a:lnL>
                      <a:noFill/>
                    </a:lnL>
                    <a:lnR>
                      <a:noFill/>
                    </a:lnR>
                    <a:lnT>
                      <a:noFill/>
                    </a:lnT>
                    <a:lnB>
                      <a:noFill/>
                    </a:lnB>
                    <a:solidFill>
                      <a:srgbClr val="F5F5F5"/>
                    </a:solidFill>
                  </a:tcPr>
                </a:tc>
                <a:tc>
                  <a:txBody>
                    <a:bodyPr/>
                    <a:lstStyle/>
                    <a:p>
                      <a:pPr algn="r" fontAlgn="ctr"/>
                      <a:r>
                        <a:rPr lang="en-US">
                          <a:effectLst/>
                        </a:rPr>
                        <a:t>704</a:t>
                      </a:r>
                    </a:p>
                  </a:txBody>
                  <a:tcPr anchor="ctr">
                    <a:lnL>
                      <a:noFill/>
                    </a:lnL>
                    <a:lnR>
                      <a:noFill/>
                    </a:lnR>
                    <a:lnT>
                      <a:noFill/>
                    </a:lnT>
                    <a:lnB>
                      <a:noFill/>
                    </a:lnB>
                    <a:solidFill>
                      <a:srgbClr val="F5F5F5"/>
                    </a:solidFill>
                  </a:tcPr>
                </a:tc>
                <a:tc>
                  <a:txBody>
                    <a:bodyPr/>
                    <a:lstStyle/>
                    <a:p>
                      <a:pPr algn="r" fontAlgn="ctr"/>
                      <a:r>
                        <a:rPr lang="en-US">
                          <a:effectLst/>
                        </a:rPr>
                        <a:t>176</a:t>
                      </a:r>
                    </a:p>
                  </a:txBody>
                  <a:tcPr anchor="ctr">
                    <a:lnL>
                      <a:noFill/>
                    </a:lnL>
                    <a:lnR>
                      <a:noFill/>
                    </a:lnR>
                    <a:lnT>
                      <a:noFill/>
                    </a:lnT>
                    <a:lnB>
                      <a:noFill/>
                    </a:lnB>
                    <a:solidFill>
                      <a:srgbClr val="F5F5F5"/>
                    </a:solidFill>
                  </a:tcPr>
                </a:tc>
                <a:tc>
                  <a:txBody>
                    <a:bodyPr/>
                    <a:lstStyle/>
                    <a:p>
                      <a:pPr algn="r" fontAlgn="ctr"/>
                      <a:r>
                        <a:rPr lang="en-US">
                          <a:effectLst/>
                        </a:rPr>
                        <a:t>1906</a:t>
                      </a:r>
                    </a:p>
                  </a:txBody>
                  <a:tcPr anchor="ctr">
                    <a:lnL>
                      <a:noFill/>
                    </a:lnL>
                    <a:lnR>
                      <a:noFill/>
                    </a:lnR>
                    <a:lnT>
                      <a:noFill/>
                    </a:lnT>
                    <a:lnB>
                      <a:noFill/>
                    </a:lnB>
                    <a:solidFill>
                      <a:srgbClr val="F5F5F5"/>
                    </a:solidFill>
                  </a:tcPr>
                </a:tc>
                <a:tc>
                  <a:txBody>
                    <a:bodyPr/>
                    <a:lstStyle/>
                    <a:p>
                      <a:pPr algn="r" fontAlgn="ctr"/>
                      <a:r>
                        <a:rPr lang="en-US">
                          <a:effectLst/>
                        </a:rPr>
                        <a:t>2786</a:t>
                      </a:r>
                    </a:p>
                  </a:txBody>
                  <a:tcPr anchor="ctr">
                    <a:lnL>
                      <a:noFill/>
                    </a:lnL>
                    <a:lnR>
                      <a:noFill/>
                    </a:lnR>
                    <a:lnT>
                      <a:noFill/>
                    </a:lnT>
                    <a:lnB>
                      <a:noFill/>
                    </a:lnB>
                    <a:solidFill>
                      <a:srgbClr val="F5F5F5"/>
                    </a:solidFill>
                  </a:tcPr>
                </a:tc>
                <a:tc>
                  <a:txBody>
                    <a:bodyPr/>
                    <a:lstStyle/>
                    <a:p>
                      <a:pPr algn="r" fontAlgn="ctr"/>
                      <a:r>
                        <a:rPr lang="en-US">
                          <a:effectLst/>
                        </a:rPr>
                        <a:t>0.25</a:t>
                      </a:r>
                    </a:p>
                  </a:txBody>
                  <a:tcPr anchor="ctr">
                    <a:lnL>
                      <a:noFill/>
                    </a:lnL>
                    <a:lnR>
                      <a:noFill/>
                    </a:lnR>
                    <a:lnT>
                      <a:noFill/>
                    </a:lnT>
                    <a:lnB>
                      <a:noFill/>
                    </a:lnB>
                    <a:solidFill>
                      <a:srgbClr val="F5F5F5"/>
                    </a:solidFill>
                  </a:tcPr>
                </a:tc>
                <a:extLst>
                  <a:ext uri="{0D108BD9-81ED-4DB2-BD59-A6C34878D82A}">
                    <a16:rowId xmlns:a16="http://schemas.microsoft.com/office/drawing/2014/main" val="1063694654"/>
                  </a:ext>
                </a:extLst>
              </a:tr>
              <a:tr h="379264">
                <a:tc>
                  <a:txBody>
                    <a:bodyPr/>
                    <a:lstStyle/>
                    <a:p>
                      <a:pPr algn="r" fontAlgn="ctr"/>
                      <a:r>
                        <a:rPr lang="en-US" b="1">
                          <a:effectLst/>
                        </a:rPr>
                        <a:t>3</a:t>
                      </a:r>
                    </a:p>
                  </a:txBody>
                  <a:tcPr anchor="ctr">
                    <a:lnL>
                      <a:noFill/>
                    </a:lnL>
                    <a:lnR>
                      <a:noFill/>
                    </a:lnR>
                    <a:lnT>
                      <a:noFill/>
                    </a:lnT>
                    <a:lnB>
                      <a:noFill/>
                    </a:lnB>
                  </a:tcPr>
                </a:tc>
                <a:tc>
                  <a:txBody>
                    <a:bodyPr/>
                    <a:lstStyle/>
                    <a:p>
                      <a:pPr algn="r" fontAlgn="ctr"/>
                      <a:r>
                        <a:rPr lang="en-US">
                          <a:effectLst/>
                        </a:rPr>
                        <a:t>D</a:t>
                      </a:r>
                    </a:p>
                  </a:txBody>
                  <a:tcPr anchor="ctr">
                    <a:lnL>
                      <a:noFill/>
                    </a:lnL>
                    <a:lnR>
                      <a:noFill/>
                    </a:lnR>
                    <a:lnT>
                      <a:noFill/>
                    </a:lnT>
                    <a:lnB>
                      <a:noFill/>
                    </a:lnB>
                  </a:tcPr>
                </a:tc>
                <a:tc>
                  <a:txBody>
                    <a:bodyPr/>
                    <a:lstStyle/>
                    <a:p>
                      <a:pPr algn="r" fontAlgn="ctr"/>
                      <a:r>
                        <a:rPr lang="en-US">
                          <a:effectLst/>
                        </a:rPr>
                        <a:t>1112</a:t>
                      </a:r>
                    </a:p>
                  </a:txBody>
                  <a:tcPr anchor="ctr">
                    <a:lnL>
                      <a:noFill/>
                    </a:lnL>
                    <a:lnR>
                      <a:noFill/>
                    </a:lnR>
                    <a:lnT>
                      <a:noFill/>
                    </a:lnT>
                    <a:lnB>
                      <a:noFill/>
                    </a:lnB>
                  </a:tcPr>
                </a:tc>
                <a:tc>
                  <a:txBody>
                    <a:bodyPr/>
                    <a:lstStyle/>
                    <a:p>
                      <a:pPr algn="r" fontAlgn="ctr"/>
                      <a:r>
                        <a:rPr lang="en-US">
                          <a:effectLst/>
                        </a:rPr>
                        <a:t>216</a:t>
                      </a:r>
                    </a:p>
                  </a:txBody>
                  <a:tcPr anchor="ctr">
                    <a:lnL>
                      <a:noFill/>
                    </a:lnL>
                    <a:lnR>
                      <a:noFill/>
                    </a:lnR>
                    <a:lnT>
                      <a:noFill/>
                    </a:lnT>
                    <a:lnB>
                      <a:noFill/>
                    </a:lnB>
                  </a:tcPr>
                </a:tc>
                <a:tc>
                  <a:txBody>
                    <a:bodyPr/>
                    <a:lstStyle/>
                    <a:p>
                      <a:pPr algn="r" fontAlgn="ctr"/>
                      <a:r>
                        <a:rPr lang="en-US">
                          <a:effectLst/>
                        </a:rPr>
                        <a:t>3916</a:t>
                      </a:r>
                    </a:p>
                  </a:txBody>
                  <a:tcPr anchor="ctr">
                    <a:lnL>
                      <a:noFill/>
                    </a:lnL>
                    <a:lnR>
                      <a:noFill/>
                    </a:lnR>
                    <a:lnT>
                      <a:noFill/>
                    </a:lnT>
                    <a:lnB>
                      <a:noFill/>
                    </a:lnB>
                  </a:tcPr>
                </a:tc>
                <a:tc>
                  <a:txBody>
                    <a:bodyPr/>
                    <a:lstStyle/>
                    <a:p>
                      <a:pPr algn="r" fontAlgn="ctr"/>
                      <a:r>
                        <a:rPr lang="en-US">
                          <a:effectLst/>
                        </a:rPr>
                        <a:t>5244</a:t>
                      </a:r>
                    </a:p>
                  </a:txBody>
                  <a:tcPr anchor="ctr">
                    <a:lnL>
                      <a:noFill/>
                    </a:lnL>
                    <a:lnR>
                      <a:noFill/>
                    </a:lnR>
                    <a:lnT>
                      <a:noFill/>
                    </a:lnT>
                    <a:lnB>
                      <a:noFill/>
                    </a:lnB>
                  </a:tcPr>
                </a:tc>
                <a:tc>
                  <a:txBody>
                    <a:bodyPr/>
                    <a:lstStyle/>
                    <a:p>
                      <a:pPr algn="r" fontAlgn="ctr"/>
                      <a:r>
                        <a:rPr lang="en-US">
                          <a:effectLst/>
                        </a:rPr>
                        <a:t>0.21</a:t>
                      </a:r>
                    </a:p>
                  </a:txBody>
                  <a:tcPr anchor="ctr">
                    <a:lnL>
                      <a:noFill/>
                    </a:lnL>
                    <a:lnR>
                      <a:noFill/>
                    </a:lnR>
                    <a:lnT>
                      <a:noFill/>
                    </a:lnT>
                    <a:lnB>
                      <a:noFill/>
                    </a:lnB>
                  </a:tcPr>
                </a:tc>
                <a:extLst>
                  <a:ext uri="{0D108BD9-81ED-4DB2-BD59-A6C34878D82A}">
                    <a16:rowId xmlns:a16="http://schemas.microsoft.com/office/drawing/2014/main" val="2776539805"/>
                  </a:ext>
                </a:extLst>
              </a:tr>
              <a:tr h="379264">
                <a:tc>
                  <a:txBody>
                    <a:bodyPr/>
                    <a:lstStyle/>
                    <a:p>
                      <a:pPr algn="r" fontAlgn="ctr"/>
                      <a:r>
                        <a:rPr lang="en-US" b="1">
                          <a:effectLst/>
                        </a:rPr>
                        <a:t>2</a:t>
                      </a:r>
                    </a:p>
                  </a:txBody>
                  <a:tcPr anchor="ctr">
                    <a:lnL>
                      <a:noFill/>
                    </a:lnL>
                    <a:lnR>
                      <a:noFill/>
                    </a:lnR>
                    <a:lnT>
                      <a:noFill/>
                    </a:lnT>
                    <a:lnB>
                      <a:noFill/>
                    </a:lnB>
                    <a:solidFill>
                      <a:srgbClr val="F5F5F5"/>
                    </a:solidFill>
                  </a:tcPr>
                </a:tc>
                <a:tc>
                  <a:txBody>
                    <a:bodyPr/>
                    <a:lstStyle/>
                    <a:p>
                      <a:pPr algn="r" fontAlgn="ctr"/>
                      <a:r>
                        <a:rPr lang="en-US">
                          <a:effectLst/>
                        </a:rPr>
                        <a:t>C</a:t>
                      </a:r>
                    </a:p>
                  </a:txBody>
                  <a:tcPr anchor="ctr">
                    <a:lnL>
                      <a:noFill/>
                    </a:lnL>
                    <a:lnR>
                      <a:noFill/>
                    </a:lnR>
                    <a:lnT>
                      <a:noFill/>
                    </a:lnT>
                    <a:lnB>
                      <a:noFill/>
                    </a:lnB>
                    <a:solidFill>
                      <a:srgbClr val="F5F5F5"/>
                    </a:solidFill>
                  </a:tcPr>
                </a:tc>
                <a:tc>
                  <a:txBody>
                    <a:bodyPr/>
                    <a:lstStyle/>
                    <a:p>
                      <a:pPr algn="r" fontAlgn="ctr"/>
                      <a:r>
                        <a:rPr lang="en-US">
                          <a:effectLst/>
                        </a:rPr>
                        <a:t>1342</a:t>
                      </a:r>
                    </a:p>
                  </a:txBody>
                  <a:tcPr anchor="ctr">
                    <a:lnL>
                      <a:noFill/>
                    </a:lnL>
                    <a:lnR>
                      <a:noFill/>
                    </a:lnR>
                    <a:lnT>
                      <a:noFill/>
                    </a:lnT>
                    <a:lnB>
                      <a:noFill/>
                    </a:lnB>
                    <a:solidFill>
                      <a:srgbClr val="F5F5F5"/>
                    </a:solidFill>
                  </a:tcPr>
                </a:tc>
                <a:tc>
                  <a:txBody>
                    <a:bodyPr/>
                    <a:lstStyle/>
                    <a:p>
                      <a:pPr algn="r" fontAlgn="ctr"/>
                      <a:r>
                        <a:rPr lang="en-US">
                          <a:effectLst/>
                        </a:rPr>
                        <a:t>262</a:t>
                      </a:r>
                    </a:p>
                  </a:txBody>
                  <a:tcPr anchor="ctr">
                    <a:lnL>
                      <a:noFill/>
                    </a:lnL>
                    <a:lnR>
                      <a:noFill/>
                    </a:lnR>
                    <a:lnT>
                      <a:noFill/>
                    </a:lnT>
                    <a:lnB>
                      <a:noFill/>
                    </a:lnB>
                    <a:solidFill>
                      <a:srgbClr val="F5F5F5"/>
                    </a:solidFill>
                  </a:tcPr>
                </a:tc>
                <a:tc>
                  <a:txBody>
                    <a:bodyPr/>
                    <a:lstStyle/>
                    <a:p>
                      <a:pPr algn="r" fontAlgn="ctr"/>
                      <a:r>
                        <a:rPr lang="en-US">
                          <a:effectLst/>
                        </a:rPr>
                        <a:t>6411</a:t>
                      </a:r>
                    </a:p>
                  </a:txBody>
                  <a:tcPr anchor="ctr">
                    <a:lnL>
                      <a:noFill/>
                    </a:lnL>
                    <a:lnR>
                      <a:noFill/>
                    </a:lnR>
                    <a:lnT>
                      <a:noFill/>
                    </a:lnT>
                    <a:lnB>
                      <a:noFill/>
                    </a:lnB>
                    <a:solidFill>
                      <a:srgbClr val="F5F5F5"/>
                    </a:solidFill>
                  </a:tcPr>
                </a:tc>
                <a:tc>
                  <a:txBody>
                    <a:bodyPr/>
                    <a:lstStyle/>
                    <a:p>
                      <a:pPr algn="r" fontAlgn="ctr"/>
                      <a:r>
                        <a:rPr lang="en-US">
                          <a:effectLst/>
                        </a:rPr>
                        <a:t>8015</a:t>
                      </a:r>
                    </a:p>
                  </a:txBody>
                  <a:tcPr anchor="ctr">
                    <a:lnL>
                      <a:noFill/>
                    </a:lnL>
                    <a:lnR>
                      <a:noFill/>
                    </a:lnR>
                    <a:lnT>
                      <a:noFill/>
                    </a:lnT>
                    <a:lnB>
                      <a:noFill/>
                    </a:lnB>
                    <a:solidFill>
                      <a:srgbClr val="F5F5F5"/>
                    </a:solidFill>
                  </a:tcPr>
                </a:tc>
                <a:tc>
                  <a:txBody>
                    <a:bodyPr/>
                    <a:lstStyle/>
                    <a:p>
                      <a:pPr algn="r" fontAlgn="ctr"/>
                      <a:r>
                        <a:rPr lang="en-US">
                          <a:effectLst/>
                        </a:rPr>
                        <a:t>0.17</a:t>
                      </a:r>
                    </a:p>
                  </a:txBody>
                  <a:tcPr anchor="ctr">
                    <a:lnL>
                      <a:noFill/>
                    </a:lnL>
                    <a:lnR>
                      <a:noFill/>
                    </a:lnR>
                    <a:lnT>
                      <a:noFill/>
                    </a:lnT>
                    <a:lnB>
                      <a:noFill/>
                    </a:lnB>
                    <a:solidFill>
                      <a:srgbClr val="F5F5F5"/>
                    </a:solidFill>
                  </a:tcPr>
                </a:tc>
                <a:extLst>
                  <a:ext uri="{0D108BD9-81ED-4DB2-BD59-A6C34878D82A}">
                    <a16:rowId xmlns:a16="http://schemas.microsoft.com/office/drawing/2014/main" val="1733736901"/>
                  </a:ext>
                </a:extLst>
              </a:tr>
              <a:tr h="663715">
                <a:tc>
                  <a:txBody>
                    <a:bodyPr/>
                    <a:lstStyle/>
                    <a:p>
                      <a:pPr algn="r" fontAlgn="ctr"/>
                      <a:r>
                        <a:rPr lang="en-US" b="1">
                          <a:effectLst/>
                        </a:rPr>
                        <a:t>1</a:t>
                      </a:r>
                    </a:p>
                  </a:txBody>
                  <a:tcPr anchor="ctr">
                    <a:lnL>
                      <a:noFill/>
                    </a:lnL>
                    <a:lnR>
                      <a:noFill/>
                    </a:lnR>
                    <a:lnT>
                      <a:noFill/>
                    </a:lnT>
                    <a:lnB>
                      <a:noFill/>
                    </a:lnB>
                  </a:tcPr>
                </a:tc>
                <a:tc>
                  <a:txBody>
                    <a:bodyPr/>
                    <a:lstStyle/>
                    <a:p>
                      <a:pPr algn="r" fontAlgn="ctr"/>
                      <a:r>
                        <a:rPr lang="en-US">
                          <a:effectLst/>
                        </a:rPr>
                        <a:t>B</a:t>
                      </a:r>
                    </a:p>
                  </a:txBody>
                  <a:tcPr anchor="ctr">
                    <a:lnL>
                      <a:noFill/>
                    </a:lnL>
                    <a:lnR>
                      <a:noFill/>
                    </a:lnR>
                    <a:lnT>
                      <a:noFill/>
                    </a:lnT>
                    <a:lnB>
                      <a:noFill/>
                    </a:lnB>
                  </a:tcPr>
                </a:tc>
                <a:tc>
                  <a:txBody>
                    <a:bodyPr/>
                    <a:lstStyle/>
                    <a:p>
                      <a:pPr algn="r" fontAlgn="ctr"/>
                      <a:r>
                        <a:rPr lang="en-US">
                          <a:effectLst/>
                        </a:rPr>
                        <a:t>1414</a:t>
                      </a:r>
                    </a:p>
                  </a:txBody>
                  <a:tcPr anchor="ctr">
                    <a:lnL>
                      <a:noFill/>
                    </a:lnL>
                    <a:lnR>
                      <a:noFill/>
                    </a:lnR>
                    <a:lnT>
                      <a:noFill/>
                    </a:lnT>
                    <a:lnB>
                      <a:noFill/>
                    </a:lnB>
                  </a:tcPr>
                </a:tc>
                <a:tc>
                  <a:txBody>
                    <a:bodyPr/>
                    <a:lstStyle/>
                    <a:p>
                      <a:pPr algn="r" fontAlgn="ctr"/>
                      <a:r>
                        <a:rPr lang="en-US">
                          <a:effectLst/>
                        </a:rPr>
                        <a:t>344</a:t>
                      </a:r>
                    </a:p>
                  </a:txBody>
                  <a:tcPr anchor="ctr">
                    <a:lnL>
                      <a:noFill/>
                    </a:lnL>
                    <a:lnR>
                      <a:noFill/>
                    </a:lnR>
                    <a:lnT>
                      <a:noFill/>
                    </a:lnT>
                    <a:lnB>
                      <a:noFill/>
                    </a:lnB>
                  </a:tcPr>
                </a:tc>
                <a:tc>
                  <a:txBody>
                    <a:bodyPr/>
                    <a:lstStyle/>
                    <a:p>
                      <a:pPr algn="r" fontAlgn="ctr"/>
                      <a:r>
                        <a:rPr lang="en-US">
                          <a:effectLst/>
                        </a:rPr>
                        <a:t>10167</a:t>
                      </a:r>
                    </a:p>
                  </a:txBody>
                  <a:tcPr anchor="ctr">
                    <a:lnL>
                      <a:noFill/>
                    </a:lnL>
                    <a:lnR>
                      <a:noFill/>
                    </a:lnR>
                    <a:lnT>
                      <a:noFill/>
                    </a:lnT>
                    <a:lnB>
                      <a:noFill/>
                    </a:lnB>
                  </a:tcPr>
                </a:tc>
                <a:tc>
                  <a:txBody>
                    <a:bodyPr/>
                    <a:lstStyle/>
                    <a:p>
                      <a:pPr algn="r" fontAlgn="ctr"/>
                      <a:r>
                        <a:rPr lang="en-US">
                          <a:effectLst/>
                        </a:rPr>
                        <a:t>11925</a:t>
                      </a:r>
                    </a:p>
                  </a:txBody>
                  <a:tcPr anchor="ctr">
                    <a:lnL>
                      <a:noFill/>
                    </a:lnL>
                    <a:lnR>
                      <a:noFill/>
                    </a:lnR>
                    <a:lnT>
                      <a:noFill/>
                    </a:lnT>
                    <a:lnB>
                      <a:noFill/>
                    </a:lnB>
                  </a:tcPr>
                </a:tc>
                <a:tc>
                  <a:txBody>
                    <a:bodyPr/>
                    <a:lstStyle/>
                    <a:p>
                      <a:pPr algn="r" fontAlgn="ctr"/>
                      <a:r>
                        <a:rPr lang="en-US">
                          <a:effectLst/>
                        </a:rPr>
                        <a:t>0.12</a:t>
                      </a:r>
                    </a:p>
                  </a:txBody>
                  <a:tcPr anchor="ctr">
                    <a:lnL>
                      <a:noFill/>
                    </a:lnL>
                    <a:lnR>
                      <a:noFill/>
                    </a:lnR>
                    <a:lnT>
                      <a:noFill/>
                    </a:lnT>
                    <a:lnB>
                      <a:noFill/>
                    </a:lnB>
                  </a:tcPr>
                </a:tc>
                <a:extLst>
                  <a:ext uri="{0D108BD9-81ED-4DB2-BD59-A6C34878D82A}">
                    <a16:rowId xmlns:a16="http://schemas.microsoft.com/office/drawing/2014/main" val="119498245"/>
                  </a:ext>
                </a:extLst>
              </a:tr>
              <a:tr h="663715">
                <a:tc>
                  <a:txBody>
                    <a:bodyPr/>
                    <a:lstStyle/>
                    <a:p>
                      <a:pPr algn="r" fontAlgn="ctr"/>
                      <a:r>
                        <a:rPr lang="en-US" b="1">
                          <a:effectLst/>
                        </a:rPr>
                        <a:t>0</a:t>
                      </a:r>
                    </a:p>
                  </a:txBody>
                  <a:tcPr anchor="ctr">
                    <a:lnL>
                      <a:noFill/>
                    </a:lnL>
                    <a:lnR>
                      <a:noFill/>
                    </a:lnR>
                    <a:lnT>
                      <a:noFill/>
                    </a:lnT>
                    <a:lnB>
                      <a:noFill/>
                    </a:lnB>
                    <a:solidFill>
                      <a:srgbClr val="F5F5F5"/>
                    </a:solidFill>
                  </a:tcPr>
                </a:tc>
                <a:tc>
                  <a:txBody>
                    <a:bodyPr/>
                    <a:lstStyle/>
                    <a:p>
                      <a:pPr algn="r" fontAlgn="ctr"/>
                      <a:r>
                        <a:rPr lang="en-US">
                          <a:effectLst/>
                        </a:rPr>
                        <a:t>A</a:t>
                      </a:r>
                    </a:p>
                  </a:txBody>
                  <a:tcPr anchor="ctr">
                    <a:lnL>
                      <a:noFill/>
                    </a:lnL>
                    <a:lnR>
                      <a:noFill/>
                    </a:lnR>
                    <a:lnT>
                      <a:noFill/>
                    </a:lnT>
                    <a:lnB>
                      <a:noFill/>
                    </a:lnB>
                    <a:solidFill>
                      <a:srgbClr val="F5F5F5"/>
                    </a:solidFill>
                  </a:tcPr>
                </a:tc>
                <a:tc>
                  <a:txBody>
                    <a:bodyPr/>
                    <a:lstStyle/>
                    <a:p>
                      <a:pPr algn="r" fontAlgn="ctr"/>
                      <a:r>
                        <a:rPr lang="en-US">
                          <a:effectLst/>
                        </a:rPr>
                        <a:t>601</a:t>
                      </a:r>
                    </a:p>
                  </a:txBody>
                  <a:tcPr anchor="ctr">
                    <a:lnL>
                      <a:noFill/>
                    </a:lnL>
                    <a:lnR>
                      <a:noFill/>
                    </a:lnR>
                    <a:lnT>
                      <a:noFill/>
                    </a:lnT>
                    <a:lnB>
                      <a:noFill/>
                    </a:lnB>
                    <a:solidFill>
                      <a:srgbClr val="F5F5F5"/>
                    </a:solidFill>
                  </a:tcPr>
                </a:tc>
                <a:tc>
                  <a:txBody>
                    <a:bodyPr/>
                    <a:lstStyle/>
                    <a:p>
                      <a:pPr algn="r" fontAlgn="ctr"/>
                      <a:r>
                        <a:rPr lang="en-US">
                          <a:effectLst/>
                        </a:rPr>
                        <a:t>40</a:t>
                      </a:r>
                    </a:p>
                  </a:txBody>
                  <a:tcPr anchor="ctr">
                    <a:lnL>
                      <a:noFill/>
                    </a:lnL>
                    <a:lnR>
                      <a:noFill/>
                    </a:lnR>
                    <a:lnT>
                      <a:noFill/>
                    </a:lnT>
                    <a:lnB>
                      <a:noFill/>
                    </a:lnB>
                    <a:solidFill>
                      <a:srgbClr val="F5F5F5"/>
                    </a:solidFill>
                  </a:tcPr>
                </a:tc>
                <a:tc>
                  <a:txBody>
                    <a:bodyPr/>
                    <a:lstStyle/>
                    <a:p>
                      <a:pPr algn="r" fontAlgn="ctr"/>
                      <a:r>
                        <a:rPr lang="en-US">
                          <a:effectLst/>
                        </a:rPr>
                        <a:t>9377</a:t>
                      </a:r>
                    </a:p>
                  </a:txBody>
                  <a:tcPr anchor="ctr">
                    <a:lnL>
                      <a:noFill/>
                    </a:lnL>
                    <a:lnR>
                      <a:noFill/>
                    </a:lnR>
                    <a:lnT>
                      <a:noFill/>
                    </a:lnT>
                    <a:lnB>
                      <a:noFill/>
                    </a:lnB>
                    <a:solidFill>
                      <a:srgbClr val="F5F5F5"/>
                    </a:solidFill>
                  </a:tcPr>
                </a:tc>
                <a:tc>
                  <a:txBody>
                    <a:bodyPr/>
                    <a:lstStyle/>
                    <a:p>
                      <a:pPr algn="r" fontAlgn="ctr"/>
                      <a:r>
                        <a:rPr lang="en-US">
                          <a:effectLst/>
                        </a:rPr>
                        <a:t>10018</a:t>
                      </a:r>
                    </a:p>
                  </a:txBody>
                  <a:tcPr anchor="ctr">
                    <a:lnL>
                      <a:noFill/>
                    </a:lnL>
                    <a:lnR>
                      <a:noFill/>
                    </a:lnR>
                    <a:lnT>
                      <a:noFill/>
                    </a:lnT>
                    <a:lnB>
                      <a:noFill/>
                    </a:lnB>
                    <a:solidFill>
                      <a:srgbClr val="F5F5F5"/>
                    </a:solidFill>
                  </a:tcPr>
                </a:tc>
                <a:tc>
                  <a:txBody>
                    <a:bodyPr/>
                    <a:lstStyle/>
                    <a:p>
                      <a:pPr algn="r" fontAlgn="ctr"/>
                      <a:r>
                        <a:rPr lang="en-US" dirty="0">
                          <a:effectLst/>
                        </a:rPr>
                        <a:t>0.06</a:t>
                      </a:r>
                    </a:p>
                  </a:txBody>
                  <a:tcPr anchor="ctr">
                    <a:lnL>
                      <a:noFill/>
                    </a:lnL>
                    <a:lnR>
                      <a:noFill/>
                    </a:lnR>
                    <a:lnT>
                      <a:noFill/>
                    </a:lnT>
                    <a:lnB>
                      <a:noFill/>
                    </a:lnB>
                    <a:solidFill>
                      <a:srgbClr val="F5F5F5"/>
                    </a:solidFill>
                  </a:tcPr>
                </a:tc>
                <a:extLst>
                  <a:ext uri="{0D108BD9-81ED-4DB2-BD59-A6C34878D82A}">
                    <a16:rowId xmlns:a16="http://schemas.microsoft.com/office/drawing/2014/main" val="2432299397"/>
                  </a:ext>
                </a:extLst>
              </a:tr>
            </a:tbl>
          </a:graphicData>
        </a:graphic>
      </p:graphicFrame>
      <p:pic>
        <p:nvPicPr>
          <p:cNvPr id="14338" name="Picture 2">
            <a:extLst>
              <a:ext uri="{FF2B5EF4-FFF2-40B4-BE49-F238E27FC236}">
                <a16:creationId xmlns:a16="http://schemas.microsoft.com/office/drawing/2014/main" id="{8A482D4F-0699-46A8-B63F-8BBFD3660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703" y="1941342"/>
            <a:ext cx="6072555" cy="474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86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5C98-A49C-4C3F-8607-6BB4CDE3B34F}"/>
              </a:ext>
            </a:extLst>
          </p:cNvPr>
          <p:cNvSpPr>
            <a:spLocks noGrp="1"/>
          </p:cNvSpPr>
          <p:nvPr>
            <p:ph type="title"/>
          </p:nvPr>
        </p:nvSpPr>
        <p:spPr>
          <a:xfrm>
            <a:off x="604911" y="1746753"/>
            <a:ext cx="9313817" cy="369430"/>
          </a:xfrm>
        </p:spPr>
        <p:txBody>
          <a:bodyPr>
            <a:noAutofit/>
          </a:bodyPr>
          <a:lstStyle/>
          <a:p>
            <a:pPr algn="l" defTabSz="815975">
              <a:lnSpc>
                <a:spcPct val="100000"/>
              </a:lnSpc>
              <a:spcBef>
                <a:spcPct val="0"/>
              </a:spcBef>
              <a:buSzTx/>
            </a:pPr>
            <a:r>
              <a:rPr lang="en-US" altLang="en-US" sz="1800" dirty="0"/>
              <a:t>Key points:</a:t>
            </a:r>
            <a:br>
              <a:rPr lang="en-US" altLang="en-US" sz="1800" dirty="0"/>
            </a:br>
            <a:r>
              <a:rPr lang="en-US" altLang="en-US" sz="1800" dirty="0"/>
              <a:t>1. interest rate less than 10% has very less chances of charged off. Interest rates are starting from minimum 5 %.</a:t>
            </a:r>
            <a:br>
              <a:rPr lang="en-US" altLang="en-US" sz="1800" dirty="0"/>
            </a:br>
            <a:r>
              <a:rPr lang="en-US" altLang="en-US" sz="1800" dirty="0"/>
              <a:t>2. interest rate more than 16% has good chances of charged off as compared to other category interest rates.</a:t>
            </a:r>
            <a:br>
              <a:rPr lang="en-US" altLang="en-US" sz="1800" dirty="0"/>
            </a:br>
            <a:r>
              <a:rPr lang="en-US" altLang="en-US" sz="1800" dirty="0"/>
              <a:t>3. Charged-off proportion is increasing with higher interest rates.</a:t>
            </a:r>
          </a:p>
        </p:txBody>
      </p:sp>
      <p:pic>
        <p:nvPicPr>
          <p:cNvPr id="16386" name="Picture 2">
            <a:extLst>
              <a:ext uri="{FF2B5EF4-FFF2-40B4-BE49-F238E27FC236}">
                <a16:creationId xmlns:a16="http://schemas.microsoft.com/office/drawing/2014/main" id="{E82C4527-E0A5-4A09-9EAC-E3720D2DF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11" y="2940149"/>
            <a:ext cx="10515603" cy="375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125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577E-E408-4D71-AC0A-4224CA2A1EE2}"/>
              </a:ext>
            </a:extLst>
          </p:cNvPr>
          <p:cNvSpPr>
            <a:spLocks noGrp="1"/>
          </p:cNvSpPr>
          <p:nvPr>
            <p:ph type="title"/>
          </p:nvPr>
        </p:nvSpPr>
        <p:spPr>
          <a:xfrm>
            <a:off x="447822" y="1420819"/>
            <a:ext cx="9313817" cy="856138"/>
          </a:xfrm>
        </p:spPr>
        <p:txBody>
          <a:bodyPr>
            <a:noAutofit/>
          </a:bodyPr>
          <a:lstStyle/>
          <a:p>
            <a:pPr algn="l" defTabSz="815975">
              <a:lnSpc>
                <a:spcPct val="100000"/>
              </a:lnSpc>
              <a:spcBef>
                <a:spcPct val="0"/>
              </a:spcBef>
              <a:buSzTx/>
            </a:pPr>
            <a:r>
              <a:rPr lang="en-US" altLang="en-US" sz="1800" dirty="0"/>
              <a:t>Key Points:</a:t>
            </a:r>
            <a:br>
              <a:rPr lang="en-US" altLang="en-US" sz="1800" dirty="0"/>
            </a:br>
            <a:r>
              <a:rPr lang="en-US" altLang="en-US" sz="1800" dirty="0"/>
              <a:t>1.Median,95th percentile,75th percentile of loan amount is highest for loan taken for small business purpose among all purposes.</a:t>
            </a:r>
            <a:br>
              <a:rPr lang="en-US" altLang="en-US" sz="1800" dirty="0"/>
            </a:br>
            <a:r>
              <a:rPr lang="en-US" altLang="en-US" sz="1800" dirty="0"/>
              <a:t>2.Debt consolidation is second and Credit card comes 3rd.</a:t>
            </a:r>
            <a:br>
              <a:rPr lang="en-US" altLang="en-US" sz="1800" dirty="0"/>
            </a:br>
            <a:br>
              <a:rPr lang="en-US" sz="1800" b="1" i="0" dirty="0">
                <a:solidFill>
                  <a:srgbClr val="000000"/>
                </a:solidFill>
                <a:effectLst/>
                <a:latin typeface="Inter"/>
              </a:rPr>
            </a:br>
            <a:endParaRPr lang="en-US" sz="1800" b="1" dirty="0"/>
          </a:p>
        </p:txBody>
      </p:sp>
      <p:pic>
        <p:nvPicPr>
          <p:cNvPr id="22530" name="Picture 2">
            <a:extLst>
              <a:ext uri="{FF2B5EF4-FFF2-40B4-BE49-F238E27FC236}">
                <a16:creationId xmlns:a16="http://schemas.microsoft.com/office/drawing/2014/main" id="{A826BE6C-16BB-4F5B-962D-440F96EECC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822" y="2377440"/>
            <a:ext cx="11296356" cy="431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3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CD17-F91F-46E9-B6C8-A9765D26815A}"/>
              </a:ext>
            </a:extLst>
          </p:cNvPr>
          <p:cNvSpPr>
            <a:spLocks noGrp="1"/>
          </p:cNvSpPr>
          <p:nvPr>
            <p:ph type="title"/>
          </p:nvPr>
        </p:nvSpPr>
        <p:spPr>
          <a:xfrm>
            <a:off x="562708" y="1554480"/>
            <a:ext cx="9313817" cy="856138"/>
          </a:xfrm>
        </p:spPr>
        <p:txBody>
          <a:bodyPr>
            <a:noAutofit/>
          </a:bodyPr>
          <a:lstStyle/>
          <a:p>
            <a:pPr defTabSz="725488">
              <a:lnSpc>
                <a:spcPct val="100000"/>
              </a:lnSpc>
              <a:spcBef>
                <a:spcPct val="0"/>
              </a:spcBef>
            </a:pPr>
            <a:r>
              <a:rPr lang="en-US" altLang="en-US" sz="1800" dirty="0"/>
              <a:t>Violin Plot - It shows the distribution of quantitative data across several levels of one (or more) categorical variables such that those distributions can be compared. Here is the observation :-</a:t>
            </a:r>
            <a:br>
              <a:rPr lang="en-US" altLang="en-US" sz="1800" dirty="0"/>
            </a:br>
            <a:br>
              <a:rPr lang="en-US" altLang="en-US" sz="1800" dirty="0"/>
            </a:br>
            <a:r>
              <a:rPr lang="en-US" altLang="en-US" sz="1800" dirty="0"/>
              <a:t>Loan taken for small business purpose, Debt consolidation and Credit card are somewhat evenly distributed as compare to loan taken for other purposes.</a:t>
            </a:r>
            <a:br>
              <a:rPr lang="en-US" altLang="en-US" sz="1800" dirty="0"/>
            </a:br>
            <a:endParaRPr lang="en-US" sz="1800" dirty="0"/>
          </a:p>
        </p:txBody>
      </p:sp>
      <p:pic>
        <p:nvPicPr>
          <p:cNvPr id="23554" name="Picture 2">
            <a:extLst>
              <a:ext uri="{FF2B5EF4-FFF2-40B4-BE49-F238E27FC236}">
                <a16:creationId xmlns:a16="http://schemas.microsoft.com/office/drawing/2014/main" id="{E16BD9BC-F3E5-4F4F-A656-5B075805E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708" y="2616591"/>
            <a:ext cx="10635175" cy="400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014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D68C-9E8F-4F27-A3C9-A71B2CC119D9}"/>
              </a:ext>
            </a:extLst>
          </p:cNvPr>
          <p:cNvSpPr>
            <a:spLocks noGrp="1"/>
          </p:cNvSpPr>
          <p:nvPr>
            <p:ph type="title"/>
          </p:nvPr>
        </p:nvSpPr>
        <p:spPr>
          <a:xfrm>
            <a:off x="759655" y="1188720"/>
            <a:ext cx="9313817" cy="856138"/>
          </a:xfrm>
        </p:spPr>
        <p:txBody>
          <a:bodyPr>
            <a:noAutofit/>
          </a:bodyPr>
          <a:lstStyle/>
          <a:p>
            <a:pPr defTabSz="825500">
              <a:lnSpc>
                <a:spcPct val="100000"/>
              </a:lnSpc>
              <a:spcBef>
                <a:spcPct val="0"/>
              </a:spcBef>
            </a:pPr>
            <a:r>
              <a:rPr lang="en-US" altLang="en-US" sz="1800" dirty="0"/>
              <a:t>Term of loan vs Interest Rate observations:</a:t>
            </a:r>
            <a:br>
              <a:rPr lang="en-US" altLang="en-US" sz="1800" dirty="0"/>
            </a:br>
            <a:r>
              <a:rPr lang="en-US" altLang="en-US" sz="1800" dirty="0"/>
              <a:t>1.It is clear that average interest rate is higher for 60 months loan term.</a:t>
            </a:r>
            <a:br>
              <a:rPr lang="en-US" altLang="en-US" sz="1800" dirty="0"/>
            </a:br>
            <a:r>
              <a:rPr lang="en-US" altLang="en-US" sz="1800" dirty="0"/>
              <a:t>2.Most of the loans issued for longer term had higher interest rates for repayment.</a:t>
            </a:r>
            <a:br>
              <a:rPr lang="en-US" altLang="en-US" sz="1800" dirty="0"/>
            </a:br>
            <a:endParaRPr lang="en-US" sz="1800" b="1" dirty="0"/>
          </a:p>
        </p:txBody>
      </p:sp>
      <p:pic>
        <p:nvPicPr>
          <p:cNvPr id="24578" name="Picture 2">
            <a:extLst>
              <a:ext uri="{FF2B5EF4-FFF2-40B4-BE49-F238E27FC236}">
                <a16:creationId xmlns:a16="http://schemas.microsoft.com/office/drawing/2014/main" id="{C5F01342-3A08-4453-8D26-AB6D99E828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9655" y="2208628"/>
            <a:ext cx="9608234" cy="448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30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3F23843F-4BA7-4E69-8B7B-AEF960F7AE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269" y="2569252"/>
            <a:ext cx="9020657" cy="40632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D1FA7F-EB6F-4E0C-95AA-FB0ECB20860A}"/>
              </a:ext>
            </a:extLst>
          </p:cNvPr>
          <p:cNvSpPr txBox="1"/>
          <p:nvPr/>
        </p:nvSpPr>
        <p:spPr>
          <a:xfrm>
            <a:off x="939269" y="942036"/>
            <a:ext cx="8908116" cy="1754326"/>
          </a:xfrm>
          <a:prstGeom prst="rect">
            <a:avLst/>
          </a:prstGeom>
          <a:noFill/>
        </p:spPr>
        <p:txBody>
          <a:bodyPr wrap="square" rtlCol="0">
            <a:spAutoFit/>
          </a:bodyPr>
          <a:lstStyle/>
          <a:p>
            <a:pPr algn="l" defTabSz="815975">
              <a:lnSpc>
                <a:spcPct val="100000"/>
              </a:lnSpc>
              <a:spcBef>
                <a:spcPct val="0"/>
              </a:spcBef>
              <a:buSzTx/>
            </a:pPr>
            <a:r>
              <a:rPr lang="en-US" altLang="en-US" sz="1800" dirty="0"/>
              <a:t>Purpose vs Interest Rate observations:</a:t>
            </a:r>
          </a:p>
          <a:p>
            <a:pPr algn="l" defTabSz="815975">
              <a:lnSpc>
                <a:spcPct val="100000"/>
              </a:lnSpc>
              <a:spcBef>
                <a:spcPct val="0"/>
              </a:spcBef>
              <a:buSzTx/>
            </a:pPr>
            <a:r>
              <a:rPr lang="en-US" altLang="en-US" sz="1800" dirty="0"/>
              <a:t>1. It is clear that average interest rate is highest for small business purpose.</a:t>
            </a:r>
          </a:p>
          <a:p>
            <a:pPr algn="l" defTabSz="815975">
              <a:lnSpc>
                <a:spcPct val="100000"/>
              </a:lnSpc>
              <a:spcBef>
                <a:spcPct val="0"/>
              </a:spcBef>
              <a:buSzTx/>
            </a:pPr>
            <a:r>
              <a:rPr lang="en-US" altLang="en-US" sz="1800" dirty="0"/>
              <a:t>2.Loans taken for small business purposes had to repay the loan with more </a:t>
            </a:r>
            <a:r>
              <a:rPr lang="en-US" altLang="en-US" sz="1800" dirty="0" err="1"/>
              <a:t>intrest</a:t>
            </a:r>
            <a:r>
              <a:rPr lang="en-US" altLang="en-US" sz="1800" dirty="0"/>
              <a:t> rate as compared to other.</a:t>
            </a:r>
          </a:p>
          <a:p>
            <a:pPr algn="l" defTabSz="815975">
              <a:lnSpc>
                <a:spcPct val="100000"/>
              </a:lnSpc>
              <a:spcBef>
                <a:spcPct val="0"/>
              </a:spcBef>
              <a:buSzTx/>
            </a:pPr>
            <a:r>
              <a:rPr lang="en-US" altLang="en-US" sz="1800" dirty="0"/>
              <a:t>3.Debt consolidation is 2nd where borrowers had to pay more interest rate.</a:t>
            </a:r>
          </a:p>
          <a:p>
            <a:endParaRPr lang="en-US" dirty="0"/>
          </a:p>
        </p:txBody>
      </p:sp>
    </p:spTree>
    <p:extLst>
      <p:ext uri="{BB962C8B-B14F-4D97-AF65-F5344CB8AC3E}">
        <p14:creationId xmlns:p14="http://schemas.microsoft.com/office/powerpoint/2010/main" val="85586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6CD9-7A12-4831-AB4E-E28BE110CF95}"/>
              </a:ext>
            </a:extLst>
          </p:cNvPr>
          <p:cNvSpPr>
            <a:spLocks noGrp="1"/>
          </p:cNvSpPr>
          <p:nvPr>
            <p:ph type="title"/>
          </p:nvPr>
        </p:nvSpPr>
        <p:spPr>
          <a:xfrm>
            <a:off x="773724" y="1329396"/>
            <a:ext cx="9313817" cy="856138"/>
          </a:xfrm>
        </p:spPr>
        <p:txBody>
          <a:bodyPr>
            <a:noAutofit/>
          </a:bodyPr>
          <a:lstStyle/>
          <a:p>
            <a:pPr defTabSz="815975">
              <a:lnSpc>
                <a:spcPct val="100000"/>
              </a:lnSpc>
              <a:spcBef>
                <a:spcPct val="0"/>
              </a:spcBef>
            </a:pPr>
            <a:r>
              <a:rPr lang="en-US" altLang="en-US" sz="1800" dirty="0"/>
              <a:t>Loan Amount vs Interest Rate observations:</a:t>
            </a:r>
            <a:br>
              <a:rPr lang="en-US" altLang="en-US" sz="1800" dirty="0"/>
            </a:br>
            <a:r>
              <a:rPr lang="en-US" altLang="en-US" sz="1800" dirty="0"/>
              <a:t>1. It is clear that interest rate is increasing with loan amount increase.</a:t>
            </a:r>
            <a:br>
              <a:rPr lang="en-US" altLang="en-US" sz="1800" dirty="0"/>
            </a:br>
            <a:r>
              <a:rPr lang="en-US" altLang="en-US" sz="1800" dirty="0"/>
              <a:t>2. probably when loan amount is more it is taken for longer loan term, we saw earlier that longer the loan term more the interest rate.</a:t>
            </a:r>
            <a:br>
              <a:rPr lang="en-US" altLang="en-US" sz="1800" dirty="0"/>
            </a:br>
            <a:endParaRPr lang="en-US" sz="1800" dirty="0"/>
          </a:p>
        </p:txBody>
      </p:sp>
      <p:pic>
        <p:nvPicPr>
          <p:cNvPr id="4" name="Picture 10">
            <a:extLst>
              <a:ext uri="{FF2B5EF4-FFF2-40B4-BE49-F238E27FC236}">
                <a16:creationId xmlns:a16="http://schemas.microsoft.com/office/drawing/2014/main" id="{CDFC2A57-85DE-4DE5-A7D4-B63B3B6E79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724" y="2304366"/>
            <a:ext cx="8742838" cy="434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02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solidFill>
                  <a:srgbClr val="091E42"/>
                </a:solidFill>
                <a:latin typeface="+mn-lt"/>
              </a:rPr>
              <a:t>C</a:t>
            </a:r>
            <a:r>
              <a:rPr lang="en-US" sz="2000" b="0" i="0" u="none" strike="noStrike" dirty="0">
                <a:solidFill>
                  <a:srgbClr val="091E42"/>
                </a:solidFill>
                <a:effectLst/>
                <a:latin typeface="+mn-lt"/>
              </a:rPr>
              <a:t>ompany receives a loan application, the company has to make a decision for loan approval based on the applicant’s profile. Two </a:t>
            </a:r>
            <a:r>
              <a:rPr lang="en-US" sz="2000" b="1" i="0" u="none" strike="noStrike" dirty="0">
                <a:solidFill>
                  <a:srgbClr val="091E42"/>
                </a:solidFill>
                <a:effectLst/>
                <a:latin typeface="+mn-lt"/>
              </a:rPr>
              <a:t>types of risks</a:t>
            </a:r>
            <a:r>
              <a:rPr lang="en-US" sz="2000" b="0" i="0" u="none" strike="noStrike" dirty="0">
                <a:solidFill>
                  <a:srgbClr val="091E42"/>
                </a:solidFill>
                <a:effectLst/>
                <a:latin typeface="+mn-lt"/>
              </a:rPr>
              <a:t> are associated with the bank’s decision:</a:t>
            </a:r>
          </a:p>
          <a:p>
            <a:pPr marL="0" indent="0">
              <a:buNone/>
            </a:pPr>
            <a:endParaRPr lang="en-US" sz="2000" b="0" i="0" u="none" strike="noStrike" dirty="0">
              <a:solidFill>
                <a:srgbClr val="091E42"/>
              </a:solidFill>
              <a:effectLst/>
              <a:latin typeface="+mn-lt"/>
            </a:endParaRPr>
          </a:p>
          <a:p>
            <a:pPr rtl="0" fontAlgn="base">
              <a:spcBef>
                <a:spcPts val="0"/>
              </a:spcBef>
              <a:spcAft>
                <a:spcPts val="0"/>
              </a:spcAft>
              <a:buFont typeface="Arial" panose="020B0604020202020204" pitchFamily="34" charset="0"/>
              <a:buChar char="•"/>
            </a:pPr>
            <a:r>
              <a:rPr lang="en-US" sz="2000" b="0" i="0" u="none" strike="noStrike" dirty="0">
                <a:solidFill>
                  <a:srgbClr val="091E42"/>
                </a:solidFill>
                <a:effectLst/>
                <a:latin typeface="+mn-lt"/>
              </a:rPr>
              <a:t>If the applicant is</a:t>
            </a:r>
            <a:r>
              <a:rPr lang="en-US" sz="2000" b="1" i="0" u="none" strike="noStrike" dirty="0">
                <a:solidFill>
                  <a:srgbClr val="091E42"/>
                </a:solidFill>
                <a:effectLst/>
                <a:latin typeface="+mn-lt"/>
              </a:rPr>
              <a:t> likely to repay the loan</a:t>
            </a:r>
            <a:r>
              <a:rPr lang="en-US" sz="2000" b="0" i="0" u="none" strike="noStrike" dirty="0">
                <a:solidFill>
                  <a:srgbClr val="091E42"/>
                </a:solidFill>
                <a:effectLst/>
                <a:latin typeface="+mn-lt"/>
              </a:rPr>
              <a:t>, then not approving the loan results in a </a:t>
            </a:r>
            <a:r>
              <a:rPr lang="en-US" sz="2000" b="1" i="0" u="none" strike="noStrike" dirty="0">
                <a:solidFill>
                  <a:srgbClr val="091E42"/>
                </a:solidFill>
                <a:effectLst/>
                <a:latin typeface="+mn-lt"/>
              </a:rPr>
              <a:t>loss of business</a:t>
            </a:r>
            <a:r>
              <a:rPr lang="en-US" sz="2000" b="0" i="0" u="none" strike="noStrike" dirty="0">
                <a:solidFill>
                  <a:srgbClr val="091E42"/>
                </a:solidFill>
                <a:effectLst/>
                <a:latin typeface="+mn-lt"/>
              </a:rPr>
              <a:t> to the company</a:t>
            </a:r>
          </a:p>
          <a:p>
            <a:pPr marL="0" indent="0" rtl="0" fontAlgn="base">
              <a:spcBef>
                <a:spcPts val="0"/>
              </a:spcBef>
              <a:spcAft>
                <a:spcPts val="0"/>
              </a:spcAft>
              <a:buNone/>
            </a:pPr>
            <a:endParaRPr lang="en-US" sz="2000" b="0" i="0" u="none" strike="noStrike" dirty="0">
              <a:solidFill>
                <a:srgbClr val="091E42"/>
              </a:solidFill>
              <a:effectLst/>
              <a:latin typeface="+mn-lt"/>
            </a:endParaRPr>
          </a:p>
          <a:p>
            <a:pPr rtl="0" fontAlgn="base">
              <a:spcBef>
                <a:spcPts val="0"/>
              </a:spcBef>
              <a:spcAft>
                <a:spcPts val="0"/>
              </a:spcAft>
              <a:buFont typeface="Arial" panose="020B0604020202020204" pitchFamily="34" charset="0"/>
              <a:buChar char="•"/>
            </a:pPr>
            <a:r>
              <a:rPr lang="en-US" sz="2000" b="0" i="0" u="none" strike="noStrike" dirty="0">
                <a:solidFill>
                  <a:srgbClr val="091E42"/>
                </a:solidFill>
                <a:effectLst/>
                <a:latin typeface="+mn-lt"/>
              </a:rPr>
              <a:t>If the applicant is </a:t>
            </a:r>
            <a:r>
              <a:rPr lang="en-US" sz="2000" b="1" i="0" u="none" strike="noStrike" dirty="0">
                <a:solidFill>
                  <a:srgbClr val="091E42"/>
                </a:solidFill>
                <a:effectLst/>
                <a:latin typeface="+mn-lt"/>
              </a:rPr>
              <a:t>not likely to repay the loan,</a:t>
            </a:r>
            <a:r>
              <a:rPr lang="en-US" sz="2000" b="0" i="0" u="none" strike="noStrike" dirty="0">
                <a:solidFill>
                  <a:srgbClr val="091E42"/>
                </a:solidFill>
                <a:effectLst/>
                <a:latin typeface="+mn-lt"/>
              </a:rPr>
              <a:t> i.e. he/she is likely to default, then approving the loan may lead to a </a:t>
            </a:r>
            <a:r>
              <a:rPr lang="en-US" sz="2000" b="1" i="0" u="none" strike="noStrike" dirty="0">
                <a:solidFill>
                  <a:srgbClr val="091E42"/>
                </a:solidFill>
                <a:effectLst/>
                <a:latin typeface="+mn-lt"/>
              </a:rPr>
              <a:t>financial loss</a:t>
            </a:r>
            <a:r>
              <a:rPr lang="en-US" sz="2000" b="0" i="0" u="none" strike="noStrike" dirty="0">
                <a:solidFill>
                  <a:srgbClr val="091E42"/>
                </a:solidFill>
                <a:effectLst/>
                <a:latin typeface="+mn-lt"/>
              </a:rPr>
              <a:t> for the company</a:t>
            </a:r>
          </a:p>
          <a:p>
            <a:pPr marL="0" indent="0">
              <a:buNone/>
            </a:pPr>
            <a:endParaRPr lang="en-IN" sz="2000" dirty="0">
              <a:latin typeface="+mn-lt"/>
            </a:endParaRPr>
          </a:p>
        </p:txBody>
      </p:sp>
      <p:sp>
        <p:nvSpPr>
          <p:cNvPr id="5" name="Title 1"/>
          <p:cNvSpPr>
            <a:spLocks noGrp="1"/>
          </p:cNvSpPr>
          <p:nvPr>
            <p:ph type="title"/>
          </p:nvPr>
        </p:nvSpPr>
        <p:spPr>
          <a:xfrm>
            <a:off x="1136469" y="640080"/>
            <a:ext cx="9313817" cy="856138"/>
          </a:xfrm>
        </p:spPr>
        <p:txBody>
          <a:bodyPr/>
          <a:lstStyle/>
          <a:p>
            <a:pPr algn="ctr"/>
            <a:r>
              <a:rPr lang="en-IN" b="1" dirty="0"/>
              <a:t> </a:t>
            </a:r>
            <a:r>
              <a:rPr lang="en-IN" sz="2800" b="1" dirty="0"/>
              <a:t>  Lending club Case Study Strategy</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4642-605D-4B23-A368-9BAA40CFB9E2}"/>
              </a:ext>
            </a:extLst>
          </p:cNvPr>
          <p:cNvSpPr>
            <a:spLocks noGrp="1"/>
          </p:cNvSpPr>
          <p:nvPr>
            <p:ph type="title"/>
          </p:nvPr>
        </p:nvSpPr>
        <p:spPr>
          <a:xfrm>
            <a:off x="618309" y="1484141"/>
            <a:ext cx="9313817" cy="856138"/>
          </a:xfrm>
        </p:spPr>
        <p:txBody>
          <a:bodyPr>
            <a:noAutofit/>
          </a:bodyPr>
          <a:lstStyle/>
          <a:p>
            <a:pPr defTabSz="815975">
              <a:lnSpc>
                <a:spcPct val="100000"/>
              </a:lnSpc>
              <a:spcBef>
                <a:spcPct val="0"/>
              </a:spcBef>
            </a:pPr>
            <a:r>
              <a:rPr lang="en-US" altLang="en-US" sz="1800" dirty="0" err="1"/>
              <a:t>BarPlot</a:t>
            </a:r>
            <a:r>
              <a:rPr lang="en-US" altLang="en-US" sz="1800" dirty="0"/>
              <a:t> to show variation of annual income across grade for every loan status</a:t>
            </a:r>
            <a:br>
              <a:rPr lang="en-US" altLang="en-US" sz="1800" dirty="0"/>
            </a:br>
            <a:br>
              <a:rPr lang="en-US" altLang="en-US" sz="1800" dirty="0"/>
            </a:br>
            <a:r>
              <a:rPr lang="en-US" altLang="en-US" sz="1800" dirty="0"/>
              <a:t>From this we can conclude that the ones getting 'charged off' have lower annual incomes than the ones who 'paid fully' for each and every grade (i.e. at same interest range)</a:t>
            </a:r>
            <a:br>
              <a:rPr lang="en-US" altLang="en-US" sz="1800" dirty="0"/>
            </a:br>
            <a:endParaRPr lang="en-US" sz="1800" dirty="0"/>
          </a:p>
        </p:txBody>
      </p:sp>
      <p:pic>
        <p:nvPicPr>
          <p:cNvPr id="5" name="Picture 2">
            <a:extLst>
              <a:ext uri="{FF2B5EF4-FFF2-40B4-BE49-F238E27FC236}">
                <a16:creationId xmlns:a16="http://schemas.microsoft.com/office/drawing/2014/main" id="{7C01699C-4E01-440C-A7E3-52AD71ED26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309" y="2595562"/>
            <a:ext cx="10734319" cy="3962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51887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C99B-34DC-4EEC-A72B-833F0136F5B6}"/>
              </a:ext>
            </a:extLst>
          </p:cNvPr>
          <p:cNvSpPr>
            <a:spLocks noGrp="1"/>
          </p:cNvSpPr>
          <p:nvPr>
            <p:ph type="title"/>
          </p:nvPr>
        </p:nvSpPr>
        <p:spPr>
          <a:xfrm>
            <a:off x="760524" y="1146517"/>
            <a:ext cx="9313817" cy="856138"/>
          </a:xfrm>
        </p:spPr>
        <p:txBody>
          <a:bodyPr>
            <a:noAutofit/>
          </a:bodyPr>
          <a:lstStyle/>
          <a:p>
            <a:pPr defTabSz="825500">
              <a:lnSpc>
                <a:spcPct val="100000"/>
              </a:lnSpc>
              <a:spcBef>
                <a:spcPct val="0"/>
              </a:spcBef>
            </a:pPr>
            <a:r>
              <a:rPr lang="en-US" altLang="en-US" sz="1800" dirty="0"/>
              <a:t>Box plot for year vs interest rate</a:t>
            </a:r>
            <a:br>
              <a:rPr lang="en-US" altLang="en-US" sz="1800" dirty="0"/>
            </a:br>
            <a:br>
              <a:rPr lang="en-US" altLang="en-US" sz="1800" dirty="0"/>
            </a:br>
            <a:r>
              <a:rPr lang="en-US" altLang="en-US" sz="1800" dirty="0"/>
              <a:t>Plot shows interest rate is increasing slowly with increase in year.</a:t>
            </a:r>
            <a:br>
              <a:rPr lang="en-US" altLang="en-US" sz="1800" dirty="0"/>
            </a:br>
            <a:endParaRPr lang="en-US" sz="1800" dirty="0"/>
          </a:p>
        </p:txBody>
      </p:sp>
      <p:pic>
        <p:nvPicPr>
          <p:cNvPr id="4" name="Picture 2">
            <a:extLst>
              <a:ext uri="{FF2B5EF4-FFF2-40B4-BE49-F238E27FC236}">
                <a16:creationId xmlns:a16="http://schemas.microsoft.com/office/drawing/2014/main" id="{C64AF7B3-031D-45FA-A617-808F91C742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524" y="2191825"/>
            <a:ext cx="8552288" cy="434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6851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54547" y="424021"/>
            <a:ext cx="9313817" cy="856138"/>
          </a:xfrm>
        </p:spPr>
        <p:txBody>
          <a:bodyPr>
            <a:noAutofit/>
          </a:bodyPr>
          <a:lstStyle/>
          <a:p>
            <a:pPr algn="ctr"/>
            <a:r>
              <a:rPr lang="en-US" sz="2800" b="1" i="0" dirty="0">
                <a:solidFill>
                  <a:srgbClr val="000000"/>
                </a:solidFill>
                <a:effectLst/>
                <a:latin typeface="+mn-lt"/>
              </a:rPr>
              <a:t>Correlation Matrix - Quantitative Variables :</a:t>
            </a:r>
            <a:br>
              <a:rPr lang="en-US" sz="2800" b="1" i="0" dirty="0">
                <a:solidFill>
                  <a:srgbClr val="000000"/>
                </a:solidFill>
                <a:effectLst/>
                <a:latin typeface="+mn-lt"/>
              </a:rPr>
            </a:br>
            <a:endParaRPr lang="en-IN" sz="2800" b="1" dirty="0">
              <a:latin typeface="+mn-lt"/>
            </a:endParaRPr>
          </a:p>
        </p:txBody>
      </p:sp>
      <p:pic>
        <p:nvPicPr>
          <p:cNvPr id="3074" name="Picture 2">
            <a:extLst>
              <a:ext uri="{FF2B5EF4-FFF2-40B4-BE49-F238E27FC236}">
                <a16:creationId xmlns:a16="http://schemas.microsoft.com/office/drawing/2014/main" id="{8F52A03A-8BF6-458E-B52D-B93B39D45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9994" y="1167618"/>
            <a:ext cx="10207459" cy="550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55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67E8-5547-4BC6-B5EC-1469D1298A8F}"/>
              </a:ext>
            </a:extLst>
          </p:cNvPr>
          <p:cNvSpPr>
            <a:spLocks noGrp="1"/>
          </p:cNvSpPr>
          <p:nvPr>
            <p:ph type="title"/>
          </p:nvPr>
        </p:nvSpPr>
        <p:spPr>
          <a:xfrm>
            <a:off x="1249011" y="457200"/>
            <a:ext cx="9313817" cy="766689"/>
          </a:xfrm>
        </p:spPr>
        <p:txBody>
          <a:bodyPr>
            <a:normAutofit fontScale="90000"/>
          </a:bodyPr>
          <a:lstStyle/>
          <a:p>
            <a:pPr algn="ctr"/>
            <a:r>
              <a:rPr lang="en-US" b="1" i="0" dirty="0">
                <a:solidFill>
                  <a:srgbClr val="000000"/>
                </a:solidFill>
                <a:effectLst/>
                <a:latin typeface="Inter"/>
              </a:rPr>
              <a:t>Multivariate Analysis - Pair Plots - 1</a:t>
            </a:r>
            <a:br>
              <a:rPr lang="en-US" b="1" i="0" dirty="0">
                <a:solidFill>
                  <a:srgbClr val="000000"/>
                </a:solidFill>
                <a:effectLst/>
                <a:latin typeface="Inter"/>
              </a:rPr>
            </a:br>
            <a:endParaRPr lang="en-US" b="1" dirty="0"/>
          </a:p>
        </p:txBody>
      </p:sp>
      <p:pic>
        <p:nvPicPr>
          <p:cNvPr id="26626" name="Picture 2">
            <a:extLst>
              <a:ext uri="{FF2B5EF4-FFF2-40B4-BE49-F238E27FC236}">
                <a16:creationId xmlns:a16="http://schemas.microsoft.com/office/drawing/2014/main" id="{2633044B-85A7-4427-A275-AE652C0091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867" y="2518117"/>
            <a:ext cx="11873133" cy="40284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ECCFEB-E1B9-43FB-B149-BF6CF7C3A78A}"/>
              </a:ext>
            </a:extLst>
          </p:cNvPr>
          <p:cNvSpPr txBox="1"/>
          <p:nvPr/>
        </p:nvSpPr>
        <p:spPr>
          <a:xfrm>
            <a:off x="689317" y="1083212"/>
            <a:ext cx="9313817"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Higher interest rate higher charged off ration</a:t>
            </a:r>
          </a:p>
          <a:p>
            <a:pPr marL="285750" indent="-285750">
              <a:buFont typeface="Wingdings" panose="05000000000000000000" pitchFamily="2" charset="2"/>
              <a:buChar char="§"/>
            </a:pPr>
            <a:r>
              <a:rPr lang="en-US" dirty="0"/>
              <a:t>Higher the annual income higher the loan amount slightly </a:t>
            </a:r>
          </a:p>
          <a:p>
            <a:pPr marL="285750" indent="-285750">
              <a:buFont typeface="Wingdings" panose="05000000000000000000" pitchFamily="2" charset="2"/>
              <a:buChar char="§"/>
            </a:pPr>
            <a:r>
              <a:rPr lang="en-US" dirty="0"/>
              <a:t>Increase in number of charged off with increase in year</a:t>
            </a:r>
          </a:p>
          <a:p>
            <a:pPr marL="285750" indent="-285750">
              <a:buFont typeface="Wingdings" panose="05000000000000000000" pitchFamily="2" charset="2"/>
              <a:buChar char="§"/>
            </a:pPr>
            <a:r>
              <a:rPr lang="en-US" dirty="0"/>
              <a:t>Interest rate is increase with loan amount increase	</a:t>
            </a:r>
          </a:p>
        </p:txBody>
      </p:sp>
    </p:spTree>
    <p:extLst>
      <p:ext uri="{BB962C8B-B14F-4D97-AF65-F5344CB8AC3E}">
        <p14:creationId xmlns:p14="http://schemas.microsoft.com/office/powerpoint/2010/main" val="2781720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B355-7117-4852-AAAF-C0FE7E858333}"/>
              </a:ext>
            </a:extLst>
          </p:cNvPr>
          <p:cNvSpPr>
            <a:spLocks noGrp="1"/>
          </p:cNvSpPr>
          <p:nvPr>
            <p:ph type="title"/>
          </p:nvPr>
        </p:nvSpPr>
        <p:spPr>
          <a:xfrm>
            <a:off x="1136469" y="246186"/>
            <a:ext cx="9313817" cy="856138"/>
          </a:xfrm>
        </p:spPr>
        <p:txBody>
          <a:bodyPr/>
          <a:lstStyle/>
          <a:p>
            <a:pPr algn="ctr"/>
            <a:r>
              <a:rPr lang="en-US" b="1" dirty="0"/>
              <a:t>Plot-2</a:t>
            </a:r>
          </a:p>
        </p:txBody>
      </p:sp>
      <p:pic>
        <p:nvPicPr>
          <p:cNvPr id="27650" name="Picture 2">
            <a:extLst>
              <a:ext uri="{FF2B5EF4-FFF2-40B4-BE49-F238E27FC236}">
                <a16:creationId xmlns:a16="http://schemas.microsoft.com/office/drawing/2014/main" id="{A3134E7D-EC85-46B3-B613-F33B5107B3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58" y="2419643"/>
            <a:ext cx="11563642" cy="41921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FC5EC2C-C90B-4FBA-AA08-844D13A3554E}"/>
              </a:ext>
            </a:extLst>
          </p:cNvPr>
          <p:cNvSpPr txBox="1"/>
          <p:nvPr/>
        </p:nvSpPr>
        <p:spPr>
          <a:xfrm>
            <a:off x="801858" y="1345454"/>
            <a:ext cx="9383151"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Higher the interest rate higher charged off ratio</a:t>
            </a:r>
          </a:p>
          <a:p>
            <a:pPr marL="285750" indent="-285750">
              <a:buFont typeface="Wingdings" panose="05000000000000000000" pitchFamily="2" charset="2"/>
              <a:buChar char="§"/>
            </a:pPr>
            <a:r>
              <a:rPr lang="en-US" dirty="0"/>
              <a:t>Higher the annual income higher the loan amount slightly </a:t>
            </a:r>
          </a:p>
          <a:p>
            <a:pPr marL="285750" indent="-285750">
              <a:buFont typeface="Wingdings" panose="05000000000000000000" pitchFamily="2" charset="2"/>
              <a:buChar char="§"/>
            </a:pPr>
            <a:r>
              <a:rPr lang="en-US" dirty="0"/>
              <a:t>Interest rate is increase with loan amount increase this result in high charged off</a:t>
            </a:r>
          </a:p>
        </p:txBody>
      </p:sp>
    </p:spTree>
    <p:extLst>
      <p:ext uri="{BB962C8B-B14F-4D97-AF65-F5344CB8AC3E}">
        <p14:creationId xmlns:p14="http://schemas.microsoft.com/office/powerpoint/2010/main" val="1698723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893A-28C4-4A9B-BA26-590427474D3D}"/>
              </a:ext>
            </a:extLst>
          </p:cNvPr>
          <p:cNvSpPr>
            <a:spLocks noGrp="1"/>
          </p:cNvSpPr>
          <p:nvPr>
            <p:ph type="title"/>
          </p:nvPr>
        </p:nvSpPr>
        <p:spPr/>
        <p:txBody>
          <a:bodyPr/>
          <a:lstStyle/>
          <a:p>
            <a:r>
              <a:rPr lang="en-US" dirty="0"/>
              <a:t>Total Loan Issued</a:t>
            </a:r>
          </a:p>
        </p:txBody>
      </p:sp>
      <p:graphicFrame>
        <p:nvGraphicFramePr>
          <p:cNvPr id="5" name="Content Placeholder 4">
            <a:extLst>
              <a:ext uri="{FF2B5EF4-FFF2-40B4-BE49-F238E27FC236}">
                <a16:creationId xmlns:a16="http://schemas.microsoft.com/office/drawing/2014/main" id="{2F5D75B6-92A9-4158-AACE-AA094BAD3C0B}"/>
              </a:ext>
            </a:extLst>
          </p:cNvPr>
          <p:cNvGraphicFramePr>
            <a:graphicFrameLocks noGrp="1"/>
          </p:cNvGraphicFramePr>
          <p:nvPr>
            <p:ph idx="1"/>
            <p:extLst>
              <p:ext uri="{D42A27DB-BD31-4B8C-83A1-F6EECF244321}">
                <p14:modId xmlns:p14="http://schemas.microsoft.com/office/powerpoint/2010/main" val="429598329"/>
              </p:ext>
            </p:extLst>
          </p:nvPr>
        </p:nvGraphicFramePr>
        <p:xfrm>
          <a:off x="1420838" y="1758462"/>
          <a:ext cx="4572000" cy="4400550"/>
        </p:xfrm>
        <a:graphic>
          <a:graphicData uri="http://schemas.openxmlformats.org/drawingml/2006/table">
            <a:tbl>
              <a:tblPr>
                <a:tableStyleId>{5C22544A-7EE6-4342-B048-85BDC9FD1C3A}</a:tableStyleId>
              </a:tblPr>
              <a:tblGrid>
                <a:gridCol w="3429000">
                  <a:extLst>
                    <a:ext uri="{9D8B030D-6E8A-4147-A177-3AD203B41FA5}">
                      <a16:colId xmlns:a16="http://schemas.microsoft.com/office/drawing/2014/main" val="2196546751"/>
                    </a:ext>
                  </a:extLst>
                </a:gridCol>
                <a:gridCol w="1143000">
                  <a:extLst>
                    <a:ext uri="{9D8B030D-6E8A-4147-A177-3AD203B41FA5}">
                      <a16:colId xmlns:a16="http://schemas.microsoft.com/office/drawing/2014/main" val="107851971"/>
                    </a:ext>
                  </a:extLst>
                </a:gridCol>
              </a:tblGrid>
              <a:tr h="286378">
                <a:tc>
                  <a:txBody>
                    <a:bodyPr/>
                    <a:lstStyle/>
                    <a:p>
                      <a:pPr algn="l" fontAlgn="ctr"/>
                      <a:r>
                        <a:rPr lang="en-US" sz="2000" b="1" u="none" strike="noStrike" dirty="0" err="1">
                          <a:effectLst/>
                        </a:rPr>
                        <a:t>debt_consolidation</a:t>
                      </a:r>
                      <a:r>
                        <a:rPr lang="en-US" sz="2000" b="1" u="none" strike="noStrike" dirty="0">
                          <a:effectLst/>
                        </a:rPr>
                        <a:t>  </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46.93</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6148648"/>
                  </a:ext>
                </a:extLst>
              </a:tr>
              <a:tr h="286378">
                <a:tc>
                  <a:txBody>
                    <a:bodyPr/>
                    <a:lstStyle/>
                    <a:p>
                      <a:pPr algn="l" fontAlgn="ctr"/>
                      <a:r>
                        <a:rPr lang="en-US" sz="2000" b="1" u="none" strike="noStrike">
                          <a:effectLst/>
                        </a:rPr>
                        <a:t>credit_card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12.92</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1973792"/>
                  </a:ext>
                </a:extLst>
              </a:tr>
              <a:tr h="286378">
                <a:tc>
                  <a:txBody>
                    <a:bodyPr/>
                    <a:lstStyle/>
                    <a:p>
                      <a:pPr algn="l" fontAlgn="ctr"/>
                      <a:r>
                        <a:rPr lang="en-US" sz="2000" b="1" u="none" strike="noStrike">
                          <a:effectLst/>
                        </a:rPr>
                        <a:t>other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10.05</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2201273"/>
                  </a:ext>
                </a:extLst>
              </a:tr>
              <a:tr h="286378">
                <a:tc>
                  <a:txBody>
                    <a:bodyPr/>
                    <a:lstStyle/>
                    <a:p>
                      <a:pPr algn="l" fontAlgn="ctr"/>
                      <a:r>
                        <a:rPr lang="en-US" sz="2000" b="1" u="none" strike="noStrike">
                          <a:effectLst/>
                        </a:rPr>
                        <a:t>home_improvement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7.49</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8392226"/>
                  </a:ext>
                </a:extLst>
              </a:tr>
              <a:tr h="286378">
                <a:tc>
                  <a:txBody>
                    <a:bodyPr/>
                    <a:lstStyle/>
                    <a:p>
                      <a:pPr algn="l" fontAlgn="ctr"/>
                      <a:r>
                        <a:rPr lang="en-US" sz="2000" b="1" u="none" strike="noStrike">
                          <a:effectLst/>
                        </a:rPr>
                        <a:t>major_purchase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5.51</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0242189"/>
                  </a:ext>
                </a:extLst>
              </a:tr>
              <a:tr h="286378">
                <a:tc>
                  <a:txBody>
                    <a:bodyPr/>
                    <a:lstStyle/>
                    <a:p>
                      <a:pPr algn="l" fontAlgn="ctr"/>
                      <a:r>
                        <a:rPr lang="en-US" sz="2000" b="1" u="none" strike="noStrike" dirty="0" err="1">
                          <a:effectLst/>
                        </a:rPr>
                        <a:t>small_business</a:t>
                      </a:r>
                      <a:r>
                        <a:rPr lang="en-US" sz="2000" b="1" u="none" strike="noStrike" dirty="0">
                          <a:effectLst/>
                        </a:rPr>
                        <a:t>       </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4.6</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6203282"/>
                  </a:ext>
                </a:extLst>
              </a:tr>
              <a:tr h="286378">
                <a:tc>
                  <a:txBody>
                    <a:bodyPr/>
                    <a:lstStyle/>
                    <a:p>
                      <a:pPr algn="l" fontAlgn="ctr"/>
                      <a:r>
                        <a:rPr lang="en-US" sz="2000" b="1" u="none" strike="noStrike">
                          <a:effectLst/>
                        </a:rPr>
                        <a:t>car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dirty="0">
                          <a:effectLst/>
                        </a:rPr>
                        <a:t>3.9</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6207419"/>
                  </a:ext>
                </a:extLst>
              </a:tr>
              <a:tr h="286378">
                <a:tc>
                  <a:txBody>
                    <a:bodyPr/>
                    <a:lstStyle/>
                    <a:p>
                      <a:pPr algn="l" fontAlgn="ctr"/>
                      <a:r>
                        <a:rPr lang="en-US" sz="2000" b="1" u="none" strike="noStrike">
                          <a:effectLst/>
                        </a:rPr>
                        <a:t>wedding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2.38</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9493923"/>
                  </a:ext>
                </a:extLst>
              </a:tr>
              <a:tr h="286378">
                <a:tc>
                  <a:txBody>
                    <a:bodyPr/>
                    <a:lstStyle/>
                    <a:p>
                      <a:pPr algn="l" fontAlgn="ctr"/>
                      <a:r>
                        <a:rPr lang="en-US" sz="2000" b="1" u="none" strike="noStrike">
                          <a:effectLst/>
                        </a:rPr>
                        <a:t>medical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1.74</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7037273"/>
                  </a:ext>
                </a:extLst>
              </a:tr>
              <a:tr h="286378">
                <a:tc>
                  <a:txBody>
                    <a:bodyPr/>
                    <a:lstStyle/>
                    <a:p>
                      <a:pPr algn="l" fontAlgn="ctr"/>
                      <a:r>
                        <a:rPr lang="en-US" sz="2000" b="1" u="none" strike="noStrike">
                          <a:effectLst/>
                        </a:rPr>
                        <a:t>moving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1.47</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9392482"/>
                  </a:ext>
                </a:extLst>
              </a:tr>
              <a:tr h="286378">
                <a:tc>
                  <a:txBody>
                    <a:bodyPr/>
                    <a:lstStyle/>
                    <a:p>
                      <a:pPr algn="l" fontAlgn="ctr"/>
                      <a:r>
                        <a:rPr lang="en-US" sz="2000" b="1" u="none" strike="noStrike">
                          <a:effectLst/>
                        </a:rPr>
                        <a:t>house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0.96</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1711045"/>
                  </a:ext>
                </a:extLst>
              </a:tr>
              <a:tr h="286378">
                <a:tc>
                  <a:txBody>
                    <a:bodyPr/>
                    <a:lstStyle/>
                    <a:p>
                      <a:pPr algn="l" fontAlgn="ctr"/>
                      <a:r>
                        <a:rPr lang="en-US" sz="2000" b="1" u="none" strike="noStrike">
                          <a:effectLst/>
                        </a:rPr>
                        <a:t>vacation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0.96</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8186016"/>
                  </a:ext>
                </a:extLst>
              </a:tr>
              <a:tr h="286378">
                <a:tc>
                  <a:txBody>
                    <a:bodyPr/>
                    <a:lstStyle/>
                    <a:p>
                      <a:pPr algn="l" fontAlgn="ctr"/>
                      <a:r>
                        <a:rPr lang="en-US" sz="2000" b="1" u="none" strike="noStrike">
                          <a:effectLst/>
                        </a:rPr>
                        <a:t>educational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a:effectLst/>
                        </a:rPr>
                        <a:t>0.82</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4983996"/>
                  </a:ext>
                </a:extLst>
              </a:tr>
              <a:tr h="286378">
                <a:tc>
                  <a:txBody>
                    <a:bodyPr/>
                    <a:lstStyle/>
                    <a:p>
                      <a:pPr algn="l" fontAlgn="ctr"/>
                      <a:r>
                        <a:rPr lang="en-US" sz="2000" b="1" u="none" strike="noStrike">
                          <a:effectLst/>
                        </a:rPr>
                        <a:t>renewable_energy      </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2000" b="1" u="none" strike="noStrike" dirty="0">
                          <a:effectLst/>
                        </a:rPr>
                        <a:t>0.26</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039591"/>
                  </a:ext>
                </a:extLst>
              </a:tr>
            </a:tbl>
          </a:graphicData>
        </a:graphic>
      </p:graphicFrame>
    </p:spTree>
    <p:extLst>
      <p:ext uri="{BB962C8B-B14F-4D97-AF65-F5344CB8AC3E}">
        <p14:creationId xmlns:p14="http://schemas.microsoft.com/office/powerpoint/2010/main" val="322520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pPr algn="ctr"/>
            <a:r>
              <a:rPr lang="en-IN" b="1" dirty="0"/>
              <a:t> </a:t>
            </a:r>
            <a:r>
              <a:rPr lang="en-IN" sz="2800" b="1" dirty="0"/>
              <a:t>Conclusions</a:t>
            </a:r>
          </a:p>
        </p:txBody>
      </p:sp>
      <p:sp>
        <p:nvSpPr>
          <p:cNvPr id="6" name="TextBox 5">
            <a:extLst>
              <a:ext uri="{FF2B5EF4-FFF2-40B4-BE49-F238E27FC236}">
                <a16:creationId xmlns:a16="http://schemas.microsoft.com/office/drawing/2014/main" id="{6DF211DD-BCF7-4275-95FE-250CB4F1D563}"/>
              </a:ext>
            </a:extLst>
          </p:cNvPr>
          <p:cNvSpPr txBox="1"/>
          <p:nvPr/>
        </p:nvSpPr>
        <p:spPr>
          <a:xfrm>
            <a:off x="661182" y="1997612"/>
            <a:ext cx="10733649"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Observation is that loan amount, investor amount, funding amount are strongly correlated.</a:t>
            </a:r>
          </a:p>
          <a:p>
            <a:endParaRPr lang="en-US" dirty="0"/>
          </a:p>
          <a:p>
            <a:pPr marL="285750" indent="-285750">
              <a:buFont typeface="Wingdings" panose="05000000000000000000" pitchFamily="2" charset="2"/>
              <a:buChar char="Ø"/>
            </a:pPr>
            <a:r>
              <a:rPr lang="en-US" dirty="0"/>
              <a:t>Annual income with DTI(Debt to income ratio) is negatively correlated.</a:t>
            </a:r>
          </a:p>
          <a:p>
            <a:endParaRPr lang="en-US" dirty="0"/>
          </a:p>
          <a:p>
            <a:pPr marL="285750" indent="-285750">
              <a:buFont typeface="Wingdings" panose="05000000000000000000" pitchFamily="2" charset="2"/>
              <a:buChar char="Ø"/>
            </a:pPr>
            <a:r>
              <a:rPr lang="en-US" dirty="0"/>
              <a:t>Debt income ration is the percentage of a consumer monthly gross income that goes toward paying debts.</a:t>
            </a:r>
          </a:p>
          <a:p>
            <a:endParaRPr lang="en-US" dirty="0"/>
          </a:p>
          <a:p>
            <a:pPr marL="285750" indent="-285750">
              <a:buFont typeface="Wingdings" panose="05000000000000000000" pitchFamily="2" charset="2"/>
              <a:buChar char="Ø"/>
            </a:pPr>
            <a:r>
              <a:rPr lang="en-US" dirty="0"/>
              <a:t>That means when annual income is low DTI is high &amp; Vice versa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Positive Correlation between annual income and employment years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That means income increase with work experience.</a:t>
            </a:r>
          </a:p>
        </p:txBody>
      </p:sp>
    </p:spTree>
    <p:extLst>
      <p:ext uri="{BB962C8B-B14F-4D97-AF65-F5344CB8AC3E}">
        <p14:creationId xmlns:p14="http://schemas.microsoft.com/office/powerpoint/2010/main" val="13997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0CFE-27E2-40FB-BD5F-10B9F00E962A}"/>
              </a:ext>
            </a:extLst>
          </p:cNvPr>
          <p:cNvSpPr>
            <a:spLocks noGrp="1"/>
          </p:cNvSpPr>
          <p:nvPr>
            <p:ph type="title"/>
          </p:nvPr>
        </p:nvSpPr>
        <p:spPr>
          <a:xfrm>
            <a:off x="1332411" y="658813"/>
            <a:ext cx="9313817" cy="856138"/>
          </a:xfrm>
        </p:spPr>
        <p:txBody>
          <a:bodyPr/>
          <a:lstStyle/>
          <a:p>
            <a:endParaRPr lang="en-US" dirty="0"/>
          </a:p>
        </p:txBody>
      </p:sp>
      <p:sp>
        <p:nvSpPr>
          <p:cNvPr id="3" name="Content Placeholder 2">
            <a:extLst>
              <a:ext uri="{FF2B5EF4-FFF2-40B4-BE49-F238E27FC236}">
                <a16:creationId xmlns:a16="http://schemas.microsoft.com/office/drawing/2014/main" id="{E2872221-5C47-4BAE-96C9-D7DA9496FAB8}"/>
              </a:ext>
            </a:extLst>
          </p:cNvPr>
          <p:cNvSpPr>
            <a:spLocks noGrp="1"/>
          </p:cNvSpPr>
          <p:nvPr>
            <p:ph idx="1"/>
          </p:nvPr>
        </p:nvSpPr>
        <p:spPr/>
        <p:txBody>
          <a:bodyPr/>
          <a:lstStyle/>
          <a:p>
            <a:endParaRPr lang="en-US"/>
          </a:p>
        </p:txBody>
      </p:sp>
      <p:pic>
        <p:nvPicPr>
          <p:cNvPr id="5" name="Picture 2">
            <a:extLst>
              <a:ext uri="{FF2B5EF4-FFF2-40B4-BE49-F238E27FC236}">
                <a16:creationId xmlns:a16="http://schemas.microsoft.com/office/drawing/2014/main" id="{C339C47B-91A8-4FBE-B214-C49B114829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26608"/>
            <a:ext cx="11859065" cy="6485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3201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478301"/>
            <a:ext cx="9313817" cy="863172"/>
          </a:xfrm>
        </p:spPr>
        <p:txBody>
          <a:bodyPr/>
          <a:lstStyle/>
          <a:p>
            <a:pPr algn="ctr"/>
            <a:r>
              <a:rPr lang="en-IN" b="1" dirty="0"/>
              <a:t> </a:t>
            </a:r>
            <a:r>
              <a:rPr lang="en-IN" sz="2800" b="1" dirty="0"/>
              <a:t>Problem Analysis</a:t>
            </a:r>
          </a:p>
        </p:txBody>
      </p:sp>
      <p:sp>
        <p:nvSpPr>
          <p:cNvPr id="3" name="Content Placeholder 2"/>
          <p:cNvSpPr>
            <a:spLocks noGrp="1"/>
          </p:cNvSpPr>
          <p:nvPr>
            <p:ph idx="1"/>
          </p:nvPr>
        </p:nvSpPr>
        <p:spPr>
          <a:xfrm>
            <a:off x="291548" y="1736035"/>
            <a:ext cx="11282143" cy="4833577"/>
          </a:xfrm>
        </p:spPr>
        <p:txBody>
          <a:bodyPr>
            <a:normAutofit/>
          </a:bodyPr>
          <a:lstStyle/>
          <a:p>
            <a:pPr rtl="0">
              <a:spcBef>
                <a:spcPts val="0"/>
              </a:spcBef>
              <a:spcAft>
                <a:spcPts val="0"/>
              </a:spcAft>
            </a:pPr>
            <a:r>
              <a:rPr lang="en-US" sz="2000" b="0" i="0" u="none" strike="noStrike" dirty="0">
                <a:solidFill>
                  <a:srgbClr val="091E42"/>
                </a:solidFill>
                <a:effectLst/>
                <a:latin typeface="+mn-lt"/>
              </a:rPr>
              <a:t>Person applies for a loan,</a:t>
            </a:r>
            <a:r>
              <a:rPr lang="en-US" sz="2000" b="1" i="0" u="none" strike="noStrike" dirty="0">
                <a:solidFill>
                  <a:srgbClr val="091E42"/>
                </a:solidFill>
                <a:effectLst/>
                <a:latin typeface="+mn-lt"/>
              </a:rPr>
              <a:t> </a:t>
            </a:r>
            <a:r>
              <a:rPr lang="en-US" sz="2000" b="0" i="0" u="none" strike="noStrike" dirty="0">
                <a:solidFill>
                  <a:srgbClr val="091E42"/>
                </a:solidFill>
                <a:effectLst/>
                <a:latin typeface="+mn-lt"/>
              </a:rPr>
              <a:t>there are</a:t>
            </a:r>
            <a:r>
              <a:rPr lang="en-US" sz="2000" b="1" i="0" u="none" strike="noStrike" dirty="0">
                <a:solidFill>
                  <a:srgbClr val="091E42"/>
                </a:solidFill>
                <a:effectLst/>
                <a:latin typeface="+mn-lt"/>
              </a:rPr>
              <a:t> two types of decisions</a:t>
            </a:r>
            <a:r>
              <a:rPr lang="en-US" sz="2000" b="0" i="0" u="none" strike="noStrike" dirty="0">
                <a:solidFill>
                  <a:srgbClr val="091E42"/>
                </a:solidFill>
                <a:effectLst/>
                <a:latin typeface="+mn-lt"/>
              </a:rPr>
              <a:t> that could be taken by the company:</a:t>
            </a:r>
          </a:p>
          <a:p>
            <a:pPr marL="0" indent="0" rtl="0">
              <a:spcBef>
                <a:spcPts val="0"/>
              </a:spcBef>
              <a:spcAft>
                <a:spcPts val="0"/>
              </a:spcAft>
              <a:buNone/>
            </a:pPr>
            <a:endParaRPr lang="en-US" sz="2000" b="0" dirty="0">
              <a:effectLst/>
              <a:latin typeface="+mn-lt"/>
            </a:endParaRPr>
          </a:p>
          <a:p>
            <a:pPr rtl="0" fontAlgn="base">
              <a:spcBef>
                <a:spcPts val="0"/>
              </a:spcBef>
              <a:spcAft>
                <a:spcPts val="0"/>
              </a:spcAft>
              <a:buFont typeface="+mj-lt"/>
              <a:buAutoNum type="arabicPeriod"/>
            </a:pPr>
            <a:r>
              <a:rPr lang="en-US" sz="2000" b="1" i="0" u="none" strike="noStrike" dirty="0">
                <a:solidFill>
                  <a:srgbClr val="091E42"/>
                </a:solidFill>
                <a:effectLst/>
                <a:latin typeface="+mn-lt"/>
              </a:rPr>
              <a:t>Loan accepted:</a:t>
            </a:r>
            <a:r>
              <a:rPr lang="en-US" sz="2000" b="0" i="0" u="none" strike="noStrike" dirty="0">
                <a:solidFill>
                  <a:srgbClr val="091E42"/>
                </a:solidFill>
                <a:effectLst/>
                <a:latin typeface="+mn-lt"/>
              </a:rPr>
              <a:t> If the company approves the loan, there are 3 possible scenarios described below:</a:t>
            </a:r>
          </a:p>
          <a:p>
            <a:pPr marL="0" indent="0" rtl="0" fontAlgn="base">
              <a:spcBef>
                <a:spcPts val="0"/>
              </a:spcBef>
              <a:spcAft>
                <a:spcPts val="0"/>
              </a:spcAft>
              <a:buNone/>
            </a:pPr>
            <a:endParaRPr lang="en-US" sz="2000" b="0" i="0" u="none" strike="noStrike" dirty="0">
              <a:solidFill>
                <a:srgbClr val="091E42"/>
              </a:solidFill>
              <a:effectLst/>
              <a:latin typeface="+mn-lt"/>
            </a:endParaRPr>
          </a:p>
          <a:p>
            <a:pPr marL="457200" rtl="0" fontAlgn="base">
              <a:spcBef>
                <a:spcPts val="0"/>
              </a:spcBef>
              <a:spcAft>
                <a:spcPts val="0"/>
              </a:spcAft>
              <a:buFont typeface="Arial" panose="020B0604020202020204" pitchFamily="34" charset="0"/>
              <a:buChar char="•"/>
            </a:pPr>
            <a:r>
              <a:rPr lang="en-US" sz="2000" b="1" i="0" u="none" strike="noStrike" dirty="0">
                <a:solidFill>
                  <a:srgbClr val="091E42"/>
                </a:solidFill>
                <a:effectLst/>
                <a:latin typeface="+mn-lt"/>
              </a:rPr>
              <a:t>Fully paid</a:t>
            </a:r>
            <a:r>
              <a:rPr lang="en-US" sz="2000" b="0" i="0" u="none" strike="noStrike" dirty="0">
                <a:solidFill>
                  <a:srgbClr val="091E42"/>
                </a:solidFill>
                <a:effectLst/>
                <a:latin typeface="+mn-lt"/>
              </a:rPr>
              <a:t>: Applicant has fully paid the loan (the principal and the interest rate)</a:t>
            </a:r>
          </a:p>
          <a:p>
            <a:pPr indent="0" rtl="0" fontAlgn="base">
              <a:spcBef>
                <a:spcPts val="0"/>
              </a:spcBef>
              <a:spcAft>
                <a:spcPts val="0"/>
              </a:spcAft>
              <a:buNone/>
            </a:pPr>
            <a:endParaRPr lang="en-US" sz="2000" b="0" i="0" u="none" strike="noStrike" dirty="0">
              <a:solidFill>
                <a:srgbClr val="091E42"/>
              </a:solidFill>
              <a:effectLst/>
              <a:latin typeface="+mn-lt"/>
            </a:endParaRPr>
          </a:p>
          <a:p>
            <a:pPr marL="457200" rtl="0" fontAlgn="base">
              <a:spcBef>
                <a:spcPts val="0"/>
              </a:spcBef>
              <a:spcAft>
                <a:spcPts val="0"/>
              </a:spcAft>
              <a:buFont typeface="Arial" panose="020B0604020202020204" pitchFamily="34" charset="0"/>
              <a:buChar char="•"/>
            </a:pPr>
            <a:r>
              <a:rPr lang="en-US" sz="2000" b="1" i="0" u="none" strike="noStrike" dirty="0">
                <a:solidFill>
                  <a:srgbClr val="091E42"/>
                </a:solidFill>
                <a:effectLst/>
                <a:latin typeface="+mn-lt"/>
              </a:rPr>
              <a:t>Current</a:t>
            </a:r>
            <a:r>
              <a:rPr lang="en-US" sz="2000" b="0" i="0" u="none" strike="noStrike" dirty="0">
                <a:solidFill>
                  <a:srgbClr val="091E42"/>
                </a:solidFill>
                <a:effectLst/>
                <a:latin typeface="+mn-lt"/>
              </a:rPr>
              <a:t>: Applicant is in the process of paying the instalments, i.e. the tenure of the loan is not yet completed. These candidates are not labelled as 'defaulted’.</a:t>
            </a:r>
          </a:p>
          <a:p>
            <a:pPr indent="0" rtl="0" fontAlgn="base">
              <a:spcBef>
                <a:spcPts val="0"/>
              </a:spcBef>
              <a:spcAft>
                <a:spcPts val="0"/>
              </a:spcAft>
              <a:buNone/>
            </a:pPr>
            <a:endParaRPr lang="en-US" sz="2000" b="0" i="0" u="none" strike="noStrike" dirty="0">
              <a:solidFill>
                <a:srgbClr val="091E42"/>
              </a:solidFill>
              <a:effectLst/>
              <a:latin typeface="+mn-lt"/>
            </a:endParaRPr>
          </a:p>
          <a:p>
            <a:pPr marL="457200" rtl="0" fontAlgn="base">
              <a:spcBef>
                <a:spcPts val="0"/>
              </a:spcBef>
              <a:spcAft>
                <a:spcPts val="0"/>
              </a:spcAft>
              <a:buFont typeface="Arial" panose="020B0604020202020204" pitchFamily="34" charset="0"/>
              <a:buChar char="•"/>
            </a:pPr>
            <a:r>
              <a:rPr lang="en-US" sz="2000" b="1" i="0" u="none" strike="noStrike" dirty="0">
                <a:solidFill>
                  <a:srgbClr val="091E42"/>
                </a:solidFill>
                <a:effectLst/>
                <a:latin typeface="+mn-lt"/>
              </a:rPr>
              <a:t>Charged-off</a:t>
            </a:r>
            <a:r>
              <a:rPr lang="en-US" sz="2000" b="0" i="0" u="none" strike="noStrike" dirty="0">
                <a:solidFill>
                  <a:srgbClr val="091E42"/>
                </a:solidFill>
                <a:effectLst/>
                <a:latin typeface="+mn-lt"/>
              </a:rPr>
              <a:t>: Applicant has not paid the instalments in due time for a long period of time, i.e. he/she has </a:t>
            </a:r>
            <a:r>
              <a:rPr lang="en-US" sz="2000" b="1" i="0" u="none" strike="noStrike" dirty="0">
                <a:solidFill>
                  <a:srgbClr val="091E42"/>
                </a:solidFill>
                <a:effectLst/>
                <a:latin typeface="+mn-lt"/>
              </a:rPr>
              <a:t>defaulted </a:t>
            </a:r>
            <a:r>
              <a:rPr lang="en-US" sz="2000" b="0" i="0" u="none" strike="noStrike" dirty="0">
                <a:solidFill>
                  <a:srgbClr val="091E42"/>
                </a:solidFill>
                <a:effectLst/>
                <a:latin typeface="+mn-lt"/>
              </a:rPr>
              <a:t>on the loan</a:t>
            </a:r>
          </a:p>
          <a:p>
            <a:pPr indent="0" rtl="0" fontAlgn="base">
              <a:spcBef>
                <a:spcPts val="0"/>
              </a:spcBef>
              <a:spcAft>
                <a:spcPts val="0"/>
              </a:spcAft>
              <a:buNone/>
            </a:pPr>
            <a:r>
              <a:rPr lang="en-US" sz="2000" b="0" i="0" u="none" strike="noStrike" dirty="0">
                <a:solidFill>
                  <a:srgbClr val="091E42"/>
                </a:solidFill>
                <a:effectLst/>
                <a:latin typeface="+mn-lt"/>
              </a:rPr>
              <a:t> </a:t>
            </a:r>
          </a:p>
          <a:p>
            <a:pPr rtl="0" fontAlgn="base">
              <a:spcBef>
                <a:spcPts val="0"/>
              </a:spcBef>
              <a:spcAft>
                <a:spcPts val="0"/>
              </a:spcAft>
              <a:buFont typeface="+mj-lt"/>
              <a:buAutoNum type="arabicPeriod" startAt="2"/>
            </a:pPr>
            <a:r>
              <a:rPr lang="en-US" sz="2000" b="1" i="0" u="none" strike="noStrike" dirty="0">
                <a:solidFill>
                  <a:srgbClr val="091E42"/>
                </a:solidFill>
                <a:effectLst/>
                <a:latin typeface="+mn-lt"/>
              </a:rPr>
              <a:t>Loan rejected</a:t>
            </a:r>
            <a:r>
              <a:rPr lang="en-US" sz="2000" b="0" i="0" u="none" strike="noStrike" dirty="0">
                <a:solidFill>
                  <a:srgbClr val="091E42"/>
                </a:solidFill>
                <a:effectLst/>
                <a:latin typeface="+mn-lt"/>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marL="0" indent="0" rtl="0">
              <a:spcBef>
                <a:spcPts val="0"/>
              </a:spcBef>
              <a:spcAft>
                <a:spcPts val="0"/>
              </a:spcAft>
              <a:buNone/>
            </a:pPr>
            <a:br>
              <a:rPr lang="en-US" sz="2000" dirty="0">
                <a:latin typeface="+mn-lt"/>
              </a:rPr>
            </a:br>
            <a:endParaRPr lang="en-IN" sz="2000" dirty="0">
              <a:latin typeface="+mn-lt"/>
            </a:endParaRP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b="1" dirty="0"/>
              <a:t>STEPS</a:t>
            </a:r>
            <a:endParaRPr lang="en-IN" sz="2800" dirty="0"/>
          </a:p>
        </p:txBody>
      </p:sp>
      <p:sp>
        <p:nvSpPr>
          <p:cNvPr id="3" name="Content Placeholder 2"/>
          <p:cNvSpPr>
            <a:spLocks noGrp="1"/>
          </p:cNvSpPr>
          <p:nvPr>
            <p:ph idx="1"/>
          </p:nvPr>
        </p:nvSpPr>
        <p:spPr>
          <a:xfrm>
            <a:off x="265043" y="1496218"/>
            <a:ext cx="11476383" cy="4838321"/>
          </a:xfrm>
        </p:spPr>
        <p:txBody>
          <a:bodyPr>
            <a:normAutofit/>
          </a:bodyPr>
          <a:lstStyle/>
          <a:p>
            <a:pPr marL="0" indent="0">
              <a:buNone/>
            </a:pPr>
            <a:endParaRPr lang="en-IN" sz="2000" dirty="0">
              <a:latin typeface="+mn-lt"/>
            </a:endParaRPr>
          </a:p>
          <a:p>
            <a:pPr marL="342900" indent="-342900">
              <a:buAutoNum type="arabicPeriod"/>
            </a:pPr>
            <a:r>
              <a:rPr lang="en-IN" sz="2000" dirty="0">
                <a:latin typeface="+mn-lt"/>
              </a:rPr>
              <a:t>Data understanding and Sourcing.</a:t>
            </a:r>
          </a:p>
          <a:p>
            <a:pPr marL="342900" indent="-342900">
              <a:buAutoNum type="arabicPeriod"/>
            </a:pPr>
            <a:r>
              <a:rPr lang="en-IN" sz="2000" dirty="0">
                <a:latin typeface="+mn-lt"/>
              </a:rPr>
              <a:t>Check for Data quality issue and Binning</a:t>
            </a:r>
          </a:p>
          <a:p>
            <a:pPr marL="342900" indent="-342900">
              <a:buAutoNum type="arabicPeriod"/>
            </a:pPr>
            <a:r>
              <a:rPr lang="en-IN" sz="2000" dirty="0">
                <a:latin typeface="+mn-lt"/>
              </a:rPr>
              <a:t>Check for Data imbalance and univariate, segmented univariate &amp; Bivariate analysis, correlation</a:t>
            </a:r>
          </a:p>
          <a:p>
            <a:pPr marL="342900" indent="-342900">
              <a:buAutoNum type="arabicPeriod"/>
            </a:pPr>
            <a:r>
              <a:rPr lang="en-IN" sz="2000" dirty="0">
                <a:latin typeface="+mn-lt"/>
              </a:rPr>
              <a:t>Merging of application data with previous application data.</a:t>
            </a:r>
          </a:p>
          <a:p>
            <a:pPr marL="342900" indent="-342900">
              <a:buAutoNum type="arabicPeriod"/>
            </a:pPr>
            <a:r>
              <a:rPr lang="en-IN" sz="2000" dirty="0">
                <a:latin typeface="+mn-lt"/>
              </a:rPr>
              <a:t>Data analysis by univariate, segmented univariate, Bivariate analysis and correlation </a:t>
            </a:r>
          </a:p>
          <a:p>
            <a:pPr marL="342900" indent="-342900">
              <a:buAutoNum type="arabicPeriod"/>
            </a:pPr>
            <a:r>
              <a:rPr lang="en-IN" sz="2000" dirty="0">
                <a:latin typeface="+mn-lt"/>
              </a:rPr>
              <a:t>Recommendation and Risks </a:t>
            </a:r>
          </a:p>
        </p:txBody>
      </p:sp>
    </p:spTree>
    <p:extLst>
      <p:ext uri="{BB962C8B-B14F-4D97-AF65-F5344CB8AC3E}">
        <p14:creationId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Autofit/>
          </a:bodyPr>
          <a:lstStyle/>
          <a:p>
            <a:pPr algn="ctr"/>
            <a:r>
              <a:rPr lang="en-US" sz="3600" b="1" i="0" dirty="0">
                <a:solidFill>
                  <a:srgbClr val="000000"/>
                </a:solidFill>
                <a:effectLst/>
                <a:latin typeface="+mn-lt"/>
              </a:rPr>
              <a:t>Univariate Analysis </a:t>
            </a:r>
            <a:br>
              <a:rPr lang="en-US" sz="3600" b="1" i="0" dirty="0">
                <a:solidFill>
                  <a:srgbClr val="000000"/>
                </a:solidFill>
                <a:effectLst/>
                <a:latin typeface="+mn-lt"/>
              </a:rPr>
            </a:br>
            <a:endParaRPr lang="en-IN" sz="3600" b="1" dirty="0">
              <a:latin typeface="+mn-lt"/>
            </a:endParaRPr>
          </a:p>
        </p:txBody>
      </p:sp>
      <p:pic>
        <p:nvPicPr>
          <p:cNvPr id="2050" name="Picture 2">
            <a:extLst>
              <a:ext uri="{FF2B5EF4-FFF2-40B4-BE49-F238E27FC236}">
                <a16:creationId xmlns:a16="http://schemas.microsoft.com/office/drawing/2014/main" id="{A77ED5BE-7B7F-434F-BAE8-2387B7E90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916" y="1318867"/>
            <a:ext cx="3593822" cy="2677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739755-03C8-49D8-925C-61A2A12BD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995" y="1318867"/>
            <a:ext cx="3665089" cy="26775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F9D1A37-DED4-47A3-8F51-53D14984FE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916" y="4172843"/>
            <a:ext cx="3593822" cy="268515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562EBB8-88B0-4B5F-8E62-8E7A481FF6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0995" y="3996418"/>
            <a:ext cx="3593822" cy="2662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D676-8C87-4416-B646-AFA3318A8267}"/>
              </a:ext>
            </a:extLst>
          </p:cNvPr>
          <p:cNvSpPr>
            <a:spLocks noGrp="1"/>
          </p:cNvSpPr>
          <p:nvPr>
            <p:ph type="title"/>
          </p:nvPr>
        </p:nvSpPr>
        <p:spPr>
          <a:xfrm>
            <a:off x="1080198" y="230744"/>
            <a:ext cx="9313817" cy="856138"/>
          </a:xfrm>
        </p:spPr>
        <p:txBody>
          <a:bodyPr/>
          <a:lstStyle/>
          <a:p>
            <a:pPr algn="ctr"/>
            <a:r>
              <a:rPr lang="en-US" b="1" dirty="0"/>
              <a:t>Loan Paying Term</a:t>
            </a:r>
          </a:p>
        </p:txBody>
      </p:sp>
      <p:pic>
        <p:nvPicPr>
          <p:cNvPr id="10242" name="Picture 2">
            <a:extLst>
              <a:ext uri="{FF2B5EF4-FFF2-40B4-BE49-F238E27FC236}">
                <a16:creationId xmlns:a16="http://schemas.microsoft.com/office/drawing/2014/main" id="{B3D8DABD-E45B-481F-9E1B-F914FB3D8E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2529" y="2194560"/>
            <a:ext cx="8259888" cy="44326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885BDA-724D-4B8B-814A-43CAD1F7C94D}"/>
              </a:ext>
            </a:extLst>
          </p:cNvPr>
          <p:cNvSpPr txBox="1"/>
          <p:nvPr/>
        </p:nvSpPr>
        <p:spPr>
          <a:xfrm>
            <a:off x="1772529" y="1086882"/>
            <a:ext cx="8259888" cy="1200329"/>
          </a:xfrm>
          <a:prstGeom prst="rect">
            <a:avLst/>
          </a:prstGeom>
          <a:noFill/>
        </p:spPr>
        <p:txBody>
          <a:bodyPr wrap="square" rtlCol="0">
            <a:spAutoFit/>
          </a:bodyPr>
          <a:lstStyle/>
          <a:p>
            <a:pPr marL="285750" indent="-285750" algn="l" defTabSz="825500">
              <a:lnSpc>
                <a:spcPct val="100000"/>
              </a:lnSpc>
              <a:spcBef>
                <a:spcPct val="0"/>
              </a:spcBef>
              <a:buSzTx/>
              <a:buFont typeface="Wingdings" panose="05000000000000000000" pitchFamily="2" charset="2"/>
              <a:buChar char="§"/>
            </a:pPr>
            <a:r>
              <a:rPr lang="en-US" altLang="en-US" sz="1800" dirty="0"/>
              <a:t>Below plot shows that those who had taken loan to repay in 60 months had more % of number of applicants getting </a:t>
            </a:r>
          </a:p>
          <a:p>
            <a:pPr marL="285750" indent="-285750" algn="l" defTabSz="825500">
              <a:lnSpc>
                <a:spcPct val="100000"/>
              </a:lnSpc>
              <a:spcBef>
                <a:spcPct val="0"/>
              </a:spcBef>
              <a:buSzTx/>
              <a:buFont typeface="Wingdings" panose="05000000000000000000" pitchFamily="2" charset="2"/>
              <a:buChar char="§"/>
            </a:pPr>
            <a:r>
              <a:rPr lang="en-US" altLang="en-US" sz="1800" dirty="0"/>
              <a:t>charged off as compared to applicants who had taken loan for 36 months.</a:t>
            </a:r>
          </a:p>
          <a:p>
            <a:endParaRPr lang="en-US" dirty="0"/>
          </a:p>
        </p:txBody>
      </p:sp>
    </p:spTree>
    <p:extLst>
      <p:ext uri="{BB962C8B-B14F-4D97-AF65-F5344CB8AC3E}">
        <p14:creationId xmlns:p14="http://schemas.microsoft.com/office/powerpoint/2010/main" val="55364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89FE-0022-483C-B2B7-E97BC5DBF050}"/>
              </a:ext>
            </a:extLst>
          </p:cNvPr>
          <p:cNvSpPr>
            <a:spLocks noGrp="1"/>
          </p:cNvSpPr>
          <p:nvPr>
            <p:ph type="title"/>
          </p:nvPr>
        </p:nvSpPr>
        <p:spPr/>
        <p:txBody>
          <a:bodyPr>
            <a:noAutofit/>
          </a:bodyPr>
          <a:lstStyle/>
          <a:p>
            <a:pPr algn="ctr"/>
            <a:r>
              <a:rPr lang="en-US" altLang="en-US" sz="5600" b="1" dirty="0"/>
              <a:t>Bivariate Analysis</a:t>
            </a:r>
            <a:endParaRPr lang="en-US" sz="5600" b="1" dirty="0"/>
          </a:p>
        </p:txBody>
      </p:sp>
      <p:sp>
        <p:nvSpPr>
          <p:cNvPr id="3" name="Content Placeholder 2">
            <a:extLst>
              <a:ext uri="{FF2B5EF4-FFF2-40B4-BE49-F238E27FC236}">
                <a16:creationId xmlns:a16="http://schemas.microsoft.com/office/drawing/2014/main" id="{0E3E9879-0F56-4678-9A0E-A9C96509E6A2}"/>
              </a:ext>
            </a:extLst>
          </p:cNvPr>
          <p:cNvSpPr>
            <a:spLocks noGrp="1"/>
          </p:cNvSpPr>
          <p:nvPr>
            <p:ph idx="1"/>
          </p:nvPr>
        </p:nvSpPr>
        <p:spPr/>
        <p:txBody>
          <a:bodyPr>
            <a:normAutofit/>
          </a:bodyPr>
          <a:lstStyle/>
          <a:p>
            <a:pPr algn="l" defTabSz="825500">
              <a:lnSpc>
                <a:spcPct val="100000"/>
              </a:lnSpc>
              <a:spcBef>
                <a:spcPct val="0"/>
              </a:spcBef>
              <a:buSzTx/>
            </a:pPr>
            <a:r>
              <a:rPr lang="en-US" altLang="en-US" sz="1800" dirty="0"/>
              <a:t>Below plot shows that most of the loans were taken for the purpose of debt consolidation &amp; paying credit card bill.</a:t>
            </a:r>
          </a:p>
          <a:p>
            <a:pPr algn="l" defTabSz="825500">
              <a:lnSpc>
                <a:spcPct val="100000"/>
              </a:lnSpc>
              <a:spcBef>
                <a:spcPct val="0"/>
              </a:spcBef>
              <a:buSzTx/>
            </a:pPr>
            <a:r>
              <a:rPr lang="en-US" altLang="en-US" sz="1800" dirty="0"/>
              <a:t>Number of </a:t>
            </a:r>
            <a:r>
              <a:rPr lang="en-US" altLang="en-US" sz="1800" dirty="0" err="1"/>
              <a:t>chraged</a:t>
            </a:r>
            <a:r>
              <a:rPr lang="en-US" altLang="en-US" sz="1800" dirty="0"/>
              <a:t> off count also high too for these loans.</a:t>
            </a:r>
          </a:p>
          <a:p>
            <a:endParaRPr lang="en-US" sz="1800" dirty="0"/>
          </a:p>
        </p:txBody>
      </p:sp>
      <p:pic>
        <p:nvPicPr>
          <p:cNvPr id="4" name="Picture 3">
            <a:extLst>
              <a:ext uri="{FF2B5EF4-FFF2-40B4-BE49-F238E27FC236}">
                <a16:creationId xmlns:a16="http://schemas.microsoft.com/office/drawing/2014/main" id="{2DFD3FAE-F50D-4373-BACC-24B33F1CB5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309" y="2630657"/>
            <a:ext cx="10579574" cy="392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9054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9CF0-2A3C-4B6F-8F36-8A24936581F8}"/>
              </a:ext>
            </a:extLst>
          </p:cNvPr>
          <p:cNvSpPr>
            <a:spLocks noGrp="1"/>
          </p:cNvSpPr>
          <p:nvPr>
            <p:ph type="title"/>
          </p:nvPr>
        </p:nvSpPr>
        <p:spPr>
          <a:xfrm>
            <a:off x="436098" y="1159210"/>
            <a:ext cx="9313817" cy="856138"/>
          </a:xfrm>
        </p:spPr>
        <p:txBody>
          <a:bodyPr>
            <a:noAutofit/>
          </a:bodyPr>
          <a:lstStyle/>
          <a:p>
            <a:pPr defTabSz="825500">
              <a:lnSpc>
                <a:spcPct val="100000"/>
              </a:lnSpc>
              <a:spcBef>
                <a:spcPct val="0"/>
              </a:spcBef>
            </a:pPr>
            <a:r>
              <a:rPr lang="en-US" altLang="en-US" sz="1800" dirty="0"/>
              <a:t>Below plot shows that most of them living in rented home or mortgaged their home.</a:t>
            </a:r>
            <a:br>
              <a:rPr lang="en-US" altLang="en-US" sz="1800" dirty="0"/>
            </a:br>
            <a:r>
              <a:rPr lang="en-US" altLang="en-US" sz="1800" dirty="0"/>
              <a:t>Applicant numbers are high from these categories so charged off is high too.</a:t>
            </a:r>
            <a:br>
              <a:rPr lang="en-US" altLang="en-US" sz="1800" dirty="0"/>
            </a:br>
            <a:endParaRPr lang="en-US" sz="1800" b="1" dirty="0"/>
          </a:p>
        </p:txBody>
      </p:sp>
      <p:pic>
        <p:nvPicPr>
          <p:cNvPr id="8194" name="Picture 2">
            <a:extLst>
              <a:ext uri="{FF2B5EF4-FFF2-40B4-BE49-F238E27FC236}">
                <a16:creationId xmlns:a16="http://schemas.microsoft.com/office/drawing/2014/main" id="{6E494E54-47CB-45D7-99D7-E6E49B9FC0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098" y="2194560"/>
            <a:ext cx="11282290"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251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TotalTime>
  <Words>1351</Words>
  <Application>Microsoft Office PowerPoint</Application>
  <PresentationFormat>Widescreen</PresentationFormat>
  <Paragraphs>202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Inter</vt:lpstr>
      <vt:lpstr>Times New Roman</vt:lpstr>
      <vt:lpstr>Wingdings</vt:lpstr>
      <vt:lpstr>Office Theme</vt:lpstr>
      <vt:lpstr>Lending Club Case Study</vt:lpstr>
      <vt:lpstr>   Lending club Case Study Strategy</vt:lpstr>
      <vt:lpstr>PowerPoint Presentation</vt:lpstr>
      <vt:lpstr> Problem Analysis</vt:lpstr>
      <vt:lpstr>STEPS</vt:lpstr>
      <vt:lpstr>Univariate Analysis  </vt:lpstr>
      <vt:lpstr>Loan Paying Term</vt:lpstr>
      <vt:lpstr>Bivariate Analysis</vt:lpstr>
      <vt:lpstr>Below plot shows that most of them living in rented home or mortgaged their home. Applicant numbers are high from these categories so charged off is high too. </vt:lpstr>
      <vt:lpstr>So the increase in number of loan applications are adding more to number of charged off applications. Number of loans issued in 2008( May-October) got dipped, may be due to Recession. </vt:lpstr>
      <vt:lpstr> Below are the observations from this plot: 1.Income range 80000+  has less chances of charged off. 2.Income range 0-20000 has high chances of charged off. 3.Notice that with increase in annual income charged-off proportion got decreased. </vt:lpstr>
      <vt:lpstr>Observations from this plot: 1.small Business applicants have high chances of getting charged off. 2.renewable_energy where charged-off proportion is better as compare to other categories.</vt:lpstr>
      <vt:lpstr>Key Observations: 1.Grade "A" has very less chances of charged off. 2.Grade "F" and "G" have very high chances of charged off. 3.Chances of charged of is increasing with grade moving from "A" towards "G"</vt:lpstr>
      <vt:lpstr>Key points: 1. interest rate less than 10% has very less chances of charged off. Interest rates are starting from minimum 5 %. 2. interest rate more than 16% has good chances of charged off as compared to other category interest rates. 3. Charged-off proportion is increasing with higher interest rates.</vt:lpstr>
      <vt:lpstr>Key Points: 1.Median,95th percentile,75th percentile of loan amount is highest for loan taken for small business purpose among all purposes. 2.Debt consolidation is second and Credit card comes 3rd.  </vt:lpstr>
      <vt:lpstr>Violin Plot - It shows the distribution of quantitative data across several levels of one (or more) categorical variables such that those distributions can be compared. Here is the observation :-  Loan taken for small business purpose, Debt consolidation and Credit card are somewhat evenly distributed as compare to loan taken for other purposes. </vt:lpstr>
      <vt:lpstr>Term of loan vs Interest Rate observations: 1.It is clear that average interest rate is higher for 60 months loan term. 2.Most of the loans issued for longer term had higher interest rates for repayment. </vt:lpstr>
      <vt:lpstr>PowerPoint Presentation</vt:lpstr>
      <vt:lpstr>Loan Amount vs Interest Rate observations: 1. It is clear that interest rate is increasing with loan amount increase. 2. probably when loan amount is more it is taken for longer loan term, we saw earlier that longer the loan term more the interest rate. </vt:lpstr>
      <vt:lpstr>BarPlot to show variation of annual income across grade for every loan status  From this we can conclude that the ones getting 'charged off' have lower annual incomes than the ones who 'paid fully' for each and every grade (i.e. at same interest range) </vt:lpstr>
      <vt:lpstr>Box plot for year vs interest rate  Plot shows interest rate is increasing slowly with increase in year. </vt:lpstr>
      <vt:lpstr>Correlation Matrix - Quantitative Variables : </vt:lpstr>
      <vt:lpstr>Multivariate Analysis - Pair Plots - 1 </vt:lpstr>
      <vt:lpstr>Plot-2</vt:lpstr>
      <vt:lpstr>Total Loan Issued</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raju vitkar</cp:lastModifiedBy>
  <cp:revision>31</cp:revision>
  <dcterms:created xsi:type="dcterms:W3CDTF">2016-06-09T08:16:28Z</dcterms:created>
  <dcterms:modified xsi:type="dcterms:W3CDTF">2023-07-01T15:15:36Z</dcterms:modified>
</cp:coreProperties>
</file>