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aven Pro Bold" charset="1" panose="00000800000000000000"/>
      <p:regular r:id="rId25"/>
    </p:embeddedFont>
    <p:embeddedFont>
      <p:font typeface="Maven Pro" charset="1" panose="00000500000000000000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jpe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jpe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460" y="1655928"/>
            <a:ext cx="17985081" cy="328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b="true" sz="6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INTELLIGENT CONDITION BASED </a:t>
            </a:r>
          </a:p>
          <a:p>
            <a:pPr algn="ctr">
              <a:lnSpc>
                <a:spcPts val="6405"/>
              </a:lnSpc>
            </a:pPr>
            <a:r>
              <a:rPr lang="en-US" b="true" sz="6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MONITORING USING </a:t>
            </a:r>
            <a:r>
              <a:rPr lang="en-US" b="true" sz="6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Acoustic Signals </a:t>
            </a:r>
          </a:p>
          <a:p>
            <a:pPr algn="ctr">
              <a:lnSpc>
                <a:spcPts val="6405"/>
              </a:lnSpc>
            </a:pPr>
            <a:r>
              <a:rPr lang="en-US" b="true" sz="6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for Air Compressors</a:t>
            </a:r>
          </a:p>
          <a:p>
            <a:pPr algn="ctr">
              <a:lnSpc>
                <a:spcPts val="640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4968" y="6372225"/>
            <a:ext cx="10118063" cy="104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5"/>
              </a:lnSpc>
            </a:pPr>
            <a:r>
              <a:rPr lang="en-US" sz="39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</a:t>
            </a:r>
          </a:p>
          <a:p>
            <a:pPr algn="ctr">
              <a:lnSpc>
                <a:spcPts val="4145"/>
              </a:lnSpc>
            </a:pPr>
            <a:r>
              <a:rPr lang="en-US" b="true" sz="414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17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1618" y="4409440"/>
            <a:ext cx="10864763" cy="73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Nishchal K. Verma, Senior Member, IEEE, Rahul Kumar Sevakula, Student Member, IEEE,</a:t>
            </a:r>
          </a:p>
          <a:p>
            <a:pPr algn="ctr">
              <a:lnSpc>
                <a:spcPts val="1899"/>
              </a:lnSpc>
            </a:pPr>
            <a:r>
              <a:rPr lang="en-US" sz="1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Sonal Dixit, Student Member, IEEE, and Al Salour</a:t>
            </a:r>
          </a:p>
          <a:p>
            <a:pPr algn="ctr">
              <a:lnSpc>
                <a:spcPts val="18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11618" y="7583131"/>
            <a:ext cx="10864763" cy="2173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34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Ram Haneesh (230053)</a:t>
            </a:r>
          </a:p>
          <a:p>
            <a:pPr algn="ctr">
              <a:lnSpc>
                <a:spcPts val="3436"/>
              </a:lnSpc>
            </a:pPr>
            <a:r>
              <a:rPr lang="en-US" sz="34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Vooba Rajkumar (231173)</a:t>
            </a:r>
          </a:p>
          <a:p>
            <a:pPr algn="ctr">
              <a:lnSpc>
                <a:spcPts val="3436"/>
              </a:lnSpc>
            </a:pPr>
            <a:r>
              <a:rPr lang="en-US" sz="34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Guna Sekhar (230537)</a:t>
            </a:r>
          </a:p>
          <a:p>
            <a:pPr algn="ctr">
              <a:lnSpc>
                <a:spcPts val="3436"/>
              </a:lnSpc>
            </a:pPr>
            <a:r>
              <a:rPr lang="en-US" sz="34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Shreehari P (230985)</a:t>
            </a:r>
          </a:p>
          <a:p>
            <a:pPr algn="ctr">
              <a:lnSpc>
                <a:spcPts val="343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0060" y="1981200"/>
            <a:ext cx="13297277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T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ime-Frequency Domain (TFD):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Time-frequency methods are ideal for analyzing non-stationary signals. Three techniques are used: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1.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Morlet Wavelet Transform (MWT):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 extracted 7.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2.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Discrete Wavelet Transform (DWT):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 extracted 9.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3.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Wavelet Packet Transform (WPT):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 extracted 254.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060" y="5076825"/>
            <a:ext cx="13297277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otal Features from Core Methods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: 286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Additional 343 features were later extracted using 10 more transforms like DCT, STFT, S-Transform, WVD, etc.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Grand Total of 629 Features were extracted.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73894" y="932824"/>
            <a:ext cx="12288749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EXTRACTION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9645" y="2209800"/>
            <a:ext cx="15138350" cy="299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</a:t>
            </a:r>
            <a:r>
              <a:rPr lang="en-US" b="true" sz="2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is Feature Selection Important?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When you have too many features, it becomes hard for the model to learn properly. This is known as the curse of dimensionality.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 selection helps reduce the number of features while keeping the most important information.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improves classification accuracy and reduces model complexity.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590" y="5555615"/>
            <a:ext cx="16488710" cy="102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rojection-Bas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 Method:</a:t>
            </a:r>
          </a:p>
          <a:p>
            <a:pPr algn="just">
              <a:lnSpc>
                <a:spcPts val="389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04630"/>
            <a:ext cx="16488710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Principal Component Analysis (PCA):</a:t>
            </a: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Transforms correlated features into new uncorrelated axes (principal components) based on maximum variance.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4064" y="6946563"/>
            <a:ext cx="16488710" cy="151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2.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Mutual Information-Based Methods:  </a:t>
            </a:r>
          </a:p>
          <a:p>
            <a:pPr algn="just">
              <a:lnSpc>
                <a:spcPts val="389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9645" y="7630247"/>
            <a:ext cx="16488710" cy="196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Mutual Information Feature Selection (MIFS): </a:t>
            </a: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Selects features with high relevance to the class and low redundancy with previously selected features.</a:t>
            </a:r>
          </a:p>
          <a:p>
            <a:pPr algn="just">
              <a:lnSpc>
                <a:spcPts val="3896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6739" y="3007956"/>
            <a:ext cx="1559561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ormalized Mutual Information Feature Selection (NMIFS):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Uses normalized mutual information to fairly compare features for selection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6739" y="4191000"/>
            <a:ext cx="1559561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MIFS under Uniform Distribution (MIFS-U):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Assumes uniform distribution of information across features for unbiased selection.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6739" y="5732702"/>
            <a:ext cx="1559561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3.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Dista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nce-Based Method: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739" y="1859876"/>
            <a:ext cx="1559561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Minimu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 Redundancy Maximum Relevance (mRMR):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Enhances MIFS by using a fixed inverse of selected features as a redundancy penalty weight.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02527"/>
            <a:ext cx="15595610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NMIFS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and mRMR feature selection techniques shows the best performance among all the methods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Ideal range for selecting the features is 25-50.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6739" y="6435678"/>
            <a:ext cx="1559561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Bhattacharyya Distance (BD): 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Ranks features based on how well they separate class distributions using statistical distance.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73894" y="770899"/>
            <a:ext cx="12288749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CLASSIFICATION FOR FAULT RECOGNITION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8927" y="2423399"/>
            <a:ext cx="15102214" cy="103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oal: 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 build a model that can predict the machine's state based on the selected features.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8927" y="3747940"/>
            <a:ext cx="16323986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Algorithm Used: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Support Vector Machine (SVM) with a Radial Basis Function (RBF) kernel. SVM is known for its strong generalization ability.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the linearly separable case, SVM finds the maximum-margin hyperplane between two classes: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906155" y="5905670"/>
            <a:ext cx="4887758" cy="863171"/>
          </a:xfrm>
          <a:custGeom>
            <a:avLst/>
            <a:gdLst/>
            <a:ahLst/>
            <a:cxnLst/>
            <a:rect r="r" b="b" t="t" l="l"/>
            <a:pathLst>
              <a:path h="863171" w="4887758">
                <a:moveTo>
                  <a:pt x="0" y="0"/>
                </a:moveTo>
                <a:lnTo>
                  <a:pt x="4887758" y="0"/>
                </a:lnTo>
                <a:lnTo>
                  <a:pt x="4887758" y="863171"/>
                </a:lnTo>
                <a:lnTo>
                  <a:pt x="0" y="8631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9176" r="0" b="-1149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8927" y="6854566"/>
            <a:ext cx="16323986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Multiclass Strategy: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Three strategies were compared:</a:t>
            </a:r>
          </a:p>
          <a:p>
            <a:pPr algn="just">
              <a:lnSpc>
                <a:spcPts val="3920"/>
              </a:lnSpc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1.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OAO (One-Against-One):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Trains a classifier for every pair of classes.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Builds M(M−1)/2 binary SVM models for M classes.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Each model separates one class from another.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Classification is done by majority voting among models.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927" y="1790700"/>
            <a:ext cx="15304528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2. One Against All (OAA)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Builds M SVM models, each separating one class from all others.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More computationally expensive due to SVM's O(n^2)complexity.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3. Decision Directed Acyclic Graph (DDAG)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Uses same number of models as OAO (M(M−1)/2) during training.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During testing, only (M−1) models are used per sample.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binary DAG is used where each internal node is an SVM model.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0060" y="5511176"/>
            <a:ext cx="15304528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SETUP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20060" y="6136509"/>
            <a:ext cx="15304528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real-time fault diagnosis system was tested on a single-stage reciprocating air compressor.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compressor specifications included: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Pressure range: 0–500 lb/in² (0–35 kg/cm²)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Motor: 5 HP, 415 V, 5 A, 50 Hz, 1440 rpm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Pressure switch: PR-15 (100–213 PSI)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819608"/>
            <a:ext cx="14872441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each state,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15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recordings were captured, giving a total of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1800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acoustic recordings.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0725"/>
            <a:ext cx="9543546" cy="692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By SPA we found position 8 to be consistently the most sensitive for all 8 machine conditions.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From the data collected from position 8 is then subjected to data pre-processing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Two feature extraction experiments were performed: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Phase A: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Extracted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286 features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from time, frequency (FFT), and wavelet domains (MWT, DWT, WPT).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Phase B: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Added 343 more features using transforms like DCT, STFT, WVD, CWD, etc., making a total of 629 features.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As there are 8 states for our input we are using mutli-class SVC.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6816" y="394344"/>
            <a:ext cx="1228874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CASE STUDY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401714" y="3088972"/>
            <a:ext cx="4931514" cy="5988336"/>
            <a:chOff x="0" y="0"/>
            <a:chExt cx="6575352" cy="79844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575352" cy="7984448"/>
              <a:chOff x="0" y="0"/>
              <a:chExt cx="1350431" cy="163982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50431" cy="1639828"/>
              </a:xfrm>
              <a:custGeom>
                <a:avLst/>
                <a:gdLst/>
                <a:ahLst/>
                <a:cxnLst/>
                <a:rect r="r" b="b" t="t" l="l"/>
                <a:pathLst>
                  <a:path h="1639828" w="1350431">
                    <a:moveTo>
                      <a:pt x="77005" y="0"/>
                    </a:moveTo>
                    <a:lnTo>
                      <a:pt x="1273426" y="0"/>
                    </a:lnTo>
                    <a:cubicBezTo>
                      <a:pt x="1315955" y="0"/>
                      <a:pt x="1350431" y="34476"/>
                      <a:pt x="1350431" y="77005"/>
                    </a:cubicBezTo>
                    <a:lnTo>
                      <a:pt x="1350431" y="1562823"/>
                    </a:lnTo>
                    <a:cubicBezTo>
                      <a:pt x="1350431" y="1605351"/>
                      <a:pt x="1315955" y="1639828"/>
                      <a:pt x="1273426" y="1639828"/>
                    </a:cubicBezTo>
                    <a:lnTo>
                      <a:pt x="77005" y="1639828"/>
                    </a:lnTo>
                    <a:cubicBezTo>
                      <a:pt x="34476" y="1639828"/>
                      <a:pt x="0" y="1605351"/>
                      <a:pt x="0" y="1562823"/>
                    </a:cubicBezTo>
                    <a:lnTo>
                      <a:pt x="0" y="77005"/>
                    </a:lnTo>
                    <a:cubicBezTo>
                      <a:pt x="0" y="34476"/>
                      <a:pt x="34476" y="0"/>
                      <a:pt x="77005" y="0"/>
                    </a:cubicBezTo>
                    <a:close/>
                  </a:path>
                </a:pathLst>
              </a:custGeom>
              <a:solidFill>
                <a:srgbClr val="25293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350431" cy="16779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91758" y="220423"/>
              <a:ext cx="6201010" cy="7506231"/>
              <a:chOff x="0" y="0"/>
              <a:chExt cx="749147" cy="906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49147" cy="906831"/>
              </a:xfrm>
              <a:custGeom>
                <a:avLst/>
                <a:gdLst/>
                <a:ahLst/>
                <a:cxnLst/>
                <a:rect r="r" b="b" t="t" l="l"/>
                <a:pathLst>
                  <a:path h="906831" w="749147">
                    <a:moveTo>
                      <a:pt x="36824" y="0"/>
                    </a:moveTo>
                    <a:lnTo>
                      <a:pt x="712322" y="0"/>
                    </a:lnTo>
                    <a:cubicBezTo>
                      <a:pt x="732660" y="0"/>
                      <a:pt x="749147" y="16487"/>
                      <a:pt x="749147" y="36824"/>
                    </a:cubicBezTo>
                    <a:lnTo>
                      <a:pt x="749147" y="870007"/>
                    </a:lnTo>
                    <a:cubicBezTo>
                      <a:pt x="749147" y="890344"/>
                      <a:pt x="732660" y="906831"/>
                      <a:pt x="712322" y="906831"/>
                    </a:cubicBezTo>
                    <a:lnTo>
                      <a:pt x="36824" y="906831"/>
                    </a:lnTo>
                    <a:cubicBezTo>
                      <a:pt x="16487" y="906831"/>
                      <a:pt x="0" y="890344"/>
                      <a:pt x="0" y="870007"/>
                    </a:cubicBezTo>
                    <a:lnTo>
                      <a:pt x="0" y="36824"/>
                    </a:lnTo>
                    <a:cubicBezTo>
                      <a:pt x="0" y="16487"/>
                      <a:pt x="16487" y="0"/>
                      <a:pt x="36824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434" t="0" r="-434" b="-950"/>
                </a:stretch>
              </a:blipFill>
            </p:spPr>
          </p:sp>
        </p:grpSp>
      </p:grp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927" y="1990725"/>
            <a:ext cx="15304528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C-SVM with RBF kernel was used due to its generalization strength.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Parameters C and γ for SVM were optimized across a range of exponential values.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Cross-validation was done using 2, 3, 4, 5, and 10 folds for robust accuracy assessment.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Even with just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2-fold cross-validation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, very high accuracy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(~94%)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was achieved.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894" y="770899"/>
            <a:ext cx="1228874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OBSERVATIONS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12260"/>
            <a:ext cx="15304528" cy="103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Best feature selection methods: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1. mRMR          2. NMIFS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6072" y="5295900"/>
            <a:ext cx="1530452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OAO and DDAG classifiers gave excellent results while keeping computation efficient.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Phase A (286 features): Best accuracy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94.67%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Phase B (629 features): Accuracy improved to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96.61%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6005" y="6920230"/>
            <a:ext cx="15304528" cy="103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Performance saturated around: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1.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25–50 features in Phase A          2. 10–15 features in Phase 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6005" y="8094345"/>
            <a:ext cx="15304528" cy="202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Computation time details: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1. Extracting 286 features: ~0.9 seconds per recording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2.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Extracting additional 343 features: ~206 seconds per recording</a:t>
            </a: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0060" y="2588611"/>
            <a:ext cx="15304528" cy="449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To balance performance and speed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Selecting features only from the most effective transforms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Using mRMR to select ~25 features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Classifying using OAO-SVM with RBF kernel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strategy achieved over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99.5% accuracy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with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9–10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seconds per recording in real-world testing.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mRMR emerged as the most reliable feature selection technique across all experiments.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Among the classifiers, OAO and DDAG offered the best trade-off between accuracy and speed.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3894" y="770899"/>
            <a:ext cx="1228874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060" y="1990725"/>
            <a:ext cx="1530452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system accurately identified faults using just a single microphone.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6613" y="7191726"/>
            <a:ext cx="15304528" cy="251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Scope: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Develop methods to detect multiple faults simultaneously.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Implement adaptive learning to handle time-varying machine behavior.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Make the model suitable for real-time (online) fault diagnosis with minimal computation.</a:t>
            </a: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8281" y="6118097"/>
            <a:ext cx="4327905" cy="3518093"/>
            <a:chOff x="0" y="0"/>
            <a:chExt cx="5770539" cy="469079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770539" cy="4690791"/>
              <a:chOff x="0" y="0"/>
              <a:chExt cx="1139860" cy="9265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39860" cy="926576"/>
              </a:xfrm>
              <a:custGeom>
                <a:avLst/>
                <a:gdLst/>
                <a:ahLst/>
                <a:cxnLst/>
                <a:rect r="r" b="b" t="t" l="l"/>
                <a:pathLst>
                  <a:path h="926576" w="1139860">
                    <a:moveTo>
                      <a:pt x="0" y="0"/>
                    </a:moveTo>
                    <a:lnTo>
                      <a:pt x="1139860" y="0"/>
                    </a:lnTo>
                    <a:lnTo>
                      <a:pt x="1139860" y="926576"/>
                    </a:lnTo>
                    <a:lnTo>
                      <a:pt x="0" y="926576"/>
                    </a:lnTo>
                    <a:close/>
                  </a:path>
                </a:pathLst>
              </a:custGeom>
              <a:solidFill>
                <a:srgbClr val="6B849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139860" cy="9646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65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4216" y="140168"/>
              <a:ext cx="5522108" cy="4416186"/>
              <a:chOff x="0" y="0"/>
              <a:chExt cx="937400" cy="74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37400" cy="749666"/>
              </a:xfrm>
              <a:custGeom>
                <a:avLst/>
                <a:gdLst/>
                <a:ahLst/>
                <a:cxnLst/>
                <a:rect r="r" b="b" t="t" l="l"/>
                <a:pathLst>
                  <a:path h="749666" w="937400">
                    <a:moveTo>
                      <a:pt x="42994" y="0"/>
                    </a:moveTo>
                    <a:lnTo>
                      <a:pt x="894406" y="0"/>
                    </a:lnTo>
                    <a:cubicBezTo>
                      <a:pt x="918151" y="0"/>
                      <a:pt x="937400" y="19249"/>
                      <a:pt x="937400" y="42994"/>
                    </a:cubicBezTo>
                    <a:lnTo>
                      <a:pt x="937400" y="706671"/>
                    </a:lnTo>
                    <a:cubicBezTo>
                      <a:pt x="937400" y="730416"/>
                      <a:pt x="918151" y="749666"/>
                      <a:pt x="894406" y="749666"/>
                    </a:cubicBezTo>
                    <a:lnTo>
                      <a:pt x="42994" y="749666"/>
                    </a:lnTo>
                    <a:cubicBezTo>
                      <a:pt x="19249" y="749666"/>
                      <a:pt x="0" y="730416"/>
                      <a:pt x="0" y="706671"/>
                    </a:cubicBezTo>
                    <a:lnTo>
                      <a:pt x="0" y="42994"/>
                    </a:lnTo>
                    <a:cubicBezTo>
                      <a:pt x="0" y="19249"/>
                      <a:pt x="19249" y="0"/>
                      <a:pt x="42994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-4744"/>
                </a:stretch>
              </a:blip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620060" y="2422552"/>
            <a:ext cx="15304528" cy="350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What we observed: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our 286-feature, OAO model, accuracy was low when using less than 30 features. 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As we increased the number of features from 30 to 45, the accuracy improved noticeably.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our 286-feature, OAO model, accuracy is around 15.55% for 25 selected features, and accuracy is improved to 96.94% when 30 features were selected.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results show a similar trend to the paper. As it is mentioned, best results were observed around 25 to 50 selected features.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3894" y="770899"/>
            <a:ext cx="12288749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060" y="1885950"/>
            <a:ext cx="1530452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 and Conclusion from our implemented code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108372" y="6118097"/>
            <a:ext cx="4327905" cy="3518093"/>
            <a:chOff x="0" y="0"/>
            <a:chExt cx="5770539" cy="469079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5770539" cy="4690791"/>
              <a:chOff x="0" y="0"/>
              <a:chExt cx="1139860" cy="92657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139860" cy="926576"/>
              </a:xfrm>
              <a:custGeom>
                <a:avLst/>
                <a:gdLst/>
                <a:ahLst/>
                <a:cxnLst/>
                <a:rect r="r" b="b" t="t" l="l"/>
                <a:pathLst>
                  <a:path h="926576" w="1139860">
                    <a:moveTo>
                      <a:pt x="0" y="0"/>
                    </a:moveTo>
                    <a:lnTo>
                      <a:pt x="1139860" y="0"/>
                    </a:lnTo>
                    <a:lnTo>
                      <a:pt x="1139860" y="926576"/>
                    </a:lnTo>
                    <a:lnTo>
                      <a:pt x="0" y="926576"/>
                    </a:lnTo>
                    <a:close/>
                  </a:path>
                </a:pathLst>
              </a:custGeom>
              <a:solidFill>
                <a:srgbClr val="6B849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139860" cy="9646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65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4216" y="140168"/>
              <a:ext cx="5522108" cy="4416186"/>
              <a:chOff x="0" y="0"/>
              <a:chExt cx="937400" cy="74966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937400" cy="749666"/>
              </a:xfrm>
              <a:custGeom>
                <a:avLst/>
                <a:gdLst/>
                <a:ahLst/>
                <a:cxnLst/>
                <a:rect r="r" b="b" t="t" l="l"/>
                <a:pathLst>
                  <a:path h="749666" w="937400">
                    <a:moveTo>
                      <a:pt x="42994" y="0"/>
                    </a:moveTo>
                    <a:lnTo>
                      <a:pt x="894406" y="0"/>
                    </a:lnTo>
                    <a:cubicBezTo>
                      <a:pt x="918151" y="0"/>
                      <a:pt x="937400" y="19249"/>
                      <a:pt x="937400" y="42994"/>
                    </a:cubicBezTo>
                    <a:lnTo>
                      <a:pt x="937400" y="706671"/>
                    </a:lnTo>
                    <a:cubicBezTo>
                      <a:pt x="937400" y="730416"/>
                      <a:pt x="918151" y="749666"/>
                      <a:pt x="894406" y="749666"/>
                    </a:cubicBezTo>
                    <a:lnTo>
                      <a:pt x="42994" y="749666"/>
                    </a:lnTo>
                    <a:cubicBezTo>
                      <a:pt x="19249" y="749666"/>
                      <a:pt x="0" y="730416"/>
                      <a:pt x="0" y="706671"/>
                    </a:cubicBezTo>
                    <a:lnTo>
                      <a:pt x="0" y="42994"/>
                    </a:lnTo>
                    <a:cubicBezTo>
                      <a:pt x="0" y="19249"/>
                      <a:pt x="19249" y="0"/>
                      <a:pt x="42994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-6872"/>
                </a:stretch>
              </a:blip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1303051" y="6787542"/>
            <a:ext cx="6333308" cy="18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can see that accuracy improved when features increased from 25 to 30 from these confusion matrixes.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48660" y="9720235"/>
            <a:ext cx="6333308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1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Confusion matrix for 25 feature selected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08372" y="9728744"/>
            <a:ext cx="6333308" cy="30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64"/>
              </a:lnSpc>
            </a:pPr>
            <a:r>
              <a:rPr lang="en-US" b="true" sz="176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Confusion matrix for 30 feature selected </a:t>
            </a: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333" y="3287813"/>
            <a:ext cx="4725420" cy="61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b="true" sz="536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7559" y="4193352"/>
            <a:ext cx="15556561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Unexpected machine breakdowns in industry lead to heavy financial losses and safety hazards.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Traditional maintenance (preventive, breakdown) is often inefficient or too late.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7667" y="7133896"/>
            <a:ext cx="1593038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Condition-Based Monitoring (CBM)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CBM is a strategy that monitors the actual condition of an asset to decide what maintenance needs to be done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333" y="6282261"/>
            <a:ext cx="4883862" cy="60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2"/>
              </a:lnSpc>
            </a:pPr>
            <a:r>
              <a:rPr lang="en-US" b="true" sz="534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333" y="821330"/>
            <a:ext cx="9671093" cy="61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b="true" sz="536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 OF THE PAPER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5014" y="1677776"/>
            <a:ext cx="1555656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 develop and validate a complete, intelligent fault diagnosis system for a reciprocating air compressor using a fault detection model.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95588" y="2938962"/>
            <a:ext cx="14289042" cy="4910245"/>
            <a:chOff x="0" y="0"/>
            <a:chExt cx="3678810" cy="12641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8810" cy="1264176"/>
            </a:xfrm>
            <a:custGeom>
              <a:avLst/>
              <a:gdLst/>
              <a:ahLst/>
              <a:cxnLst/>
              <a:rect r="r" b="b" t="t" l="l"/>
              <a:pathLst>
                <a:path h="1264176" w="3678810">
                  <a:moveTo>
                    <a:pt x="27632" y="0"/>
                  </a:moveTo>
                  <a:lnTo>
                    <a:pt x="3651178" y="0"/>
                  </a:lnTo>
                  <a:cubicBezTo>
                    <a:pt x="3658507" y="0"/>
                    <a:pt x="3665535" y="2911"/>
                    <a:pt x="3670717" y="8093"/>
                  </a:cubicBezTo>
                  <a:cubicBezTo>
                    <a:pt x="3675899" y="13275"/>
                    <a:pt x="3678810" y="20304"/>
                    <a:pt x="3678810" y="27632"/>
                  </a:cubicBezTo>
                  <a:lnTo>
                    <a:pt x="3678810" y="1236544"/>
                  </a:lnTo>
                  <a:cubicBezTo>
                    <a:pt x="3678810" y="1251804"/>
                    <a:pt x="3666439" y="1264176"/>
                    <a:pt x="3651178" y="1264176"/>
                  </a:cubicBezTo>
                  <a:lnTo>
                    <a:pt x="27632" y="1264176"/>
                  </a:lnTo>
                  <a:cubicBezTo>
                    <a:pt x="20304" y="1264176"/>
                    <a:pt x="13275" y="1261264"/>
                    <a:pt x="8093" y="1256082"/>
                  </a:cubicBezTo>
                  <a:cubicBezTo>
                    <a:pt x="2911" y="1250900"/>
                    <a:pt x="0" y="1243872"/>
                    <a:pt x="0" y="1236544"/>
                  </a:cubicBezTo>
                  <a:lnTo>
                    <a:pt x="0" y="27632"/>
                  </a:lnTo>
                  <a:cubicBezTo>
                    <a:pt x="0" y="20304"/>
                    <a:pt x="2911" y="13275"/>
                    <a:pt x="8093" y="8093"/>
                  </a:cubicBezTo>
                  <a:cubicBezTo>
                    <a:pt x="13275" y="2911"/>
                    <a:pt x="20304" y="0"/>
                    <a:pt x="27632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78810" cy="130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46868" y="3733850"/>
            <a:ext cx="3848480" cy="1082701"/>
            <a:chOff x="0" y="0"/>
            <a:chExt cx="990817" cy="2787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0817" cy="278749"/>
            </a:xfrm>
            <a:custGeom>
              <a:avLst/>
              <a:gdLst/>
              <a:ahLst/>
              <a:cxnLst/>
              <a:rect r="r" b="b" t="t" l="l"/>
              <a:pathLst>
                <a:path h="278749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6153"/>
                  </a:lnTo>
                  <a:cubicBezTo>
                    <a:pt x="990817" y="232815"/>
                    <a:pt x="944883" y="278749"/>
                    <a:pt x="888221" y="278749"/>
                  </a:cubicBezTo>
                  <a:lnTo>
                    <a:pt x="102596" y="278749"/>
                  </a:lnTo>
                  <a:cubicBezTo>
                    <a:pt x="75386" y="278749"/>
                    <a:pt x="49290" y="267940"/>
                    <a:pt x="30050" y="248699"/>
                  </a:cubicBezTo>
                  <a:cubicBezTo>
                    <a:pt x="10809" y="229459"/>
                    <a:pt x="0" y="203363"/>
                    <a:pt x="0" y="176153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90817" cy="335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Aquisition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05594" y="3733850"/>
            <a:ext cx="3848480" cy="1095078"/>
            <a:chOff x="0" y="0"/>
            <a:chExt cx="990817" cy="2819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0817" cy="281935"/>
            </a:xfrm>
            <a:custGeom>
              <a:avLst/>
              <a:gdLst/>
              <a:ahLst/>
              <a:cxnLst/>
              <a:rect r="r" b="b" t="t" l="l"/>
              <a:pathLst>
                <a:path h="281935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9339"/>
                  </a:lnTo>
                  <a:cubicBezTo>
                    <a:pt x="990817" y="206550"/>
                    <a:pt x="980008" y="232645"/>
                    <a:pt x="960767" y="251886"/>
                  </a:cubicBezTo>
                  <a:cubicBezTo>
                    <a:pt x="941527" y="271126"/>
                    <a:pt x="915431" y="281935"/>
                    <a:pt x="888221" y="281935"/>
                  </a:cubicBezTo>
                  <a:lnTo>
                    <a:pt x="102596" y="281935"/>
                  </a:lnTo>
                  <a:cubicBezTo>
                    <a:pt x="75386" y="281935"/>
                    <a:pt x="49290" y="271126"/>
                    <a:pt x="30050" y="251886"/>
                  </a:cubicBezTo>
                  <a:cubicBezTo>
                    <a:pt x="10809" y="232645"/>
                    <a:pt x="0" y="206550"/>
                    <a:pt x="0" y="179339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90817" cy="339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Sensitive Position Analysis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64319" y="3733850"/>
            <a:ext cx="3848480" cy="1082701"/>
            <a:chOff x="0" y="0"/>
            <a:chExt cx="990817" cy="2787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0817" cy="278749"/>
            </a:xfrm>
            <a:custGeom>
              <a:avLst/>
              <a:gdLst/>
              <a:ahLst/>
              <a:cxnLst/>
              <a:rect r="r" b="b" t="t" l="l"/>
              <a:pathLst>
                <a:path h="278749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6153"/>
                  </a:lnTo>
                  <a:cubicBezTo>
                    <a:pt x="990817" y="232815"/>
                    <a:pt x="944883" y="278749"/>
                    <a:pt x="888221" y="278749"/>
                  </a:cubicBezTo>
                  <a:lnTo>
                    <a:pt x="102596" y="278749"/>
                  </a:lnTo>
                  <a:cubicBezTo>
                    <a:pt x="75386" y="278749"/>
                    <a:pt x="49290" y="267940"/>
                    <a:pt x="30050" y="248699"/>
                  </a:cubicBezTo>
                  <a:cubicBezTo>
                    <a:pt x="10809" y="229459"/>
                    <a:pt x="0" y="203363"/>
                    <a:pt x="0" y="176153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90817" cy="335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Pre-processing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581784" y="5918375"/>
            <a:ext cx="3848480" cy="1082701"/>
            <a:chOff x="0" y="0"/>
            <a:chExt cx="990817" cy="2787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90817" cy="278749"/>
            </a:xfrm>
            <a:custGeom>
              <a:avLst/>
              <a:gdLst/>
              <a:ahLst/>
              <a:cxnLst/>
              <a:rect r="r" b="b" t="t" l="l"/>
              <a:pathLst>
                <a:path h="278749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6153"/>
                  </a:lnTo>
                  <a:cubicBezTo>
                    <a:pt x="990817" y="232815"/>
                    <a:pt x="944883" y="278749"/>
                    <a:pt x="888221" y="278749"/>
                  </a:cubicBezTo>
                  <a:lnTo>
                    <a:pt x="102596" y="278749"/>
                  </a:lnTo>
                  <a:cubicBezTo>
                    <a:pt x="75386" y="278749"/>
                    <a:pt x="49290" y="267940"/>
                    <a:pt x="30050" y="248699"/>
                  </a:cubicBezTo>
                  <a:cubicBezTo>
                    <a:pt x="10809" y="229459"/>
                    <a:pt x="0" y="203363"/>
                    <a:pt x="0" y="176153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90817" cy="335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Classification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240510" y="5918375"/>
            <a:ext cx="3848480" cy="1082701"/>
            <a:chOff x="0" y="0"/>
            <a:chExt cx="990817" cy="27874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90817" cy="278749"/>
            </a:xfrm>
            <a:custGeom>
              <a:avLst/>
              <a:gdLst/>
              <a:ahLst/>
              <a:cxnLst/>
              <a:rect r="r" b="b" t="t" l="l"/>
              <a:pathLst>
                <a:path h="278749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6153"/>
                  </a:lnTo>
                  <a:cubicBezTo>
                    <a:pt x="990817" y="232815"/>
                    <a:pt x="944883" y="278749"/>
                    <a:pt x="888221" y="278749"/>
                  </a:cubicBezTo>
                  <a:lnTo>
                    <a:pt x="102596" y="278749"/>
                  </a:lnTo>
                  <a:cubicBezTo>
                    <a:pt x="75386" y="278749"/>
                    <a:pt x="49290" y="267940"/>
                    <a:pt x="30050" y="248699"/>
                  </a:cubicBezTo>
                  <a:cubicBezTo>
                    <a:pt x="10809" y="229459"/>
                    <a:pt x="0" y="203363"/>
                    <a:pt x="0" y="176153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90817" cy="335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Selection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99235" y="5918375"/>
            <a:ext cx="3848480" cy="1082701"/>
            <a:chOff x="0" y="0"/>
            <a:chExt cx="990817" cy="2787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0817" cy="278749"/>
            </a:xfrm>
            <a:custGeom>
              <a:avLst/>
              <a:gdLst/>
              <a:ahLst/>
              <a:cxnLst/>
              <a:rect r="r" b="b" t="t" l="l"/>
              <a:pathLst>
                <a:path h="278749" w="990817">
                  <a:moveTo>
                    <a:pt x="102596" y="0"/>
                  </a:moveTo>
                  <a:lnTo>
                    <a:pt x="888221" y="0"/>
                  </a:lnTo>
                  <a:cubicBezTo>
                    <a:pt x="944883" y="0"/>
                    <a:pt x="990817" y="45934"/>
                    <a:pt x="990817" y="102596"/>
                  </a:cubicBezTo>
                  <a:lnTo>
                    <a:pt x="990817" y="176153"/>
                  </a:lnTo>
                  <a:cubicBezTo>
                    <a:pt x="990817" y="232815"/>
                    <a:pt x="944883" y="278749"/>
                    <a:pt x="888221" y="278749"/>
                  </a:cubicBezTo>
                  <a:lnTo>
                    <a:pt x="102596" y="278749"/>
                  </a:lnTo>
                  <a:cubicBezTo>
                    <a:pt x="75386" y="278749"/>
                    <a:pt x="49290" y="267940"/>
                    <a:pt x="30050" y="248699"/>
                  </a:cubicBezTo>
                  <a:cubicBezTo>
                    <a:pt x="10809" y="229459"/>
                    <a:pt x="0" y="203363"/>
                    <a:pt x="0" y="176153"/>
                  </a:cubicBezTo>
                  <a:lnTo>
                    <a:pt x="0" y="102596"/>
                  </a:lnTo>
                  <a:cubicBezTo>
                    <a:pt x="0" y="45934"/>
                    <a:pt x="45934" y="0"/>
                    <a:pt x="102596" y="0"/>
                  </a:cubicBezTo>
                  <a:close/>
                </a:path>
              </a:pathLst>
            </a:custGeom>
            <a:solidFill>
              <a:srgbClr val="25293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90817" cy="316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Extraction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356435" y="4109371"/>
            <a:ext cx="688072" cy="344036"/>
            <a:chOff x="0" y="0"/>
            <a:chExt cx="812800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012537" y="4098491"/>
            <a:ext cx="688072" cy="344036"/>
            <a:chOff x="0" y="0"/>
            <a:chExt cx="812800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10800000">
            <a:off x="11150077" y="6287708"/>
            <a:ext cx="688072" cy="344036"/>
            <a:chOff x="0" y="0"/>
            <a:chExt cx="81280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10737749">
            <a:off x="6493974" y="6287708"/>
            <a:ext cx="688072" cy="344036"/>
            <a:chOff x="0" y="0"/>
            <a:chExt cx="812800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3399435" y="5155443"/>
            <a:ext cx="848080" cy="424040"/>
            <a:chOff x="0" y="0"/>
            <a:chExt cx="81280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4995148" y="75504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48293" y="1743333"/>
            <a:ext cx="1465284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data driven approach for fault diagnosis using acoustic signal follows this systematic and modular pipeline: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48293" y="7929379"/>
            <a:ext cx="15501758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proposed fault diagnosis model was tested on an air compressor in a real world.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 evaluate its performance, the machine was operated under eight distinct conditions: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1 Healthy Condition and 7 Faulty Conditions (LIV, LOV, NRV, Piston Ring,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Flywheel, Rider Belt, and Bearing.)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9625" y="1094441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ACQUISTION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718307" y="2293719"/>
            <a:ext cx="4791549" cy="2608237"/>
            <a:chOff x="0" y="0"/>
            <a:chExt cx="6388732" cy="347765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388732" cy="3477650"/>
              <a:chOff x="0" y="0"/>
              <a:chExt cx="1261972" cy="6869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61972" cy="686943"/>
              </a:xfrm>
              <a:custGeom>
                <a:avLst/>
                <a:gdLst/>
                <a:ahLst/>
                <a:cxnLst/>
                <a:rect r="r" b="b" t="t" l="l"/>
                <a:pathLst>
                  <a:path h="686943" w="1261972">
                    <a:moveTo>
                      <a:pt x="82403" y="0"/>
                    </a:moveTo>
                    <a:lnTo>
                      <a:pt x="1179569" y="0"/>
                    </a:lnTo>
                    <a:cubicBezTo>
                      <a:pt x="1225079" y="0"/>
                      <a:pt x="1261972" y="36893"/>
                      <a:pt x="1261972" y="82403"/>
                    </a:cubicBezTo>
                    <a:lnTo>
                      <a:pt x="1261972" y="604540"/>
                    </a:lnTo>
                    <a:cubicBezTo>
                      <a:pt x="1261972" y="650050"/>
                      <a:pt x="1225079" y="686943"/>
                      <a:pt x="1179569" y="686943"/>
                    </a:cubicBezTo>
                    <a:lnTo>
                      <a:pt x="82403" y="686943"/>
                    </a:lnTo>
                    <a:cubicBezTo>
                      <a:pt x="36893" y="686943"/>
                      <a:pt x="0" y="650050"/>
                      <a:pt x="0" y="604540"/>
                    </a:cubicBezTo>
                    <a:lnTo>
                      <a:pt x="0" y="82403"/>
                    </a:lnTo>
                    <a:cubicBezTo>
                      <a:pt x="0" y="36893"/>
                      <a:pt x="36893" y="0"/>
                      <a:pt x="82403" y="0"/>
                    </a:cubicBezTo>
                    <a:close/>
                  </a:path>
                </a:pathLst>
              </a:custGeom>
              <a:solidFill>
                <a:srgbClr val="434945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261972" cy="7440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26808" y="179710"/>
              <a:ext cx="5935116" cy="3169030"/>
              <a:chOff x="0" y="0"/>
              <a:chExt cx="817403" cy="43644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7403" cy="436449"/>
              </a:xfrm>
              <a:custGeom>
                <a:avLst/>
                <a:gdLst/>
                <a:ahLst/>
                <a:cxnLst/>
                <a:rect r="r" b="b" t="t" l="l"/>
                <a:pathLst>
                  <a:path h="436449" w="817403">
                    <a:moveTo>
                      <a:pt x="40002" y="0"/>
                    </a:moveTo>
                    <a:lnTo>
                      <a:pt x="777401" y="0"/>
                    </a:lnTo>
                    <a:cubicBezTo>
                      <a:pt x="788010" y="0"/>
                      <a:pt x="798185" y="4215"/>
                      <a:pt x="805687" y="11716"/>
                    </a:cubicBezTo>
                    <a:cubicBezTo>
                      <a:pt x="813189" y="19218"/>
                      <a:pt x="817403" y="29393"/>
                      <a:pt x="817403" y="40002"/>
                    </a:cubicBezTo>
                    <a:lnTo>
                      <a:pt x="817403" y="396447"/>
                    </a:lnTo>
                    <a:cubicBezTo>
                      <a:pt x="817403" y="407056"/>
                      <a:pt x="813189" y="417231"/>
                      <a:pt x="805687" y="424733"/>
                    </a:cubicBezTo>
                    <a:cubicBezTo>
                      <a:pt x="798185" y="432234"/>
                      <a:pt x="788010" y="436449"/>
                      <a:pt x="777401" y="436449"/>
                    </a:cubicBezTo>
                    <a:lnTo>
                      <a:pt x="40002" y="436449"/>
                    </a:lnTo>
                    <a:cubicBezTo>
                      <a:pt x="29393" y="436449"/>
                      <a:pt x="19218" y="432234"/>
                      <a:pt x="11716" y="424733"/>
                    </a:cubicBezTo>
                    <a:cubicBezTo>
                      <a:pt x="4215" y="417231"/>
                      <a:pt x="0" y="407056"/>
                      <a:pt x="0" y="396447"/>
                    </a:cubicBezTo>
                    <a:lnTo>
                      <a:pt x="0" y="40002"/>
                    </a:lnTo>
                    <a:cubicBezTo>
                      <a:pt x="0" y="29393"/>
                      <a:pt x="4215" y="19218"/>
                      <a:pt x="11716" y="11716"/>
                    </a:cubicBezTo>
                    <a:cubicBezTo>
                      <a:pt x="19218" y="4215"/>
                      <a:pt x="29393" y="0"/>
                      <a:pt x="40002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-2780" r="0" b="-2780"/>
                </a:stretch>
              </a:blip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1669165" y="2363813"/>
            <a:ext cx="10752257" cy="249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Setup Overview: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Unidirectional microphones used to reduce background noise.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Microphones placed approximately 1.5cm from compressor.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captured using NI 9234 (4-channel DAQ module).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NI 9172 USB interface and LabVIEW for acquisition.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72344" y="5277098"/>
            <a:ext cx="11136651" cy="447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Recording Configuration: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5-second recordings per condition, Sampled at 50 kHz.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Stored in 24-bit PCM format (.dat files).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Each recording contains 250,000 samples.</a:t>
            </a: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Sensor Placement Strategy: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Initial recordings taken from 24 different positions.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Positions selected based on experience and intuition.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Sensitive Position Analysis (SPA) is used to select the best   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microphone locations.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69165" y="5343773"/>
            <a:ext cx="3750489" cy="4598642"/>
            <a:chOff x="0" y="0"/>
            <a:chExt cx="5000651" cy="613152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000651" cy="6131522"/>
              <a:chOff x="0" y="0"/>
              <a:chExt cx="987783" cy="121116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987783" cy="1211165"/>
              </a:xfrm>
              <a:custGeom>
                <a:avLst/>
                <a:gdLst/>
                <a:ahLst/>
                <a:cxnLst/>
                <a:rect r="r" b="b" t="t" l="l"/>
                <a:pathLst>
                  <a:path h="1211165" w="987783">
                    <a:moveTo>
                      <a:pt x="105276" y="0"/>
                    </a:moveTo>
                    <a:lnTo>
                      <a:pt x="882507" y="0"/>
                    </a:lnTo>
                    <a:cubicBezTo>
                      <a:pt x="940649" y="0"/>
                      <a:pt x="987783" y="47134"/>
                      <a:pt x="987783" y="105276"/>
                    </a:cubicBezTo>
                    <a:lnTo>
                      <a:pt x="987783" y="1105889"/>
                    </a:lnTo>
                    <a:cubicBezTo>
                      <a:pt x="987783" y="1164031"/>
                      <a:pt x="940649" y="1211165"/>
                      <a:pt x="882507" y="1211165"/>
                    </a:cubicBezTo>
                    <a:lnTo>
                      <a:pt x="105276" y="1211165"/>
                    </a:lnTo>
                    <a:cubicBezTo>
                      <a:pt x="47134" y="1211165"/>
                      <a:pt x="0" y="1164031"/>
                      <a:pt x="0" y="1105889"/>
                    </a:cubicBezTo>
                    <a:lnTo>
                      <a:pt x="0" y="105276"/>
                    </a:lnTo>
                    <a:cubicBezTo>
                      <a:pt x="0" y="47134"/>
                      <a:pt x="47134" y="0"/>
                      <a:pt x="105276" y="0"/>
                    </a:cubicBezTo>
                    <a:close/>
                  </a:path>
                </a:pathLst>
              </a:custGeom>
              <a:solidFill>
                <a:srgbClr val="63635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987783" cy="12683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83992" y="177563"/>
              <a:ext cx="4632668" cy="5740077"/>
              <a:chOff x="0" y="0"/>
              <a:chExt cx="557574" cy="69085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57574" cy="690859"/>
              </a:xfrm>
              <a:custGeom>
                <a:avLst/>
                <a:gdLst/>
                <a:ahLst/>
                <a:cxnLst/>
                <a:rect r="r" b="b" t="t" l="l"/>
                <a:pathLst>
                  <a:path h="690859" w="557574">
                    <a:moveTo>
                      <a:pt x="51249" y="0"/>
                    </a:moveTo>
                    <a:lnTo>
                      <a:pt x="506325" y="0"/>
                    </a:lnTo>
                    <a:cubicBezTo>
                      <a:pt x="534629" y="0"/>
                      <a:pt x="557574" y="22945"/>
                      <a:pt x="557574" y="51249"/>
                    </a:cubicBezTo>
                    <a:lnTo>
                      <a:pt x="557574" y="639610"/>
                    </a:lnTo>
                    <a:cubicBezTo>
                      <a:pt x="557574" y="667914"/>
                      <a:pt x="534629" y="690859"/>
                      <a:pt x="506325" y="690859"/>
                    </a:cubicBezTo>
                    <a:lnTo>
                      <a:pt x="51249" y="690859"/>
                    </a:lnTo>
                    <a:cubicBezTo>
                      <a:pt x="22945" y="690859"/>
                      <a:pt x="0" y="667914"/>
                      <a:pt x="0" y="639610"/>
                    </a:cubicBezTo>
                    <a:lnTo>
                      <a:pt x="0" y="51249"/>
                    </a:lnTo>
                    <a:cubicBezTo>
                      <a:pt x="0" y="22945"/>
                      <a:pt x="22945" y="0"/>
                      <a:pt x="51249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-3197" t="-13969" r="0" b="-18424"/>
                </a:stretch>
              </a:blipFill>
            </p:spPr>
          </p:sp>
        </p:grp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3589" y="2583367"/>
            <a:ext cx="16800821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</a:t>
            </a:r>
            <a:r>
              <a:rPr lang="en-US" b="true" sz="27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Sensitive Position Analysis (SPA):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It </a:t>
            </a: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identifies locations most responsive to faults.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At each position, four statistical features were calculated: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     1. Absolute Peak Value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     2. Standard Deviation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     3. Variance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     4. Root Mean Square (RMS)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Computed 4 statistics (peak, mean, SD, RMS), summed their ranks and ranked all positions.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Used cross-correlation to avoid redundancy.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3106" y="845724"/>
            <a:ext cx="14048035" cy="207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b="true" sz="6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PROPOSED </a:t>
            </a:r>
            <a:r>
              <a:rPr lang="en-US" b="true" sz="6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 FOR PLACING THE SENSOR</a:t>
            </a:r>
          </a:p>
          <a:p>
            <a:pPr algn="ctr">
              <a:lnSpc>
                <a:spcPts val="5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3589" y="7126708"/>
            <a:ext cx="15570941" cy="239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8"/>
              </a:lnSpc>
            </a:pPr>
            <a:r>
              <a:rPr lang="en-US" sz="2820" b="true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Drawback</a:t>
            </a:r>
            <a:r>
              <a:rPr lang="en-US" sz="28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This method performs poorly when noise is high, especially white noise.</a:t>
            </a:r>
          </a:p>
          <a:p>
            <a:pPr algn="just" marL="587394" indent="-293697" lvl="1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o, we use </a:t>
            </a:r>
            <a:r>
              <a:rPr lang="en-US" b="true" sz="272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EMD</a:t>
            </a: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587394" indent="-293697" lvl="1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EMD decomposes a signal into Intrinsic Mode Functions (IMFs) based on local extrema.</a:t>
            </a:r>
          </a:p>
          <a:p>
            <a:pPr algn="just" marL="587394" indent="-293697" lvl="1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 SPA, EMD is used to isolate meaningful signal components from noisy data.</a:t>
            </a:r>
          </a:p>
          <a:p>
            <a:pPr algn="just" marL="587394" indent="-293697" lvl="1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Relevant IMFs are retained to enhance sensor position selection accuracy.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6697" y="1629097"/>
            <a:ext cx="5026503" cy="856607"/>
          </a:xfrm>
          <a:custGeom>
            <a:avLst/>
            <a:gdLst/>
            <a:ahLst/>
            <a:cxnLst/>
            <a:rect r="r" b="b" t="t" l="l"/>
            <a:pathLst>
              <a:path h="856607" w="5026503">
                <a:moveTo>
                  <a:pt x="0" y="0"/>
                </a:moveTo>
                <a:lnTo>
                  <a:pt x="5026503" y="0"/>
                </a:lnTo>
                <a:lnTo>
                  <a:pt x="5026503" y="856606"/>
                </a:lnTo>
                <a:lnTo>
                  <a:pt x="0" y="856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78635"/>
            <a:ext cx="162306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Decomposes signal x(t) into IMFs + residue: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580953"/>
            <a:ext cx="162306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Helps isolate noise by retaining only relevant IMFs based on: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60158" y="3443385"/>
            <a:ext cx="6105120" cy="424180"/>
          </a:xfrm>
          <a:custGeom>
            <a:avLst/>
            <a:gdLst/>
            <a:ahLst/>
            <a:cxnLst/>
            <a:rect r="r" b="b" t="t" l="l"/>
            <a:pathLst>
              <a:path h="424180" w="6105120">
                <a:moveTo>
                  <a:pt x="0" y="0"/>
                </a:moveTo>
                <a:lnTo>
                  <a:pt x="6105121" y="0"/>
                </a:lnTo>
                <a:lnTo>
                  <a:pt x="6105121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41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38650" y="4058065"/>
            <a:ext cx="4226629" cy="728150"/>
          </a:xfrm>
          <a:custGeom>
            <a:avLst/>
            <a:gdLst/>
            <a:ahLst/>
            <a:cxnLst/>
            <a:rect r="r" b="b" t="t" l="l"/>
            <a:pathLst>
              <a:path h="728150" w="4226629">
                <a:moveTo>
                  <a:pt x="0" y="0"/>
                </a:moveTo>
                <a:lnTo>
                  <a:pt x="4226629" y="0"/>
                </a:lnTo>
                <a:lnTo>
                  <a:pt x="4226629" y="728150"/>
                </a:lnTo>
                <a:lnTo>
                  <a:pt x="0" y="7281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689" t="-27579" r="0" b="-2869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21574" y="3517706"/>
            <a:ext cx="4479568" cy="1031188"/>
          </a:xfrm>
          <a:custGeom>
            <a:avLst/>
            <a:gdLst/>
            <a:ahLst/>
            <a:cxnLst/>
            <a:rect r="r" b="b" t="t" l="l"/>
            <a:pathLst>
              <a:path h="1031188" w="4479568">
                <a:moveTo>
                  <a:pt x="0" y="0"/>
                </a:moveTo>
                <a:lnTo>
                  <a:pt x="4479567" y="0"/>
                </a:lnTo>
                <a:lnTo>
                  <a:pt x="4479567" y="1031188"/>
                </a:lnTo>
                <a:lnTo>
                  <a:pt x="0" y="10311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6697" y="3772315"/>
            <a:ext cx="219449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repeat until,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910040"/>
            <a:ext cx="11919898" cy="49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relevant IMFs based on correlation with original signal.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402526" y="5508779"/>
            <a:ext cx="2591652" cy="774667"/>
          </a:xfrm>
          <a:custGeom>
            <a:avLst/>
            <a:gdLst/>
            <a:ahLst/>
            <a:cxnLst/>
            <a:rect r="r" b="b" t="t" l="l"/>
            <a:pathLst>
              <a:path h="774667" w="2591652">
                <a:moveTo>
                  <a:pt x="0" y="0"/>
                </a:moveTo>
                <a:lnTo>
                  <a:pt x="2591651" y="0"/>
                </a:lnTo>
                <a:lnTo>
                  <a:pt x="2591651" y="774668"/>
                </a:lnTo>
                <a:lnTo>
                  <a:pt x="0" y="7746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0181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617389"/>
            <a:ext cx="11919898" cy="49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Reconstruct signal using selected IMFs: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7839" y="6597772"/>
            <a:ext cx="9073559" cy="49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Find signal envelope using Hilbert Transform: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149498" y="6554984"/>
            <a:ext cx="7307526" cy="1674616"/>
          </a:xfrm>
          <a:custGeom>
            <a:avLst/>
            <a:gdLst/>
            <a:ahLst/>
            <a:cxnLst/>
            <a:rect r="r" b="b" t="t" l="l"/>
            <a:pathLst>
              <a:path h="1674616" w="7307526">
                <a:moveTo>
                  <a:pt x="0" y="0"/>
                </a:moveTo>
                <a:lnTo>
                  <a:pt x="7307526" y="0"/>
                </a:lnTo>
                <a:lnTo>
                  <a:pt x="7307526" y="1674616"/>
                </a:lnTo>
                <a:lnTo>
                  <a:pt x="0" y="167461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1629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47364" y="7212370"/>
            <a:ext cx="11919898" cy="296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Calculate RMS and Absolute Mean of the envelope.</a:t>
            </a:r>
          </a:p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Average across N recordings for each position.</a:t>
            </a:r>
          </a:p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Rank positions:</a:t>
            </a:r>
          </a:p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escending order for each feature.</a:t>
            </a:r>
          </a:p>
          <a:p>
            <a:pPr algn="just" marL="605214" indent="-302607" lvl="1">
              <a:lnSpc>
                <a:spcPts val="3924"/>
              </a:lnSpc>
              <a:buFont typeface="Arial"/>
              <a:buChar char="•"/>
            </a:pPr>
            <a:r>
              <a:rPr lang="en-US" sz="2803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Final rank = sum of individual ranks → Lowest sum = Best position.</a:t>
            </a:r>
          </a:p>
          <a:p>
            <a:pPr algn="just">
              <a:lnSpc>
                <a:spcPts val="3924"/>
              </a:lnSpc>
            </a:pPr>
          </a:p>
        </p:txBody>
      </p:sp>
      <p:sp>
        <p:nvSpPr>
          <p:cNvPr name="AutoShape 19" id="19"/>
          <p:cNvSpPr/>
          <p:nvPr/>
        </p:nvSpPr>
        <p:spPr>
          <a:xfrm>
            <a:off x="8905988" y="3452808"/>
            <a:ext cx="0" cy="1342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2244151" y="4191415"/>
            <a:ext cx="219449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919467" y="4160935"/>
            <a:ext cx="2194499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&amp;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5282" y="1063934"/>
            <a:ext cx="14517436" cy="101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b="true" sz="47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</a:t>
            </a:r>
            <a:r>
              <a:rPr lang="en-US" b="true" sz="47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ROPOSED PRE-PROCESSING STRATEGY</a:t>
            </a:r>
          </a:p>
          <a:p>
            <a:pPr algn="ctr">
              <a:lnSpc>
                <a:spcPts val="376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2439" y="1764264"/>
            <a:ext cx="11865955" cy="158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7"/>
              </a:lnSpc>
            </a:pP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P</a:t>
            </a: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re-Processing?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Raw signals may contain noise, outliers, inconsistencies.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Improves signal quality for feature extraction.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2439" y="3401927"/>
            <a:ext cx="12678497" cy="212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7"/>
              </a:lnSpc>
            </a:pP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Filt</a:t>
            </a: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ering: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Removes unwanted frequency components.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Two-stage filtering:</a:t>
            </a:r>
          </a:p>
          <a:p>
            <a:pPr algn="just">
              <a:lnSpc>
                <a:spcPts val="4247"/>
              </a:lnSpc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1. </a:t>
            </a: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High-pass filter at 400 Hz  2. Low-pass filter at 12 kHz.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2439" y="5572763"/>
            <a:ext cx="12678497" cy="212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7"/>
              </a:lnSpc>
            </a:pP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Clipp</a:t>
            </a: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ing: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Spl</a:t>
            </a: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5-sec signal into 9 </a:t>
            </a: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overlapping 1-sec segments.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Select a segment with a minimum standard deviation.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Avoids spikes &amp; transients.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439" y="7715665"/>
            <a:ext cx="15905450" cy="265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7"/>
              </a:lnSpc>
            </a:pP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Smooth</a:t>
            </a:r>
            <a:r>
              <a:rPr lang="en-US" b="true" sz="303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ing: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Reduces effect of outliers.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Filters tested: M</a:t>
            </a: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oving Average, Median, Savitzky-Golay, Geometric Mean.</a:t>
            </a:r>
          </a:p>
          <a:p>
            <a:pPr algn="just" marL="655045" indent="-327522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Moving Average is used for smoothing.</a:t>
            </a:r>
          </a:p>
          <a:p>
            <a:pPr algn="just">
              <a:lnSpc>
                <a:spcPts val="4247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2182833" y="2315761"/>
            <a:ext cx="3790277" cy="5913839"/>
            <a:chOff x="0" y="0"/>
            <a:chExt cx="5053703" cy="788511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5053703" cy="7885119"/>
              <a:chOff x="0" y="0"/>
              <a:chExt cx="998262" cy="155755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98262" cy="1557554"/>
              </a:xfrm>
              <a:custGeom>
                <a:avLst/>
                <a:gdLst/>
                <a:ahLst/>
                <a:cxnLst/>
                <a:rect r="r" b="b" t="t" l="l"/>
                <a:pathLst>
                  <a:path h="1557554" w="998262">
                    <a:moveTo>
                      <a:pt x="104171" y="0"/>
                    </a:moveTo>
                    <a:lnTo>
                      <a:pt x="894091" y="0"/>
                    </a:lnTo>
                    <a:cubicBezTo>
                      <a:pt x="951623" y="0"/>
                      <a:pt x="998262" y="46639"/>
                      <a:pt x="998262" y="104171"/>
                    </a:cubicBezTo>
                    <a:lnTo>
                      <a:pt x="998262" y="1453383"/>
                    </a:lnTo>
                    <a:cubicBezTo>
                      <a:pt x="998262" y="1510915"/>
                      <a:pt x="951623" y="1557554"/>
                      <a:pt x="894091" y="1557554"/>
                    </a:cubicBezTo>
                    <a:lnTo>
                      <a:pt x="104171" y="1557554"/>
                    </a:lnTo>
                    <a:cubicBezTo>
                      <a:pt x="46639" y="1557554"/>
                      <a:pt x="0" y="1510915"/>
                      <a:pt x="0" y="1453383"/>
                    </a:cubicBezTo>
                    <a:lnTo>
                      <a:pt x="0" y="104171"/>
                    </a:lnTo>
                    <a:cubicBezTo>
                      <a:pt x="0" y="46639"/>
                      <a:pt x="46639" y="0"/>
                      <a:pt x="104171" y="0"/>
                    </a:cubicBezTo>
                    <a:close/>
                  </a:path>
                </a:pathLst>
              </a:custGeom>
              <a:solidFill>
                <a:srgbClr val="25293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998262" cy="1595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323431" y="336610"/>
              <a:ext cx="4455166" cy="6455657"/>
              <a:chOff x="0" y="0"/>
              <a:chExt cx="517666" cy="75011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17666" cy="750113"/>
              </a:xfrm>
              <a:custGeom>
                <a:avLst/>
                <a:gdLst/>
                <a:ahLst/>
                <a:cxnLst/>
                <a:rect r="r" b="b" t="t" l="l"/>
                <a:pathLst>
                  <a:path h="750113" w="517666">
                    <a:moveTo>
                      <a:pt x="53291" y="0"/>
                    </a:moveTo>
                    <a:lnTo>
                      <a:pt x="464376" y="0"/>
                    </a:lnTo>
                    <a:cubicBezTo>
                      <a:pt x="493807" y="0"/>
                      <a:pt x="517666" y="23859"/>
                      <a:pt x="517666" y="53291"/>
                    </a:cubicBezTo>
                    <a:lnTo>
                      <a:pt x="517666" y="696822"/>
                    </a:lnTo>
                    <a:cubicBezTo>
                      <a:pt x="517666" y="726254"/>
                      <a:pt x="493807" y="750113"/>
                      <a:pt x="464376" y="750113"/>
                    </a:cubicBezTo>
                    <a:lnTo>
                      <a:pt x="53291" y="750113"/>
                    </a:lnTo>
                    <a:cubicBezTo>
                      <a:pt x="39157" y="750113"/>
                      <a:pt x="25602" y="744498"/>
                      <a:pt x="15608" y="734504"/>
                    </a:cubicBezTo>
                    <a:cubicBezTo>
                      <a:pt x="5615" y="724510"/>
                      <a:pt x="0" y="710956"/>
                      <a:pt x="0" y="696822"/>
                    </a:cubicBezTo>
                    <a:lnTo>
                      <a:pt x="0" y="53291"/>
                    </a:lnTo>
                    <a:cubicBezTo>
                      <a:pt x="0" y="39157"/>
                      <a:pt x="5615" y="25602"/>
                      <a:pt x="15608" y="15608"/>
                    </a:cubicBezTo>
                    <a:cubicBezTo>
                      <a:pt x="25602" y="5615"/>
                      <a:pt x="39157" y="0"/>
                      <a:pt x="53291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119834" t="0" r="-17130" b="-63831"/>
                </a:stretch>
              </a:blip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2717430" y="7583903"/>
            <a:ext cx="291154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PRE-PROCESSED DATA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8760" y="4114800"/>
            <a:ext cx="6104696" cy="4604013"/>
            <a:chOff x="0" y="0"/>
            <a:chExt cx="8139595" cy="613868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139595" cy="6138684"/>
              <a:chOff x="0" y="0"/>
              <a:chExt cx="1970521" cy="148611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70521" cy="1486119"/>
              </a:xfrm>
              <a:custGeom>
                <a:avLst/>
                <a:gdLst/>
                <a:ahLst/>
                <a:cxnLst/>
                <a:rect r="r" b="b" t="t" l="l"/>
                <a:pathLst>
                  <a:path h="1486119" w="1970521">
                    <a:moveTo>
                      <a:pt x="52773" y="0"/>
                    </a:moveTo>
                    <a:lnTo>
                      <a:pt x="1917748" y="0"/>
                    </a:lnTo>
                    <a:cubicBezTo>
                      <a:pt x="1931744" y="0"/>
                      <a:pt x="1945168" y="5560"/>
                      <a:pt x="1955064" y="15457"/>
                    </a:cubicBezTo>
                    <a:cubicBezTo>
                      <a:pt x="1964961" y="25354"/>
                      <a:pt x="1970521" y="38777"/>
                      <a:pt x="1970521" y="52773"/>
                    </a:cubicBezTo>
                    <a:lnTo>
                      <a:pt x="1970521" y="1433346"/>
                    </a:lnTo>
                    <a:cubicBezTo>
                      <a:pt x="1970521" y="1462492"/>
                      <a:pt x="1946894" y="1486119"/>
                      <a:pt x="1917748" y="1486119"/>
                    </a:cubicBezTo>
                    <a:lnTo>
                      <a:pt x="52773" y="1486119"/>
                    </a:lnTo>
                    <a:cubicBezTo>
                      <a:pt x="38777" y="1486119"/>
                      <a:pt x="25354" y="1480559"/>
                      <a:pt x="15457" y="1470662"/>
                    </a:cubicBezTo>
                    <a:cubicBezTo>
                      <a:pt x="5560" y="1460765"/>
                      <a:pt x="0" y="1447342"/>
                      <a:pt x="0" y="1433346"/>
                    </a:cubicBezTo>
                    <a:lnTo>
                      <a:pt x="0" y="52773"/>
                    </a:lnTo>
                    <a:cubicBezTo>
                      <a:pt x="0" y="38777"/>
                      <a:pt x="5560" y="25354"/>
                      <a:pt x="15457" y="15457"/>
                    </a:cubicBezTo>
                    <a:cubicBezTo>
                      <a:pt x="25354" y="5560"/>
                      <a:pt x="38777" y="0"/>
                      <a:pt x="52773" y="0"/>
                    </a:cubicBezTo>
                    <a:close/>
                  </a:path>
                </a:pathLst>
              </a:custGeom>
              <a:solidFill>
                <a:srgbClr val="6B849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970521" cy="15242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17504" y="215537"/>
              <a:ext cx="7704587" cy="5707610"/>
              <a:chOff x="0" y="0"/>
              <a:chExt cx="10971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971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097182">
                    <a:moveTo>
                      <a:pt x="25143" y="0"/>
                    </a:moveTo>
                    <a:lnTo>
                      <a:pt x="1072039" y="0"/>
                    </a:lnTo>
                    <a:cubicBezTo>
                      <a:pt x="1078707" y="0"/>
                      <a:pt x="1085103" y="2649"/>
                      <a:pt x="1089818" y="7364"/>
                    </a:cubicBezTo>
                    <a:cubicBezTo>
                      <a:pt x="1094533" y="12080"/>
                      <a:pt x="1097182" y="18475"/>
                      <a:pt x="1097182" y="25143"/>
                    </a:cubicBezTo>
                    <a:lnTo>
                      <a:pt x="1097182" y="787657"/>
                    </a:lnTo>
                    <a:cubicBezTo>
                      <a:pt x="1097182" y="801543"/>
                      <a:pt x="1085925" y="812800"/>
                      <a:pt x="1072039" y="812800"/>
                    </a:cubicBezTo>
                    <a:lnTo>
                      <a:pt x="25143" y="812800"/>
                    </a:lnTo>
                    <a:cubicBezTo>
                      <a:pt x="11257" y="812800"/>
                      <a:pt x="0" y="801543"/>
                      <a:pt x="0" y="787657"/>
                    </a:cubicBezTo>
                    <a:lnTo>
                      <a:pt x="0" y="25143"/>
                    </a:lnTo>
                    <a:cubicBezTo>
                      <a:pt x="0" y="11257"/>
                      <a:pt x="11257" y="0"/>
                      <a:pt x="2514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-1769"/>
                </a:stretch>
              </a:blip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9144000" y="4534025"/>
            <a:ext cx="7818121" cy="3074357"/>
            <a:chOff x="0" y="0"/>
            <a:chExt cx="10424162" cy="409914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424162" cy="4099142"/>
              <a:chOff x="0" y="0"/>
              <a:chExt cx="2522740" cy="99202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522740" cy="992029"/>
              </a:xfrm>
              <a:custGeom>
                <a:avLst/>
                <a:gdLst/>
                <a:ahLst/>
                <a:cxnLst/>
                <a:rect r="r" b="b" t="t" l="l"/>
                <a:pathLst>
                  <a:path h="992029" w="2522740">
                    <a:moveTo>
                      <a:pt x="41221" y="0"/>
                    </a:moveTo>
                    <a:lnTo>
                      <a:pt x="2481518" y="0"/>
                    </a:lnTo>
                    <a:cubicBezTo>
                      <a:pt x="2492451" y="0"/>
                      <a:pt x="2502936" y="4343"/>
                      <a:pt x="2510666" y="12073"/>
                    </a:cubicBezTo>
                    <a:cubicBezTo>
                      <a:pt x="2518397" y="19804"/>
                      <a:pt x="2522740" y="30289"/>
                      <a:pt x="2522740" y="41221"/>
                    </a:cubicBezTo>
                    <a:lnTo>
                      <a:pt x="2522740" y="950808"/>
                    </a:lnTo>
                    <a:cubicBezTo>
                      <a:pt x="2522740" y="973573"/>
                      <a:pt x="2504284" y="992029"/>
                      <a:pt x="2481518" y="992029"/>
                    </a:cubicBezTo>
                    <a:lnTo>
                      <a:pt x="41221" y="992029"/>
                    </a:lnTo>
                    <a:cubicBezTo>
                      <a:pt x="30289" y="992029"/>
                      <a:pt x="19804" y="987686"/>
                      <a:pt x="12073" y="979955"/>
                    </a:cubicBezTo>
                    <a:cubicBezTo>
                      <a:pt x="4343" y="972225"/>
                      <a:pt x="0" y="961740"/>
                      <a:pt x="0" y="950808"/>
                    </a:cubicBezTo>
                    <a:lnTo>
                      <a:pt x="0" y="41221"/>
                    </a:lnTo>
                    <a:cubicBezTo>
                      <a:pt x="0" y="18455"/>
                      <a:pt x="18455" y="0"/>
                      <a:pt x="41221" y="0"/>
                    </a:cubicBezTo>
                    <a:close/>
                  </a:path>
                </a:pathLst>
              </a:custGeom>
              <a:solidFill>
                <a:srgbClr val="6B849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522740" cy="10301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95840" y="178039"/>
              <a:ext cx="10040688" cy="3743063"/>
              <a:chOff x="0" y="0"/>
              <a:chExt cx="1429374" cy="5328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29374" cy="532856"/>
              </a:xfrm>
              <a:custGeom>
                <a:avLst/>
                <a:gdLst/>
                <a:ahLst/>
                <a:cxnLst/>
                <a:rect r="r" b="b" t="t" l="l"/>
                <a:pathLst>
                  <a:path h="532856" w="1429374">
                    <a:moveTo>
                      <a:pt x="19300" y="0"/>
                    </a:moveTo>
                    <a:lnTo>
                      <a:pt x="1410074" y="0"/>
                    </a:lnTo>
                    <a:cubicBezTo>
                      <a:pt x="1420733" y="0"/>
                      <a:pt x="1429374" y="8641"/>
                      <a:pt x="1429374" y="19300"/>
                    </a:cubicBezTo>
                    <a:lnTo>
                      <a:pt x="1429374" y="513556"/>
                    </a:lnTo>
                    <a:cubicBezTo>
                      <a:pt x="1429374" y="518674"/>
                      <a:pt x="1427341" y="523583"/>
                      <a:pt x="1423721" y="527203"/>
                    </a:cubicBezTo>
                    <a:cubicBezTo>
                      <a:pt x="1420102" y="530822"/>
                      <a:pt x="1415193" y="532856"/>
                      <a:pt x="1410074" y="532856"/>
                    </a:cubicBezTo>
                    <a:lnTo>
                      <a:pt x="19300" y="532856"/>
                    </a:lnTo>
                    <a:cubicBezTo>
                      <a:pt x="8641" y="532856"/>
                      <a:pt x="0" y="524215"/>
                      <a:pt x="0" y="513556"/>
                    </a:cubicBezTo>
                    <a:lnTo>
                      <a:pt x="0" y="19300"/>
                    </a:lnTo>
                    <a:cubicBezTo>
                      <a:pt x="0" y="8641"/>
                      <a:pt x="8641" y="0"/>
                      <a:pt x="193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-2781" r="-548" b="-2209"/>
                </a:stretch>
              </a:blipFill>
            </p:spPr>
          </p:sp>
        </p:grpSp>
      </p:grpSp>
      <p:sp>
        <p:nvSpPr>
          <p:cNvPr name="TextBox 18" id="18"/>
          <p:cNvSpPr txBox="true"/>
          <p:nvPr/>
        </p:nvSpPr>
        <p:spPr>
          <a:xfrm rot="0">
            <a:off x="468039" y="1753666"/>
            <a:ext cx="16661886" cy="202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ormalization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Standard max-min normalization is sensitive to outliers.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removes the top and bottom 0.025% of signal values (based on Gaussian distribution intuition) before scaling the data from -1 to 1. This makes the process more robust.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48760" y="8865300"/>
            <a:ext cx="6104696" cy="82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Plots of signal at every step of 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pre-processing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7793355"/>
            <a:ext cx="7818121" cy="82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sz="24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Spectrogram p</a:t>
            </a:r>
            <a:r>
              <a:rPr lang="en-US" sz="24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lots of signal before and after 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pre-processing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90650" y="177174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907" y="2330325"/>
            <a:ext cx="13297277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Why Feature Extraction?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4907" y="3048000"/>
            <a:ext cx="1329727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Overall system performance depends on quality of extracted features.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 are extracted from three primary domains: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907" y="4455932"/>
            <a:ext cx="16644393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Time Domain (TD):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the time domain, f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eatures are derived directly from the original signal using statistical measures such as: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Mean, Maximum Peak, RMS, Variance, Kurtosis, Skewness, Crest Factor, and Shape Factor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Number of Time Domain Features: 8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0060" y="7167563"/>
            <a:ext cx="15996417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Frequency Domain (FD):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frequency domain p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rovides insight into the signal’s energy distribution using the Fast Fourier Transform (FFT).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ratio of energy in each bin to the total energy gives 8 features.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3894" y="932824"/>
            <a:ext cx="12288749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SELECTION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DAGsLzZVcHc</dc:identifier>
  <dcterms:modified xsi:type="dcterms:W3CDTF">2011-08-01T06:04:30Z</dcterms:modified>
  <cp:revision>1</cp:revision>
  <dc:title>Intelligent Condition Based Monitoring Using Acoustic Signals for Air Compressors</dc:title>
</cp:coreProperties>
</file>