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70" r:id="rId13"/>
    <p:sldId id="273" r:id="rId14"/>
    <p:sldId id="274" r:id="rId15"/>
    <p:sldId id="275" r:id="rId16"/>
    <p:sldId id="276" r:id="rId17"/>
    <p:sldId id="277" r:id="rId18"/>
  </p:sldIdLst>
  <p:sldSz cx="18288000" cy="10287000"/>
  <p:notesSz cx="6858000" cy="9144000"/>
  <p:embeddedFontLst>
    <p:embeddedFont>
      <p:font typeface="Canva Sans Bold" panose="020B0604020202020204" charset="0"/>
      <p:regular r:id="rId20"/>
    </p:embeddedFont>
    <p:embeddedFont>
      <p:font typeface="DM Sans Bold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Open Sauce Bold" panose="020B0604020202020204" charset="0"/>
      <p:regular r:id="rId23"/>
    </p:embeddedFont>
    <p:embeddedFont>
      <p:font typeface="Oswal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9011" autoAdjust="0"/>
  </p:normalViewPr>
  <p:slideViewPr>
    <p:cSldViewPr>
      <p:cViewPr varScale="1">
        <p:scale>
          <a:sx n="45" d="100"/>
          <a:sy n="45" d="100"/>
        </p:scale>
        <p:origin x="8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C71D8-D337-4F8B-94AD-9D316B94C8FC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060D-FE74-4771-9EEA-16A1531E9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4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060D-FE74-4771-9EEA-16A1531E9F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9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060D-FE74-4771-9EEA-16A1531E9F7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1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060D-FE74-4771-9EEA-16A1531E9F7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7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060D-FE74-4771-9EEA-16A1531E9F7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9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FEA4-A28E-FC80-76C1-B610AD1A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077A-965D-77CC-B260-81CBE283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8A91-ACA7-ACDE-E3A1-588244B1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6BF0-53E4-7CA1-5D3E-6AECE15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8D7E-3CD2-9816-28F6-0594C294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1CE-2EB5-1C9A-FF11-F9DEDA1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48BFE-B9F0-848D-5581-582E1962E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7287-4B87-D237-2177-10214BA6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8F6D-9CFE-279D-AC87-FBCF1493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0349-8362-1840-B6DF-0E04D554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363C4-374E-DC34-DD3B-84C9C1D7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2B87E-3653-CD89-6D96-73D4881D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82DA-423E-125E-A1F1-5D5C9575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1798-B020-151B-282A-8222B786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5709-D704-8459-CD68-F3DAD27C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0D0B-7F4F-8807-1F08-16D9FF5F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7CB7-8366-1F00-6696-87500560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529E-2E38-1F39-5C86-F04C72FC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1F9-E892-1918-89FB-7986BD0E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5071-1EDD-9751-14E3-5A8FF931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075-7367-9554-4EC2-4B91BD4E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860E-CC88-14E7-21CB-A54E4AA4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9537-E5D9-D97D-797C-DD412E60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65D9-AE40-404D-3FA1-29CB210B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D26C-3B20-F382-60DA-5E2145F0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7160-C7CC-F21B-068E-FB415AE1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42B9-8524-89A9-0C1C-499A71645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64FB-E7AF-A9E8-7234-3DF76C5C7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E0BA-C916-A1B3-5E93-6069C7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5A672-16C0-0BED-5128-D38D8BB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BEDB-324B-F274-0CE3-3697A696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EFE-9389-7769-F83F-8BD4BC56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ACEB-7EBE-34E1-3663-CE35261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2A02-A1EF-35F8-4A71-23603FA2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76854-6842-2654-6E8A-5B5A18A1E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53871-4447-C38F-8768-1BF88DD5C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339B4-08C5-5D4D-C93A-FD0C1429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DEBC5-5EFC-AA3C-6BA3-38B0841F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44F8F-08AB-6523-EC89-DB88B20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E74D-E0D2-CDB6-E62E-FD4F3978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7D43-BDE1-8E29-72A4-EEE13FD2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C137B-A340-F7E2-FC9D-AC7B89C9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C659-1DAC-2E93-C358-1997E5D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A12B-5421-3FDF-5C7B-713072D9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AB5F7-CA5E-3B45-B39C-216B16E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25B7A-2AAB-9BCF-2BC5-31DEF59F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1D19-6509-E7A0-AEBC-5C724484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2C77-16D5-9D0D-EA89-A02E676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19D79-C7D5-5A94-53FA-FB6BFCC7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EA6F-3D33-AD6E-BAF7-49C9FD64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D303-1CE4-DB47-12C5-0DD584BF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08D0-315E-FCE2-FCF1-85E9B2E9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B168-7C62-5CA3-5A70-905C307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EAA6-A933-E5AB-7244-094E55F50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173D-7698-2791-BE9B-1D66D61A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63E2-4B9C-5F2B-1E6D-F6934A4F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EE55-46EE-0459-DD22-FE6DBC4D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EE8B-173C-2C8C-CAE9-F404EFDF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FB1FB-93BA-5C8A-4851-E42331F6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3DDB-DD51-21D1-6B11-6DC20AD4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1236-8F3E-A015-0F04-6D04E17A8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CD7-46B0-1E17-D15A-9FCA7F4C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32A7-9EBB-5F6F-25C8-DD7FA542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520236"/>
            <a:ext cx="9815307" cy="21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9"/>
              </a:lnSpc>
            </a:pPr>
            <a:r>
              <a:rPr lang="en-US" sz="6326" spc="619" dirty="0">
                <a:solidFill>
                  <a:srgbClr val="231F20"/>
                </a:solidFill>
                <a:latin typeface="Oswald Bold"/>
              </a:rPr>
              <a:t>PROJECT ON PIZZA OUTLET SALES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SQL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77971" y="7344439"/>
            <a:ext cx="11110152" cy="62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7"/>
              </a:lnSpc>
            </a:pPr>
            <a:r>
              <a:rPr lang="en-US" sz="3701" spc="196">
                <a:solidFill>
                  <a:srgbClr val="231F20"/>
                </a:solidFill>
                <a:latin typeface="Montserrat Classic Bold"/>
              </a:rPr>
              <a:t>BY RAJ SHEKHAR SINGH</a:t>
            </a:r>
          </a:p>
        </p:txBody>
      </p:sp>
      <p:pic>
        <p:nvPicPr>
          <p:cNvPr id="4" name="Graphic 3" descr="Programmer male with solid fill">
            <a:extLst>
              <a:ext uri="{FF2B5EF4-FFF2-40B4-BE49-F238E27FC236}">
                <a16:creationId xmlns:a16="http://schemas.microsoft.com/office/drawing/2014/main" id="{15FBC503-AC49-3436-A9A7-93A71BE84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2400" y="7427879"/>
            <a:ext cx="2895600" cy="2400300"/>
          </a:xfrm>
          <a:prstGeom prst="rect">
            <a:avLst/>
          </a:prstGeom>
        </p:spPr>
      </p:pic>
      <p:pic>
        <p:nvPicPr>
          <p:cNvPr id="12" name="Picture 11" descr="A logo with a dolphin&#10;&#10;Description automatically generated">
            <a:extLst>
              <a:ext uri="{FF2B5EF4-FFF2-40B4-BE49-F238E27FC236}">
                <a16:creationId xmlns:a16="http://schemas.microsoft.com/office/drawing/2014/main" id="{5E32ED15-442E-6AEA-9EA2-91D89CDEE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0"/>
            <a:ext cx="327660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381000" y="0"/>
            <a:ext cx="1760220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3600" b="1" u="none" spc="924" dirty="0">
                <a:solidFill>
                  <a:srgbClr val="231F20"/>
                </a:solidFill>
              </a:rPr>
              <a:t>7.</a:t>
            </a:r>
            <a:r>
              <a:rPr lang="en-US" sz="4000" b="1" u="none" spc="924" dirty="0">
                <a:solidFill>
                  <a:srgbClr val="231F20"/>
                </a:solidFill>
              </a:rPr>
              <a:t>Determine</a:t>
            </a:r>
            <a:r>
              <a:rPr lang="en-US" sz="3600" b="1" u="none" spc="924" dirty="0">
                <a:solidFill>
                  <a:srgbClr val="231F20"/>
                </a:solidFill>
              </a:rPr>
              <a:t> the distribution of orders by hour of the day.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07085" y="2095500"/>
            <a:ext cx="4049606" cy="46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600" dirty="0">
                <a:solidFill>
                  <a:srgbClr val="000000"/>
                </a:solidFill>
                <a:latin typeface="DM Sans Bold"/>
              </a:rPr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CD9C3-A68D-A6C2-A68B-9DF5A3C9E6D4}"/>
              </a:ext>
            </a:extLst>
          </p:cNvPr>
          <p:cNvSpPr txBox="1"/>
          <p:nvPr/>
        </p:nvSpPr>
        <p:spPr>
          <a:xfrm>
            <a:off x="685800" y="2095500"/>
            <a:ext cx="4049606" cy="46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600" dirty="0">
                <a:solidFill>
                  <a:srgbClr val="000000"/>
                </a:solidFill>
                <a:latin typeface="DM Sans Bold"/>
              </a:rPr>
              <a:t>QUERY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834354-E4AC-464A-C284-C6C5403B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778"/>
            <a:ext cx="7777450" cy="56055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DB2AFF1-82F0-D547-72DB-16B6ABB9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57" y="2890778"/>
            <a:ext cx="8207891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9158-D863-944D-B6EE-752677A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3736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8. Join relevant tables to find the category-wise distribution of pizzas.</a:t>
            </a:r>
            <a:endParaRPr lang="en-IN" sz="4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BB6FF-87A6-2190-937B-ADB28CECD0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956" y="3543300"/>
            <a:ext cx="7437044" cy="57149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EF3E6-79B7-DEDE-5ADA-8F42EFB5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8" y="2324100"/>
            <a:ext cx="4328535" cy="963251"/>
          </a:xfrm>
          <a:prstGeom prst="rect">
            <a:avLst/>
          </a:prstGeom>
        </p:spPr>
      </p:pic>
      <p:sp>
        <p:nvSpPr>
          <p:cNvPr id="9" name="TextBox 28">
            <a:extLst>
              <a:ext uri="{FF2B5EF4-FFF2-40B4-BE49-F238E27FC236}">
                <a16:creationId xmlns:a16="http://schemas.microsoft.com/office/drawing/2014/main" id="{1AFAA9C6-437E-E1CB-B3FF-FCE037A0F9E0}"/>
              </a:ext>
            </a:extLst>
          </p:cNvPr>
          <p:cNvSpPr txBox="1"/>
          <p:nvPr/>
        </p:nvSpPr>
        <p:spPr>
          <a:xfrm>
            <a:off x="13781194" y="2170006"/>
            <a:ext cx="4049606" cy="46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600" dirty="0">
                <a:solidFill>
                  <a:srgbClr val="000000"/>
                </a:solidFill>
                <a:latin typeface="DM Sans Bold"/>
              </a:rPr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7F59FE-8872-AFD7-AFB9-A49D902F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244" y="3390900"/>
            <a:ext cx="716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9158-D863-944D-B6EE-752677A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"/>
            <a:ext cx="16078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9. Group the orders by date and calculate the average number of pizzas ordered per day.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FBDA4-0994-5FD1-93BD-8E9BA9E6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2514600"/>
            <a:ext cx="8915400" cy="777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B7617-D2D9-DB76-8F7D-9D144842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5215"/>
            <a:ext cx="4328535" cy="963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C25E4-0D5C-82D8-944F-B4BC233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964" y="2086840"/>
            <a:ext cx="6000918" cy="257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9C3C1D-4E2A-FCC7-D132-383EB4A00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5255" y="4954890"/>
            <a:ext cx="7010400" cy="2638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76B8D-C931-62C0-CC8C-1C6218E7E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2073" y="7886700"/>
            <a:ext cx="7010400" cy="2133600"/>
          </a:xfrm>
          <a:prstGeom prst="rect">
            <a:avLst/>
          </a:prstGeom>
        </p:spPr>
      </p:pic>
      <p:sp>
        <p:nvSpPr>
          <p:cNvPr id="17" name="TextBox 28">
            <a:extLst>
              <a:ext uri="{FF2B5EF4-FFF2-40B4-BE49-F238E27FC236}">
                <a16:creationId xmlns:a16="http://schemas.microsoft.com/office/drawing/2014/main" id="{AF1A2002-9654-CA39-9EE8-56948DD3B504}"/>
              </a:ext>
            </a:extLst>
          </p:cNvPr>
          <p:cNvSpPr txBox="1"/>
          <p:nvPr/>
        </p:nvSpPr>
        <p:spPr>
          <a:xfrm>
            <a:off x="13578467" y="1727887"/>
            <a:ext cx="4049606" cy="46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600" dirty="0">
                <a:solidFill>
                  <a:srgbClr val="000000"/>
                </a:solidFill>
                <a:latin typeface="DM Sans Bold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6756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E1889DF-CECE-673E-CFD5-9A238A47217F}"/>
              </a:ext>
            </a:extLst>
          </p:cNvPr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A88DD-798D-2476-0262-EC658730DDC1}"/>
              </a:ext>
            </a:extLst>
          </p:cNvPr>
          <p:cNvSpPr txBox="1"/>
          <p:nvPr/>
        </p:nvSpPr>
        <p:spPr>
          <a:xfrm>
            <a:off x="719847" y="23509"/>
            <a:ext cx="175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10. Determine the top 5 most ordered pizza types based on revenue.</a:t>
            </a:r>
            <a:endParaRPr lang="en-IN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4D1B1-81F3-8BF9-97B5-832938D7DD9C}"/>
              </a:ext>
            </a:extLst>
          </p:cNvPr>
          <p:cNvSpPr txBox="1"/>
          <p:nvPr/>
        </p:nvSpPr>
        <p:spPr>
          <a:xfrm>
            <a:off x="719847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QUERY </a:t>
            </a:r>
            <a:endParaRPr lang="en-IN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A265C-C456-42AA-EFAB-C7AE96866103}"/>
              </a:ext>
            </a:extLst>
          </p:cNvPr>
          <p:cNvSpPr txBox="1"/>
          <p:nvPr/>
        </p:nvSpPr>
        <p:spPr>
          <a:xfrm>
            <a:off x="14706600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2AF41-6C23-C4CB-87FF-5A8A3723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094" y="3162300"/>
            <a:ext cx="8526294" cy="639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BA82-9F46-3B40-E9D4-731EBA6EB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3165764"/>
            <a:ext cx="8305800" cy="61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E1889DF-CECE-673E-CFD5-9A238A47217F}"/>
              </a:ext>
            </a:extLst>
          </p:cNvPr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A88DD-798D-2476-0262-EC658730DDC1}"/>
              </a:ext>
            </a:extLst>
          </p:cNvPr>
          <p:cNvSpPr txBox="1"/>
          <p:nvPr/>
        </p:nvSpPr>
        <p:spPr>
          <a:xfrm>
            <a:off x="719847" y="23509"/>
            <a:ext cx="17568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11. Calculate the percentage contribution of each pizza type to total revenue.</a:t>
            </a:r>
            <a:endParaRPr lang="en-IN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4D1B1-81F3-8BF9-97B5-832938D7DD9C}"/>
              </a:ext>
            </a:extLst>
          </p:cNvPr>
          <p:cNvSpPr txBox="1"/>
          <p:nvPr/>
        </p:nvSpPr>
        <p:spPr>
          <a:xfrm>
            <a:off x="719847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QUERY </a:t>
            </a:r>
            <a:endParaRPr lang="en-IN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A265C-C456-42AA-EFAB-C7AE96866103}"/>
              </a:ext>
            </a:extLst>
          </p:cNvPr>
          <p:cNvSpPr txBox="1"/>
          <p:nvPr/>
        </p:nvSpPr>
        <p:spPr>
          <a:xfrm>
            <a:off x="14706600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C47D4-47C3-5E83-9C23-4518FDDB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5076"/>
            <a:ext cx="9220200" cy="6730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FECB0-35DB-F217-AA6F-928DCBC5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985074"/>
            <a:ext cx="6858000" cy="61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E1889DF-CECE-673E-CFD5-9A238A47217F}"/>
              </a:ext>
            </a:extLst>
          </p:cNvPr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A88DD-798D-2476-0262-EC658730DDC1}"/>
              </a:ext>
            </a:extLst>
          </p:cNvPr>
          <p:cNvSpPr txBox="1"/>
          <p:nvPr/>
        </p:nvSpPr>
        <p:spPr>
          <a:xfrm>
            <a:off x="719847" y="23509"/>
            <a:ext cx="175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12. Analyze the cumulative revenue generated over time</a:t>
            </a:r>
            <a:endParaRPr lang="en-IN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4D1B1-81F3-8BF9-97B5-832938D7DD9C}"/>
              </a:ext>
            </a:extLst>
          </p:cNvPr>
          <p:cNvSpPr txBox="1"/>
          <p:nvPr/>
        </p:nvSpPr>
        <p:spPr>
          <a:xfrm>
            <a:off x="719847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QUERY </a:t>
            </a:r>
            <a:endParaRPr lang="en-IN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A265C-C456-42AA-EFAB-C7AE96866103}"/>
              </a:ext>
            </a:extLst>
          </p:cNvPr>
          <p:cNvSpPr txBox="1"/>
          <p:nvPr/>
        </p:nvSpPr>
        <p:spPr>
          <a:xfrm>
            <a:off x="14706600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C2832-840C-CA23-3F4F-6CB51F92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" y="3162300"/>
            <a:ext cx="8347954" cy="7148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A1F53-14F6-DC65-4AE6-3A86D4B61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945" y="2985075"/>
            <a:ext cx="7281153" cy="71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E1889DF-CECE-673E-CFD5-9A238A47217F}"/>
              </a:ext>
            </a:extLst>
          </p:cNvPr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A88DD-798D-2476-0262-EC658730DDC1}"/>
              </a:ext>
            </a:extLst>
          </p:cNvPr>
          <p:cNvSpPr txBox="1"/>
          <p:nvPr/>
        </p:nvSpPr>
        <p:spPr>
          <a:xfrm>
            <a:off x="719847" y="23509"/>
            <a:ext cx="17568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13. Determine the top 3 most ordered pizza types based on revenue for each pizza category.</a:t>
            </a:r>
            <a:endParaRPr lang="en-IN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4D1B1-81F3-8BF9-97B5-832938D7DD9C}"/>
              </a:ext>
            </a:extLst>
          </p:cNvPr>
          <p:cNvSpPr txBox="1"/>
          <p:nvPr/>
        </p:nvSpPr>
        <p:spPr>
          <a:xfrm>
            <a:off x="719847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QUERY </a:t>
            </a:r>
            <a:endParaRPr lang="en-IN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A265C-C456-42AA-EFAB-C7AE96866103}"/>
              </a:ext>
            </a:extLst>
          </p:cNvPr>
          <p:cNvSpPr txBox="1"/>
          <p:nvPr/>
        </p:nvSpPr>
        <p:spPr>
          <a:xfrm>
            <a:off x="14499076" y="1970072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A47E1-DD0D-BAFC-DEA1-EB3349F7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" y="2985075"/>
            <a:ext cx="8271753" cy="730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351A3-560C-A979-2BD5-CC9196B8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560" y="2604075"/>
            <a:ext cx="7509753" cy="7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thank you message&#10;&#10;Description automatically generated">
            <a:extLst>
              <a:ext uri="{FF2B5EF4-FFF2-40B4-BE49-F238E27FC236}">
                <a16:creationId xmlns:a16="http://schemas.microsoft.com/office/drawing/2014/main" id="{8010F26E-A528-78EB-C1C1-6229DEB13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95" y="965200"/>
            <a:ext cx="8441008" cy="8356598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657600" y="723900"/>
            <a:ext cx="11522276" cy="1671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spc="652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DETAILS</a:t>
            </a:r>
          </a:p>
        </p:txBody>
      </p:sp>
      <p:pic>
        <p:nvPicPr>
          <p:cNvPr id="9" name="Graphic 8" descr="Whole Pizza">
            <a:extLst>
              <a:ext uri="{FF2B5EF4-FFF2-40B4-BE49-F238E27FC236}">
                <a16:creationId xmlns:a16="http://schemas.microsoft.com/office/drawing/2014/main" id="{770780A0-AAA1-CDC3-F4E3-1DE6BD81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045" y="7312779"/>
            <a:ext cx="3181955" cy="29742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76400" y="2672538"/>
            <a:ext cx="14249400" cy="689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b="1" dirty="0"/>
              <a:t>During this project, I analyzed the sales data of a pizza outlet that sells various product categories. I imported all the data from a CSV file into MySQL. Created different Schemas Subsequently, I executed several SQL queries such as JOIN, RANK, SUM, ORDER BY, and OVER to extract essential information needed to comprehend the business and address different inquiries.</a:t>
            </a:r>
          </a:p>
        </p:txBody>
      </p:sp>
      <p:pic>
        <p:nvPicPr>
          <p:cNvPr id="29" name="Picture 28" descr="A logo with a dolphin&#10;&#10;Description automatically generated">
            <a:extLst>
              <a:ext uri="{FF2B5EF4-FFF2-40B4-BE49-F238E27FC236}">
                <a16:creationId xmlns:a16="http://schemas.microsoft.com/office/drawing/2014/main" id="{6FA4E544-16E9-29E8-24A2-E28F34A9A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45" y="7962900"/>
            <a:ext cx="3773110" cy="18772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954162" y="29544"/>
            <a:ext cx="4105238" cy="9791932"/>
            <a:chOff x="0" y="-39182"/>
            <a:chExt cx="1136511" cy="2559741"/>
          </a:xfrm>
        </p:grpSpPr>
        <p:sp>
          <p:nvSpPr>
            <p:cNvPr id="4" name="Freeform 4"/>
            <p:cNvSpPr/>
            <p:nvPr/>
          </p:nvSpPr>
          <p:spPr>
            <a:xfrm>
              <a:off x="4910" y="-39182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0886" y="13603"/>
            <a:ext cx="15869298" cy="9839360"/>
            <a:chOff x="35973" y="-11847"/>
            <a:chExt cx="5989026" cy="3701907"/>
          </a:xfrm>
        </p:grpSpPr>
        <p:sp>
          <p:nvSpPr>
            <p:cNvPr id="7" name="Freeform 7"/>
            <p:cNvSpPr/>
            <p:nvPr/>
          </p:nvSpPr>
          <p:spPr>
            <a:xfrm>
              <a:off x="35973" y="-11847"/>
              <a:ext cx="5989026" cy="3690060"/>
            </a:xfrm>
            <a:custGeom>
              <a:avLst/>
              <a:gdLst/>
              <a:ahLst/>
              <a:cxnLst/>
              <a:rect l="l" t="t" r="r" b="b"/>
              <a:pathLst>
                <a:path w="5989026" h="3690060">
                  <a:moveTo>
                    <a:pt x="0" y="0"/>
                  </a:moveTo>
                  <a:lnTo>
                    <a:pt x="5989026" y="0"/>
                  </a:lnTo>
                  <a:lnTo>
                    <a:pt x="5989026" y="3690060"/>
                  </a:lnTo>
                  <a:lnTo>
                    <a:pt x="0" y="36900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3805" y="137204"/>
              <a:ext cx="5795221" cy="355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119"/>
                </a:lnSpc>
              </a:pPr>
              <a:endParaRPr dirty="0"/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Retrieve the total number of orders placed.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Calculate the total revenue generated from pizza sales.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Identify the highest-priced pizza.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Identify the most common pizza size ordered.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List the top 5 most ordered pizza types along with their quantities.</a:t>
              </a:r>
            </a:p>
            <a:p>
              <a:pPr algn="l">
                <a:lnSpc>
                  <a:spcPts val="3899"/>
                </a:lnSpc>
              </a:pPr>
              <a:endParaRPr lang="en-US" sz="2999" dirty="0">
                <a:solidFill>
                  <a:srgbClr val="000000"/>
                </a:solidFill>
                <a:latin typeface="Open Sauce Bold"/>
              </a:endParaRP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Join the necessary tables to find the total quantity of each pizza category ordered.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Determine the distribution of orders by hour of the day.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Join relevant tables to find the category-wise distribution of pizzas.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Group the orders by date and calculate the average number of pizzas ordered per day.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Determine the top 3 most ordered pizza types based on revenue.</a:t>
              </a:r>
            </a:p>
            <a:p>
              <a:pPr algn="l">
                <a:lnSpc>
                  <a:spcPts val="3899"/>
                </a:lnSpc>
              </a:pPr>
              <a:endParaRPr lang="en-US" sz="2999" dirty="0">
                <a:solidFill>
                  <a:srgbClr val="000000"/>
                </a:solidFill>
                <a:latin typeface="Open Sauce Bold"/>
              </a:endParaRP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Calculate the percentage contribution of each pizza type to total revenue.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Analyze the cumulative revenue generated over time.</a:t>
              </a:r>
            </a:p>
            <a:p>
              <a:pPr marL="647695" lvl="1" indent="-323848" algn="l">
                <a:lnSpc>
                  <a:spcPts val="38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Open Sauce Bold"/>
                </a:rPr>
                <a:t>Determine the top 3 most ordered pizza types based on revenue for each pizza category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377726" y="7319830"/>
            <a:ext cx="1910274" cy="1938470"/>
          </a:xfrm>
          <a:custGeom>
            <a:avLst/>
            <a:gdLst/>
            <a:ahLst/>
            <a:cxnLst/>
            <a:rect l="l" t="t" r="r" b="b"/>
            <a:pathLst>
              <a:path w="1910274" h="1938470">
                <a:moveTo>
                  <a:pt x="0" y="0"/>
                </a:moveTo>
                <a:lnTo>
                  <a:pt x="1910274" y="0"/>
                </a:lnTo>
                <a:lnTo>
                  <a:pt x="1910274" y="1938470"/>
                </a:lnTo>
                <a:lnTo>
                  <a:pt x="0" y="1938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780660" y="-205939"/>
            <a:ext cx="7416941" cy="123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7"/>
              </a:lnSpc>
            </a:pPr>
            <a:r>
              <a:rPr lang="en-US" sz="7382" spc="723" dirty="0">
                <a:solidFill>
                  <a:srgbClr val="231F20"/>
                </a:solidFill>
                <a:latin typeface="Oswald Bold"/>
              </a:rPr>
              <a:t>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3273178"/>
            <a:ext cx="9466093" cy="3452678"/>
          </a:xfrm>
          <a:custGeom>
            <a:avLst/>
            <a:gdLst/>
            <a:ahLst/>
            <a:cxnLst/>
            <a:rect l="l" t="t" r="r" b="b"/>
            <a:pathLst>
              <a:path w="9466093" h="3452678">
                <a:moveTo>
                  <a:pt x="0" y="0"/>
                </a:moveTo>
                <a:lnTo>
                  <a:pt x="9466093" y="0"/>
                </a:lnTo>
                <a:lnTo>
                  <a:pt x="9466093" y="3452678"/>
                </a:lnTo>
                <a:lnTo>
                  <a:pt x="0" y="3452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1181105" y="3135777"/>
            <a:ext cx="6876911" cy="4243097"/>
          </a:xfrm>
          <a:custGeom>
            <a:avLst/>
            <a:gdLst/>
            <a:ahLst/>
            <a:cxnLst/>
            <a:rect l="l" t="t" r="r" b="b"/>
            <a:pathLst>
              <a:path w="6926766" h="4243097">
                <a:moveTo>
                  <a:pt x="0" y="0"/>
                </a:moveTo>
                <a:lnTo>
                  <a:pt x="6926766" y="0"/>
                </a:lnTo>
                <a:lnTo>
                  <a:pt x="6926766" y="4243098"/>
                </a:lnTo>
                <a:lnTo>
                  <a:pt x="0" y="424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895600" y="262012"/>
            <a:ext cx="11837330" cy="161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4"/>
              </a:lnSpc>
            </a:pPr>
            <a:r>
              <a:rPr lang="en-US" sz="4691" spc="248" dirty="0">
                <a:solidFill>
                  <a:srgbClr val="231F20"/>
                </a:solidFill>
                <a:latin typeface="Oswald Bold"/>
              </a:rPr>
              <a:t>1. RETRIEVE THE TOTAL NUMBER OF ORDERS PLACED.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4051" y="2266000"/>
            <a:ext cx="2305850" cy="1042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1"/>
              </a:lnSpc>
            </a:pPr>
            <a:r>
              <a:rPr lang="en-US" sz="6079">
                <a:solidFill>
                  <a:srgbClr val="231F20"/>
                </a:solidFill>
                <a:latin typeface="Canva Sans Bold"/>
              </a:rPr>
              <a:t>Query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68400" y="2266000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31F2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3138003"/>
            <a:ext cx="9941445" cy="4010995"/>
          </a:xfrm>
          <a:custGeom>
            <a:avLst/>
            <a:gdLst/>
            <a:ahLst/>
            <a:cxnLst/>
            <a:rect l="l" t="t" r="r" b="b"/>
            <a:pathLst>
              <a:path w="9962509" h="4435363">
                <a:moveTo>
                  <a:pt x="0" y="0"/>
                </a:moveTo>
                <a:lnTo>
                  <a:pt x="9962509" y="0"/>
                </a:lnTo>
                <a:lnTo>
                  <a:pt x="9962509" y="4435364"/>
                </a:lnTo>
                <a:lnTo>
                  <a:pt x="0" y="4435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042145" y="3138003"/>
            <a:ext cx="8245855" cy="4010995"/>
          </a:xfrm>
          <a:custGeom>
            <a:avLst/>
            <a:gdLst/>
            <a:ahLst/>
            <a:cxnLst/>
            <a:rect l="l" t="t" r="r" b="b"/>
            <a:pathLst>
              <a:path w="8346555" h="4238998">
                <a:moveTo>
                  <a:pt x="0" y="0"/>
                </a:moveTo>
                <a:lnTo>
                  <a:pt x="8346554" y="0"/>
                </a:lnTo>
                <a:lnTo>
                  <a:pt x="8346554" y="4238998"/>
                </a:lnTo>
                <a:lnTo>
                  <a:pt x="0" y="42389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-100700" y="178729"/>
            <a:ext cx="18489399" cy="158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sz="4630" spc="453" dirty="0">
                <a:solidFill>
                  <a:srgbClr val="131211"/>
                </a:solidFill>
                <a:latin typeface="Oswald Bold"/>
              </a:rPr>
              <a:t>2. CALCULATE THE TOTAL REVENUE GENERATED FROM PIZZA SALES.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8171" y="2211868"/>
            <a:ext cx="24388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QUERY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07378" y="2250908"/>
            <a:ext cx="99625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5" name="Freeform 5"/>
          <p:cNvSpPr/>
          <p:nvPr/>
        </p:nvSpPr>
        <p:spPr>
          <a:xfrm>
            <a:off x="165519" y="2791927"/>
            <a:ext cx="9937580" cy="6203329"/>
          </a:xfrm>
          <a:custGeom>
            <a:avLst/>
            <a:gdLst/>
            <a:ahLst/>
            <a:cxnLst/>
            <a:rect l="l" t="t" r="r" b="b"/>
            <a:pathLst>
              <a:path w="9937580" h="6203329">
                <a:moveTo>
                  <a:pt x="0" y="0"/>
                </a:moveTo>
                <a:lnTo>
                  <a:pt x="9937579" y="0"/>
                </a:lnTo>
                <a:lnTo>
                  <a:pt x="9937579" y="6203329"/>
                </a:lnTo>
                <a:lnTo>
                  <a:pt x="0" y="6203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8" r="-24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349338" y="2801906"/>
            <a:ext cx="7773144" cy="3039141"/>
          </a:xfrm>
          <a:custGeom>
            <a:avLst/>
            <a:gdLst/>
            <a:ahLst/>
            <a:cxnLst/>
            <a:rect l="l" t="t" r="r" b="b"/>
            <a:pathLst>
              <a:path w="8350986" h="3526599">
                <a:moveTo>
                  <a:pt x="0" y="0"/>
                </a:moveTo>
                <a:lnTo>
                  <a:pt x="8350986" y="0"/>
                </a:lnTo>
                <a:lnTo>
                  <a:pt x="8350986" y="3526598"/>
                </a:lnTo>
                <a:lnTo>
                  <a:pt x="0" y="352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349338" y="6112944"/>
            <a:ext cx="7464002" cy="3526599"/>
          </a:xfrm>
          <a:custGeom>
            <a:avLst/>
            <a:gdLst/>
            <a:ahLst/>
            <a:cxnLst/>
            <a:rect l="l" t="t" r="r" b="b"/>
            <a:pathLst>
              <a:path w="5468939" h="4174056">
                <a:moveTo>
                  <a:pt x="0" y="0"/>
                </a:moveTo>
                <a:lnTo>
                  <a:pt x="5468939" y="0"/>
                </a:lnTo>
                <a:lnTo>
                  <a:pt x="5468939" y="4174056"/>
                </a:lnTo>
                <a:lnTo>
                  <a:pt x="0" y="4174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411" r="-4809" b="-441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297431" y="-123228"/>
            <a:ext cx="15683613" cy="110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33"/>
              </a:lnSpc>
            </a:pPr>
            <a:r>
              <a:rPr lang="en-US" sz="6000" dirty="0">
                <a:solidFill>
                  <a:srgbClr val="000000"/>
                </a:solidFill>
                <a:latin typeface="Canva Sans Bold"/>
              </a:rPr>
              <a:t>3 . Identify the highest-priced pizza.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8591" y="1904832"/>
            <a:ext cx="306960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QUERY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7455" y="1904832"/>
            <a:ext cx="28390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0" y="3284829"/>
            <a:ext cx="10475409" cy="4662972"/>
          </a:xfrm>
          <a:custGeom>
            <a:avLst/>
            <a:gdLst/>
            <a:ahLst/>
            <a:cxnLst/>
            <a:rect l="l" t="t" r="r" b="b"/>
            <a:pathLst>
              <a:path w="10475409" h="4662972">
                <a:moveTo>
                  <a:pt x="0" y="0"/>
                </a:moveTo>
                <a:lnTo>
                  <a:pt x="10475409" y="0"/>
                </a:lnTo>
                <a:lnTo>
                  <a:pt x="10475409" y="4662972"/>
                </a:lnTo>
                <a:lnTo>
                  <a:pt x="0" y="4662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69" r="-2069" b="-355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627539" y="3375767"/>
            <a:ext cx="7242809" cy="4866262"/>
          </a:xfrm>
          <a:custGeom>
            <a:avLst/>
            <a:gdLst/>
            <a:ahLst/>
            <a:cxnLst/>
            <a:rect l="l" t="t" r="r" b="b"/>
            <a:pathLst>
              <a:path w="7242809" h="4866262">
                <a:moveTo>
                  <a:pt x="0" y="0"/>
                </a:moveTo>
                <a:lnTo>
                  <a:pt x="7242809" y="0"/>
                </a:lnTo>
                <a:lnTo>
                  <a:pt x="7242809" y="4866262"/>
                </a:lnTo>
                <a:lnTo>
                  <a:pt x="0" y="4866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0" y="141605"/>
            <a:ext cx="18288000" cy="181102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4. List the top 5 most ordered pizza types along with their quantities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844" y="1836460"/>
            <a:ext cx="353872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QUERY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39800" y="2003511"/>
            <a:ext cx="25235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1855291" y="141605"/>
            <a:ext cx="1540400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5. Identify the most common pizza size ordered.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5DB89-8ABA-C400-FCEB-E469FBBC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" y="3143250"/>
            <a:ext cx="7525002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4E9E3-5B4F-0B5F-0D72-F69506E2EBD6}"/>
              </a:ext>
            </a:extLst>
          </p:cNvPr>
          <p:cNvSpPr txBox="1"/>
          <p:nvPr/>
        </p:nvSpPr>
        <p:spPr>
          <a:xfrm>
            <a:off x="1028700" y="1714500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QUERY</a:t>
            </a:r>
            <a:endParaRPr lang="en-IN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1B362-A756-CF7B-4864-48EC1F5DC1F5}"/>
              </a:ext>
            </a:extLst>
          </p:cNvPr>
          <p:cNvSpPr txBox="1"/>
          <p:nvPr/>
        </p:nvSpPr>
        <p:spPr>
          <a:xfrm>
            <a:off x="13525500" y="1712068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RESULT</a:t>
            </a:r>
            <a:endParaRPr lang="en-IN" sz="4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D1BE4-8F3A-F8B0-C49B-E9894DCFF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3041308"/>
            <a:ext cx="6530347" cy="3664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FE1889DF-CECE-673E-CFD5-9A238A47217F}"/>
              </a:ext>
            </a:extLst>
          </p:cNvPr>
          <p:cNvSpPr/>
          <p:nvPr/>
        </p:nvSpPr>
        <p:spPr>
          <a:xfrm flipH="1" flipV="1">
            <a:off x="-34047" y="235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A88DD-798D-2476-0262-EC658730DDC1}"/>
              </a:ext>
            </a:extLst>
          </p:cNvPr>
          <p:cNvSpPr txBox="1"/>
          <p:nvPr/>
        </p:nvSpPr>
        <p:spPr>
          <a:xfrm>
            <a:off x="719847" y="23509"/>
            <a:ext cx="17568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6. Join the necessary tables to find the total quantity of each pizza category ordered.</a:t>
            </a:r>
            <a:endParaRPr lang="en-IN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4D1B1-81F3-8BF9-97B5-832938D7DD9C}"/>
              </a:ext>
            </a:extLst>
          </p:cNvPr>
          <p:cNvSpPr txBox="1"/>
          <p:nvPr/>
        </p:nvSpPr>
        <p:spPr>
          <a:xfrm>
            <a:off x="719847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QUERY </a:t>
            </a:r>
            <a:endParaRPr lang="en-IN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A265C-C456-42AA-EFAB-C7AE96866103}"/>
              </a:ext>
            </a:extLst>
          </p:cNvPr>
          <p:cNvSpPr txBox="1"/>
          <p:nvPr/>
        </p:nvSpPr>
        <p:spPr>
          <a:xfrm>
            <a:off x="14706600" y="2400300"/>
            <a:ext cx="225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  <a:endParaRPr lang="en-IN" sz="3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865DFD6-6DF4-8D51-72A5-0F5FDD7A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" y="3218895"/>
            <a:ext cx="8210898" cy="56584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9609D51-167A-5D88-998E-4DA06720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3218895"/>
            <a:ext cx="8576553" cy="5658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422</Words>
  <Application>Microsoft Office PowerPoint</Application>
  <PresentationFormat>Custom</PresentationFormat>
  <Paragraphs>64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 Display</vt:lpstr>
      <vt:lpstr>Arial</vt:lpstr>
      <vt:lpstr>Canva Sans Bold</vt:lpstr>
      <vt:lpstr>Aptos</vt:lpstr>
      <vt:lpstr>DM Sans Bold</vt:lpstr>
      <vt:lpstr>Open Sauce Bold</vt:lpstr>
      <vt:lpstr>Oswald Bold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Join relevant tables to find the category-wise distribution of pizzas.</vt:lpstr>
      <vt:lpstr>9. Group the orders by date and calculate the average number of pizzas ordered per day.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Raj Shekhar Singh</cp:lastModifiedBy>
  <cp:revision>8</cp:revision>
  <dcterms:created xsi:type="dcterms:W3CDTF">2006-08-16T00:00:00Z</dcterms:created>
  <dcterms:modified xsi:type="dcterms:W3CDTF">2024-05-11T10:59:37Z</dcterms:modified>
  <dc:identifier>DAGE2M8rsTc</dc:identifier>
</cp:coreProperties>
</file>