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  <p:sldId id="260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E6A7A-E262-405B-B828-1A88AB9D5CDD}">
          <p14:sldIdLst>
            <p14:sldId id="256"/>
            <p14:sldId id="257"/>
            <p14:sldId id="258"/>
            <p14:sldId id="263"/>
            <p14:sldId id="259"/>
            <p14:sldId id="264"/>
            <p14:sldId id="262"/>
            <p14:sldId id="260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, Rajesh (Nokia - IN/Bangalore)" initials="YR(-I" lastIdx="1" clrIdx="0">
    <p:extLst>
      <p:ext uri="{19B8F6BF-5375-455C-9EA6-DF929625EA0E}">
        <p15:presenceInfo xmlns:p15="http://schemas.microsoft.com/office/powerpoint/2012/main" userId="S::rajesh.y@nokia.com::796e6c3d-a065-4514-aa31-2cff749258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DE8E4-50DA-4C21-843F-846409AD71B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CB8E72-625B-4DC7-B815-D716EFFD77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1.2 Million images, </a:t>
          </a:r>
        </a:p>
      </dgm:t>
    </dgm:pt>
    <dgm:pt modelId="{5800A723-2787-46D5-9C99-D3A383F96137}" type="parTrans" cxnId="{A5AF735D-9840-4F74-AD11-948857DFDB6F}">
      <dgm:prSet/>
      <dgm:spPr/>
      <dgm:t>
        <a:bodyPr/>
        <a:lstStyle/>
        <a:p>
          <a:endParaRPr lang="en-US"/>
        </a:p>
      </dgm:t>
    </dgm:pt>
    <dgm:pt modelId="{0D49670A-1777-4CAD-B730-0176F0FE0674}" type="sibTrans" cxnId="{A5AF735D-9840-4F74-AD11-948857DFDB6F}">
      <dgm:prSet/>
      <dgm:spPr/>
      <dgm:t>
        <a:bodyPr/>
        <a:lstStyle/>
        <a:p>
          <a:endParaRPr lang="en-US"/>
        </a:p>
      </dgm:t>
    </dgm:pt>
    <dgm:pt modelId="{507ECBEC-B85F-4939-92BD-CCE2CF5CF0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Uncompressed size = ~20GB</a:t>
          </a:r>
        </a:p>
      </dgm:t>
    </dgm:pt>
    <dgm:pt modelId="{81BE0E94-2557-4915-BCA3-671FE7269D82}" type="parTrans" cxnId="{18E04260-7BA1-4171-B900-39E34E8A419A}">
      <dgm:prSet/>
      <dgm:spPr/>
      <dgm:t>
        <a:bodyPr/>
        <a:lstStyle/>
        <a:p>
          <a:endParaRPr lang="en-US"/>
        </a:p>
      </dgm:t>
    </dgm:pt>
    <dgm:pt modelId="{C8F7C1C8-7CF4-446C-88F9-80E7AA8DCFFA}" type="sibTrans" cxnId="{18E04260-7BA1-4171-B900-39E34E8A419A}">
      <dgm:prSet/>
      <dgm:spPr/>
      <dgm:t>
        <a:bodyPr/>
        <a:lstStyle/>
        <a:p>
          <a:endParaRPr lang="en-US"/>
        </a:p>
      </dgm:t>
    </dgm:pt>
    <dgm:pt modelId="{33AEE246-E15E-4833-8391-4D93212538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Time to Extract Entire Dataset = “Forever” (~15 m to 2h on </a:t>
          </a:r>
          <a:r>
            <a:rPr lang="en-US" sz="1400" dirty="0" err="1"/>
            <a:t>Colab</a:t>
          </a:r>
          <a:r>
            <a:rPr lang="en-US" sz="1100" dirty="0"/>
            <a:t>)</a:t>
          </a:r>
        </a:p>
      </dgm:t>
    </dgm:pt>
    <dgm:pt modelId="{77BDCEDA-1BF8-4A45-B22E-11BA446D77F2}" type="parTrans" cxnId="{24081283-9085-4198-B106-FEC5500173B3}">
      <dgm:prSet/>
      <dgm:spPr/>
      <dgm:t>
        <a:bodyPr/>
        <a:lstStyle/>
        <a:p>
          <a:endParaRPr lang="en-US"/>
        </a:p>
      </dgm:t>
    </dgm:pt>
    <dgm:pt modelId="{BDC59356-9A69-43BD-A3FE-8DCCBD7873CB}" type="sibTrans" cxnId="{24081283-9085-4198-B106-FEC5500173B3}">
      <dgm:prSet/>
      <dgm:spPr/>
      <dgm:t>
        <a:bodyPr/>
        <a:lstStyle/>
        <a:p>
          <a:endParaRPr lang="en-US"/>
        </a:p>
      </dgm:t>
    </dgm:pt>
    <dgm:pt modelId="{869FB62B-681B-493D-8755-BE0F50D14C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Management is a major challenge. Following options were considered:</a:t>
          </a:r>
        </a:p>
      </dgm:t>
    </dgm:pt>
    <dgm:pt modelId="{66B19B18-3B71-47D9-B7B8-3DAAFFE0AFF6}" type="sibTrans" cxnId="{8724B9E5-A1A2-4F18-9C6D-BA981089860F}">
      <dgm:prSet/>
      <dgm:spPr/>
      <dgm:t>
        <a:bodyPr/>
        <a:lstStyle/>
        <a:p>
          <a:endParaRPr lang="en-US"/>
        </a:p>
      </dgm:t>
    </dgm:pt>
    <dgm:pt modelId="{2B805EBB-2DDF-4B8F-B0D1-6D47D4802976}" type="parTrans" cxnId="{8724B9E5-A1A2-4F18-9C6D-BA981089860F}">
      <dgm:prSet/>
      <dgm:spPr/>
      <dgm:t>
        <a:bodyPr/>
        <a:lstStyle/>
        <a:p>
          <a:endParaRPr lang="en-US"/>
        </a:p>
      </dgm:t>
    </dgm:pt>
    <dgm:pt modelId="{A67D8900-2AFB-4CAA-9F7B-21B754128A3D}" type="pres">
      <dgm:prSet presAssocID="{403DE8E4-50DA-4C21-843F-846409AD71BC}" presName="root" presStyleCnt="0">
        <dgm:presLayoutVars>
          <dgm:dir/>
          <dgm:resizeHandles val="exact"/>
        </dgm:presLayoutVars>
      </dgm:prSet>
      <dgm:spPr/>
    </dgm:pt>
    <dgm:pt modelId="{25A57558-198B-44FA-9ED1-2AB05383F486}" type="pres">
      <dgm:prSet presAssocID="{2ACB8E72-625B-4DC7-B815-D716EFFD77F9}" presName="compNode" presStyleCnt="0"/>
      <dgm:spPr/>
    </dgm:pt>
    <dgm:pt modelId="{70878B16-9AC0-44E5-B707-9C6F72405D31}" type="pres">
      <dgm:prSet presAssocID="{2ACB8E72-625B-4DC7-B815-D716EFFD77F9}" presName="iconRect" presStyleLbl="node1" presStyleIdx="0" presStyleCnt="2" custLinFactNeighborX="-774" custLinFactNeighborY="-320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5707BE-BA6C-41DF-B0FF-BB4D64ED9D0A}" type="pres">
      <dgm:prSet presAssocID="{2ACB8E72-625B-4DC7-B815-D716EFFD77F9}" presName="iconSpace" presStyleCnt="0"/>
      <dgm:spPr/>
    </dgm:pt>
    <dgm:pt modelId="{BF1D4864-184F-4B61-8FAC-91D86DB659E9}" type="pres">
      <dgm:prSet presAssocID="{2ACB8E72-625B-4DC7-B815-D716EFFD77F9}" presName="parTx" presStyleLbl="revTx" presStyleIdx="0" presStyleCnt="4" custLinFactY="-3784" custLinFactNeighborX="-271" custLinFactNeighborY="-100000">
        <dgm:presLayoutVars>
          <dgm:chMax val="0"/>
          <dgm:chPref val="0"/>
        </dgm:presLayoutVars>
      </dgm:prSet>
      <dgm:spPr/>
    </dgm:pt>
    <dgm:pt modelId="{525B9E8C-C4DF-4D7E-81C1-3799F95C3DD2}" type="pres">
      <dgm:prSet presAssocID="{2ACB8E72-625B-4DC7-B815-D716EFFD77F9}" presName="txSpace" presStyleCnt="0"/>
      <dgm:spPr/>
    </dgm:pt>
    <dgm:pt modelId="{7FA4A2F3-F7BA-406E-AE70-34CEB27A0804}" type="pres">
      <dgm:prSet presAssocID="{2ACB8E72-625B-4DC7-B815-D716EFFD77F9}" presName="desTx" presStyleLbl="revTx" presStyleIdx="1" presStyleCnt="4" custLinFactY="-6846" custLinFactNeighborX="-271" custLinFactNeighborY="-100000">
        <dgm:presLayoutVars/>
      </dgm:prSet>
      <dgm:spPr/>
    </dgm:pt>
    <dgm:pt modelId="{5EF49B3E-9EBA-4706-9433-427257B738A6}" type="pres">
      <dgm:prSet presAssocID="{0D49670A-1777-4CAD-B730-0176F0FE0674}" presName="sibTrans" presStyleCnt="0"/>
      <dgm:spPr/>
    </dgm:pt>
    <dgm:pt modelId="{F9F51721-7E0B-4C39-8B4E-C1E5D4535380}" type="pres">
      <dgm:prSet presAssocID="{869FB62B-681B-493D-8755-BE0F50D14C91}" presName="compNode" presStyleCnt="0"/>
      <dgm:spPr/>
    </dgm:pt>
    <dgm:pt modelId="{F10B7107-06F4-4900-BA99-481F54D3772F}" type="pres">
      <dgm:prSet presAssocID="{869FB62B-681B-493D-8755-BE0F50D14C91}" presName="iconRect" presStyleLbl="node1" presStyleIdx="1" presStyleCnt="2" custLinFactNeighborX="-5169" custLinFactNeighborY="-284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6788E2B-2C5B-4536-ABD7-3C63699456D2}" type="pres">
      <dgm:prSet presAssocID="{869FB62B-681B-493D-8755-BE0F50D14C91}" presName="iconSpace" presStyleCnt="0"/>
      <dgm:spPr/>
    </dgm:pt>
    <dgm:pt modelId="{FA76B289-5506-464F-B758-B16051B8868F}" type="pres">
      <dgm:prSet presAssocID="{869FB62B-681B-493D-8755-BE0F50D14C91}" presName="parTx" presStyleLbl="revTx" presStyleIdx="2" presStyleCnt="4" custScaleX="130857" custScaleY="84117" custLinFactNeighborX="-12846" custLinFactNeighborY="-85720">
        <dgm:presLayoutVars>
          <dgm:chMax val="0"/>
          <dgm:chPref val="0"/>
        </dgm:presLayoutVars>
      </dgm:prSet>
      <dgm:spPr/>
    </dgm:pt>
    <dgm:pt modelId="{DBFF526A-4C0D-4DC4-929B-8FEEC108F576}" type="pres">
      <dgm:prSet presAssocID="{869FB62B-681B-493D-8755-BE0F50D14C91}" presName="txSpace" presStyleCnt="0"/>
      <dgm:spPr/>
    </dgm:pt>
    <dgm:pt modelId="{CE7316F5-F87E-4BD2-9BD0-9D85D832F640}" type="pres">
      <dgm:prSet presAssocID="{869FB62B-681B-493D-8755-BE0F50D14C91}" presName="desTx" presStyleLbl="revTx" presStyleIdx="3" presStyleCnt="4" custScaleX="150653" custScaleY="192358" custLinFactY="-204066" custLinFactNeighborX="19040" custLinFactNeighborY="-300000">
        <dgm:presLayoutVars/>
      </dgm:prSet>
      <dgm:spPr/>
    </dgm:pt>
  </dgm:ptLst>
  <dgm:cxnLst>
    <dgm:cxn modelId="{1F96D406-9E0D-4020-B750-268B93209CC5}" type="presOf" srcId="{869FB62B-681B-493D-8755-BE0F50D14C91}" destId="{FA76B289-5506-464F-B758-B16051B8868F}" srcOrd="0" destOrd="0" presId="urn:microsoft.com/office/officeart/2018/2/layout/IconLabelDescriptionList"/>
    <dgm:cxn modelId="{A5AF735D-9840-4F74-AD11-948857DFDB6F}" srcId="{403DE8E4-50DA-4C21-843F-846409AD71BC}" destId="{2ACB8E72-625B-4DC7-B815-D716EFFD77F9}" srcOrd="0" destOrd="0" parTransId="{5800A723-2787-46D5-9C99-D3A383F96137}" sibTransId="{0D49670A-1777-4CAD-B730-0176F0FE0674}"/>
    <dgm:cxn modelId="{18E04260-7BA1-4171-B900-39E34E8A419A}" srcId="{2ACB8E72-625B-4DC7-B815-D716EFFD77F9}" destId="{507ECBEC-B85F-4939-92BD-CCE2CF5CF0D6}" srcOrd="0" destOrd="0" parTransId="{81BE0E94-2557-4915-BCA3-671FE7269D82}" sibTransId="{C8F7C1C8-7CF4-446C-88F9-80E7AA8DCFFA}"/>
    <dgm:cxn modelId="{2CAC0462-F6DF-4744-BAD8-85E04DC5911D}" type="presOf" srcId="{403DE8E4-50DA-4C21-843F-846409AD71BC}" destId="{A67D8900-2AFB-4CAA-9F7B-21B754128A3D}" srcOrd="0" destOrd="0" presId="urn:microsoft.com/office/officeart/2018/2/layout/IconLabelDescriptionList"/>
    <dgm:cxn modelId="{24081283-9085-4198-B106-FEC5500173B3}" srcId="{2ACB8E72-625B-4DC7-B815-D716EFFD77F9}" destId="{33AEE246-E15E-4833-8391-4D932125381E}" srcOrd="1" destOrd="0" parTransId="{77BDCEDA-1BF8-4A45-B22E-11BA446D77F2}" sibTransId="{BDC59356-9A69-43BD-A3FE-8DCCBD7873CB}"/>
    <dgm:cxn modelId="{212F9AB2-5356-461D-9331-7CE10FE9CDB2}" type="presOf" srcId="{2ACB8E72-625B-4DC7-B815-D716EFFD77F9}" destId="{BF1D4864-184F-4B61-8FAC-91D86DB659E9}" srcOrd="0" destOrd="0" presId="urn:microsoft.com/office/officeart/2018/2/layout/IconLabelDescriptionList"/>
    <dgm:cxn modelId="{145298D2-C462-4F2A-B7BA-60FAC1896ACB}" type="presOf" srcId="{507ECBEC-B85F-4939-92BD-CCE2CF5CF0D6}" destId="{7FA4A2F3-F7BA-406E-AE70-34CEB27A0804}" srcOrd="0" destOrd="0" presId="urn:microsoft.com/office/officeart/2018/2/layout/IconLabelDescriptionList"/>
    <dgm:cxn modelId="{8724B9E5-A1A2-4F18-9C6D-BA981089860F}" srcId="{403DE8E4-50DA-4C21-843F-846409AD71BC}" destId="{869FB62B-681B-493D-8755-BE0F50D14C91}" srcOrd="1" destOrd="0" parTransId="{2B805EBB-2DDF-4B8F-B0D1-6D47D4802976}" sibTransId="{66B19B18-3B71-47D9-B7B8-3DAAFFE0AFF6}"/>
    <dgm:cxn modelId="{B0E4F0EC-AEA9-4014-8933-59149047DF2E}" type="presOf" srcId="{33AEE246-E15E-4833-8391-4D932125381E}" destId="{7FA4A2F3-F7BA-406E-AE70-34CEB27A0804}" srcOrd="0" destOrd="1" presId="urn:microsoft.com/office/officeart/2018/2/layout/IconLabelDescriptionList"/>
    <dgm:cxn modelId="{C34715C7-7150-4121-B8C3-F79C62F720AE}" type="presParOf" srcId="{A67D8900-2AFB-4CAA-9F7B-21B754128A3D}" destId="{25A57558-198B-44FA-9ED1-2AB05383F486}" srcOrd="0" destOrd="0" presId="urn:microsoft.com/office/officeart/2018/2/layout/IconLabelDescriptionList"/>
    <dgm:cxn modelId="{B35F8720-7EF5-4B0F-AD04-D96FBF2CB1DA}" type="presParOf" srcId="{25A57558-198B-44FA-9ED1-2AB05383F486}" destId="{70878B16-9AC0-44E5-B707-9C6F72405D31}" srcOrd="0" destOrd="0" presId="urn:microsoft.com/office/officeart/2018/2/layout/IconLabelDescriptionList"/>
    <dgm:cxn modelId="{8E2EFD19-52BE-44FD-9079-E6C794384EFD}" type="presParOf" srcId="{25A57558-198B-44FA-9ED1-2AB05383F486}" destId="{EE5707BE-BA6C-41DF-B0FF-BB4D64ED9D0A}" srcOrd="1" destOrd="0" presId="urn:microsoft.com/office/officeart/2018/2/layout/IconLabelDescriptionList"/>
    <dgm:cxn modelId="{0D8AFAAC-1CAC-46AA-ADF6-9456A67E8EDE}" type="presParOf" srcId="{25A57558-198B-44FA-9ED1-2AB05383F486}" destId="{BF1D4864-184F-4B61-8FAC-91D86DB659E9}" srcOrd="2" destOrd="0" presId="urn:microsoft.com/office/officeart/2018/2/layout/IconLabelDescriptionList"/>
    <dgm:cxn modelId="{7B4D0CA2-3909-4BBD-9064-2E25E684B583}" type="presParOf" srcId="{25A57558-198B-44FA-9ED1-2AB05383F486}" destId="{525B9E8C-C4DF-4D7E-81C1-3799F95C3DD2}" srcOrd="3" destOrd="0" presId="urn:microsoft.com/office/officeart/2018/2/layout/IconLabelDescriptionList"/>
    <dgm:cxn modelId="{5D4310C0-1A73-48A5-98E2-5CC02FF24833}" type="presParOf" srcId="{25A57558-198B-44FA-9ED1-2AB05383F486}" destId="{7FA4A2F3-F7BA-406E-AE70-34CEB27A0804}" srcOrd="4" destOrd="0" presId="urn:microsoft.com/office/officeart/2018/2/layout/IconLabelDescriptionList"/>
    <dgm:cxn modelId="{C15619AB-2AA1-4B0E-A4AE-4DFFB667CDB5}" type="presParOf" srcId="{A67D8900-2AFB-4CAA-9F7B-21B754128A3D}" destId="{5EF49B3E-9EBA-4706-9433-427257B738A6}" srcOrd="1" destOrd="0" presId="urn:microsoft.com/office/officeart/2018/2/layout/IconLabelDescriptionList"/>
    <dgm:cxn modelId="{6BC4702D-7D0B-4A33-B4F5-8E1A4B9E5F5B}" type="presParOf" srcId="{A67D8900-2AFB-4CAA-9F7B-21B754128A3D}" destId="{F9F51721-7E0B-4C39-8B4E-C1E5D4535380}" srcOrd="2" destOrd="0" presId="urn:microsoft.com/office/officeart/2018/2/layout/IconLabelDescriptionList"/>
    <dgm:cxn modelId="{522CAAA8-0792-4516-B7E6-194FC5A85D4B}" type="presParOf" srcId="{F9F51721-7E0B-4C39-8B4E-C1E5D4535380}" destId="{F10B7107-06F4-4900-BA99-481F54D3772F}" srcOrd="0" destOrd="0" presId="urn:microsoft.com/office/officeart/2018/2/layout/IconLabelDescriptionList"/>
    <dgm:cxn modelId="{0A225CC3-2D26-4D2F-8E32-3B41E7DF14B4}" type="presParOf" srcId="{F9F51721-7E0B-4C39-8B4E-C1E5D4535380}" destId="{B6788E2B-2C5B-4536-ABD7-3C63699456D2}" srcOrd="1" destOrd="0" presId="urn:microsoft.com/office/officeart/2018/2/layout/IconLabelDescriptionList"/>
    <dgm:cxn modelId="{F7E12813-3587-4FA3-96E3-FDECB15CCE8C}" type="presParOf" srcId="{F9F51721-7E0B-4C39-8B4E-C1E5D4535380}" destId="{FA76B289-5506-464F-B758-B16051B8868F}" srcOrd="2" destOrd="0" presId="urn:microsoft.com/office/officeart/2018/2/layout/IconLabelDescriptionList"/>
    <dgm:cxn modelId="{C40BD815-C97A-4AEB-BB3D-843EB6053499}" type="presParOf" srcId="{F9F51721-7E0B-4C39-8B4E-C1E5D4535380}" destId="{DBFF526A-4C0D-4DC4-929B-8FEEC108F576}" srcOrd="3" destOrd="0" presId="urn:microsoft.com/office/officeart/2018/2/layout/IconLabelDescriptionList"/>
    <dgm:cxn modelId="{45A13B58-C121-4F4A-8145-850214222C25}" type="presParOf" srcId="{F9F51721-7E0B-4C39-8B4E-C1E5D4535380}" destId="{CE7316F5-F87E-4BD2-9BD0-9D85D832F6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78B16-9AC0-44E5-B707-9C6F72405D31}">
      <dsp:nvSpPr>
        <dsp:cNvPr id="0" name=""/>
        <dsp:cNvSpPr/>
      </dsp:nvSpPr>
      <dsp:spPr>
        <a:xfrm>
          <a:off x="602" y="0"/>
          <a:ext cx="1250902" cy="1250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D4864-184F-4B61-8FAC-91D86DB659E9}">
      <dsp:nvSpPr>
        <dsp:cNvPr id="0" name=""/>
        <dsp:cNvSpPr/>
      </dsp:nvSpPr>
      <dsp:spPr>
        <a:xfrm>
          <a:off x="599" y="1144258"/>
          <a:ext cx="3574006" cy="53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1.2 Million images, </a:t>
          </a:r>
        </a:p>
      </dsp:txBody>
      <dsp:txXfrm>
        <a:off x="599" y="1144258"/>
        <a:ext cx="3574006" cy="536100"/>
      </dsp:txXfrm>
    </dsp:sp>
    <dsp:sp modelId="{7FA4A2F3-F7BA-406E-AE70-34CEB27A0804}">
      <dsp:nvSpPr>
        <dsp:cNvPr id="0" name=""/>
        <dsp:cNvSpPr/>
      </dsp:nvSpPr>
      <dsp:spPr>
        <a:xfrm>
          <a:off x="599" y="1543215"/>
          <a:ext cx="3574006" cy="698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Uncompressed size = ~20GB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to Extract Entire Dataset = “Forever” (~15 m to 2h on </a:t>
          </a:r>
          <a:r>
            <a:rPr lang="en-US" sz="1400" kern="1200" dirty="0" err="1"/>
            <a:t>Colab</a:t>
          </a:r>
          <a:r>
            <a:rPr lang="en-US" sz="1100" kern="1200" dirty="0"/>
            <a:t>)</a:t>
          </a:r>
        </a:p>
      </dsp:txBody>
      <dsp:txXfrm>
        <a:off x="599" y="1543215"/>
        <a:ext cx="3574006" cy="698752"/>
      </dsp:txXfrm>
    </dsp:sp>
    <dsp:sp modelId="{F10B7107-06F4-4900-BA99-481F54D3772F}">
      <dsp:nvSpPr>
        <dsp:cNvPr id="0" name=""/>
        <dsp:cNvSpPr/>
      </dsp:nvSpPr>
      <dsp:spPr>
        <a:xfrm>
          <a:off x="5050253" y="0"/>
          <a:ext cx="1250902" cy="1250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6B289-5506-464F-B758-B16051B8868F}">
      <dsp:nvSpPr>
        <dsp:cNvPr id="0" name=""/>
        <dsp:cNvSpPr/>
      </dsp:nvSpPr>
      <dsp:spPr>
        <a:xfrm>
          <a:off x="4104380" y="1122335"/>
          <a:ext cx="4676837" cy="45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Data Management is a major challenge. Following options were considered:</a:t>
          </a:r>
        </a:p>
      </dsp:txBody>
      <dsp:txXfrm>
        <a:off x="4104380" y="1122335"/>
        <a:ext cx="4676837" cy="450952"/>
      </dsp:txXfrm>
    </dsp:sp>
    <dsp:sp modelId="{CE7316F5-F87E-4BD2-9BD0-9D85D832F640}">
      <dsp:nvSpPr>
        <dsp:cNvPr id="0" name=""/>
        <dsp:cNvSpPr/>
      </dsp:nvSpPr>
      <dsp:spPr>
        <a:xfrm>
          <a:off x="4220027" y="0"/>
          <a:ext cx="5384347" cy="134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5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1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6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8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7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5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rajy4683/S15FinalSubmission/blob/master/DataSourceProfi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ajy4683/S15FinalSubmission/blob/a0649e535159ebdaecb6677cef746a3cdc28b3bf/RekogNizer/mmddataloader.py#L336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a0649e535159ebdaecb6677cef746a3cdc28b3bf/RekogNizer/mmdmodels.py#L118" TargetMode="External"/><Relationship Id="rId2" Type="http://schemas.openxmlformats.org/officeDocument/2006/relationships/hyperlink" Target="https://github.com/rajy4683/S15FinalSubmission/blob/a0649e535159ebdaecb6677cef746a3cdc28b3bf/RekogNizer/mmdmodels.py#L8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a0649e535159ebdaecb6677cef746a3cdc28b3bf/RekogNizer/mmdmodels.py#L186" TargetMode="External"/><Relationship Id="rId2" Type="http://schemas.openxmlformats.org/officeDocument/2006/relationships/hyperlink" Target="https://github.com/rajy4683/S15FinalSubmission/blob/a0649e535159ebdaecb6677cef746a3cdc28b3bf/RekogNizer/basemodelclass.py#L36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master/S15Unet6_Large_56.ipynb" TargetMode="External"/><Relationship Id="rId2" Type="http://schemas.openxmlformats.org/officeDocument/2006/relationships/hyperlink" Target="https://github.com/rajy4683/S15FinalSubmission/blob/master/S15EVA4_FinalOutput.ipynb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3.0124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y4683/S15FinalSubmission/blob/master/RekogNizer/mmdlosses.py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E2143-825D-4D8A-9C95-21B8F9D13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How to Train your dragon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438BF-41E9-4697-9594-3F719A50F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346" y="994605"/>
            <a:ext cx="3030325" cy="42701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Training  VISION </a:t>
            </a:r>
            <a:r>
              <a:rPr lang="en-US" sz="2400" dirty="0" err="1"/>
              <a:t>mODEL</a:t>
            </a:r>
            <a:r>
              <a:rPr lang="en-US" sz="2400" dirty="0"/>
              <a:t> for MONOCULAR Depth estimation and MASK generation</a:t>
            </a:r>
            <a:endParaRPr lang="en-IN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6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FINAL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98823-480F-4193-ACB4-9002ED8C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485"/>
            <a:ext cx="12192000" cy="1572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C94EF-6BFA-4E1A-8182-915347784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7296"/>
            <a:ext cx="12192000" cy="157281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F8EDB9-26C1-48B2-B8BA-ECBB88507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95349"/>
              </p:ext>
            </p:extLst>
          </p:nvPr>
        </p:nvGraphicFramePr>
        <p:xfrm>
          <a:off x="2373745" y="4534283"/>
          <a:ext cx="6179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64">
                  <a:extLst>
                    <a:ext uri="{9D8B030D-6E8A-4147-A177-3AD203B41FA5}">
                      <a16:colId xmlns:a16="http://schemas.microsoft.com/office/drawing/2014/main" val="898794737"/>
                    </a:ext>
                  </a:extLst>
                </a:gridCol>
                <a:gridCol w="3089564">
                  <a:extLst>
                    <a:ext uri="{9D8B030D-6E8A-4147-A177-3AD203B41FA5}">
                      <a16:colId xmlns:a16="http://schemas.microsoft.com/office/drawing/2014/main" val="350322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6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0.94152086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Mask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0.87551310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Depth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0.06600758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5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17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FINAL 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427CD-F407-46B8-87C1-E7FE94B33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789"/>
            <a:ext cx="11047434" cy="1425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AF5B1-6B11-4F6D-A7DB-185D40F61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66445"/>
            <a:ext cx="11047434" cy="142515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1569A3-7BCC-4553-9650-A89C9D43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9501"/>
              </p:ext>
            </p:extLst>
          </p:nvPr>
        </p:nvGraphicFramePr>
        <p:xfrm>
          <a:off x="2434153" y="4676198"/>
          <a:ext cx="6179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64">
                  <a:extLst>
                    <a:ext uri="{9D8B030D-6E8A-4147-A177-3AD203B41FA5}">
                      <a16:colId xmlns:a16="http://schemas.microsoft.com/office/drawing/2014/main" val="1858548078"/>
                    </a:ext>
                  </a:extLst>
                </a:gridCol>
                <a:gridCol w="3089564">
                  <a:extLst>
                    <a:ext uri="{9D8B030D-6E8A-4147-A177-3AD203B41FA5}">
                      <a16:colId xmlns:a16="http://schemas.microsoft.com/office/drawing/2014/main" val="374376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4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0.94152086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8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Mask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0.87551310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5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Depth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0.06600758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9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3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BCE35-3491-4B3B-A723-279C8D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Handling COLAB	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4653-AA53-4FBD-8F2B-783A352D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127" y="87552"/>
            <a:ext cx="7729823" cy="6513273"/>
          </a:xfrm>
        </p:spPr>
        <p:txBody>
          <a:bodyPr anchor="t">
            <a:normAutofit/>
          </a:bodyPr>
          <a:lstStyle/>
          <a:p>
            <a:r>
              <a:rPr lang="en-US" dirty="0"/>
              <a:t>One central Google Drive was created which contains:</a:t>
            </a:r>
          </a:p>
          <a:p>
            <a:pPr lvl="1"/>
            <a:r>
              <a:rPr lang="en-US" dirty="0"/>
              <a:t>Base Modules</a:t>
            </a:r>
          </a:p>
          <a:p>
            <a:pPr lvl="1"/>
            <a:r>
              <a:rPr lang="en-US" dirty="0"/>
              <a:t>Raw Image Zip files</a:t>
            </a:r>
          </a:p>
          <a:p>
            <a:pPr lvl="1"/>
            <a:r>
              <a:rPr lang="en-US" dirty="0"/>
              <a:t>Model Checkpoint directories</a:t>
            </a:r>
          </a:p>
          <a:p>
            <a:pPr lvl="1"/>
            <a:r>
              <a:rPr lang="en-US" dirty="0"/>
              <a:t>Logs and other useful files</a:t>
            </a:r>
          </a:p>
          <a:p>
            <a:r>
              <a:rPr lang="en-US" dirty="0"/>
              <a:t>Multiple Google accounts were linked back to the shared Google Drive.</a:t>
            </a:r>
          </a:p>
          <a:p>
            <a:r>
              <a:rPr lang="en-US" dirty="0"/>
              <a:t>All notebooks, upon </a:t>
            </a:r>
            <a:r>
              <a:rPr lang="en-US" dirty="0" err="1"/>
              <a:t>Colab</a:t>
            </a:r>
            <a:r>
              <a:rPr lang="en-US" dirty="0"/>
              <a:t> expiry were pushed into private GitHub repository and reloaded directly from GitHub to allow for easy resuming of training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BCE35-3491-4B3B-A723-279C8D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CITATIONS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CREDITS	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1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7757-2972-4023-985C-22A822FE64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3490" y="158532"/>
            <a:ext cx="9604375" cy="1049337"/>
          </a:xfrm>
        </p:spPr>
        <p:txBody>
          <a:bodyPr>
            <a:normAutofit/>
          </a:bodyPr>
          <a:lstStyle/>
          <a:p>
            <a:r>
              <a:rPr lang="en-US" dirty="0"/>
              <a:t>DATASET IS THE </a:t>
            </a:r>
            <a:r>
              <a:rPr lang="en-US" b="1" dirty="0"/>
              <a:t>BEAST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C6063-A04F-48C7-B514-BF1CEB9880B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73309389"/>
              </p:ext>
            </p:extLst>
          </p:nvPr>
        </p:nvGraphicFramePr>
        <p:xfrm>
          <a:off x="683490" y="973715"/>
          <a:ext cx="9604375" cy="332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1CA075-2C4D-4357-A2F8-F6D3993F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57094"/>
              </p:ext>
            </p:extLst>
          </p:nvPr>
        </p:nvGraphicFramePr>
        <p:xfrm>
          <a:off x="4746019" y="2635827"/>
          <a:ext cx="7030343" cy="2805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5098">
                  <a:extLst>
                    <a:ext uri="{9D8B030D-6E8A-4147-A177-3AD203B41FA5}">
                      <a16:colId xmlns:a16="http://schemas.microsoft.com/office/drawing/2014/main" val="1742744344"/>
                    </a:ext>
                  </a:extLst>
                </a:gridCol>
                <a:gridCol w="4365245">
                  <a:extLst>
                    <a:ext uri="{9D8B030D-6E8A-4147-A177-3AD203B41FA5}">
                      <a16:colId xmlns:a16="http://schemas.microsoft.com/office/drawing/2014/main" val="336588969"/>
                    </a:ext>
                  </a:extLst>
                </a:gridCol>
              </a:tblGrid>
              <a:tr h="261963">
                <a:tc>
                  <a:txBody>
                    <a:bodyPr/>
                    <a:lstStyle/>
                    <a:p>
                      <a:r>
                        <a:rPr lang="en-US" sz="1200" dirty="0"/>
                        <a:t>Option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Observations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76683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r>
                        <a:rPr lang="en-US" sz="1200" dirty="0"/>
                        <a:t>Bulk load all data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Easy access.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Highly unreliable during extraction and long preload time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19234"/>
                  </a:ext>
                </a:extLst>
              </a:tr>
              <a:tr h="336188">
                <a:tc>
                  <a:txBody>
                    <a:bodyPr/>
                    <a:lstStyle/>
                    <a:p>
                      <a:r>
                        <a:rPr lang="en-US" sz="1200" dirty="0"/>
                        <a:t>Create HDF5 dataset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Awesome r/w speeds.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Diskspace even with compression ~10x 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7608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r>
                        <a:rPr lang="en-US" sz="1200" dirty="0"/>
                        <a:t>GCS Buckets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Easy access  r/w speeds.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High latency ~2.4ms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67180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US" sz="1200" dirty="0"/>
                        <a:t>Torch </a:t>
                      </a:r>
                      <a:r>
                        <a:rPr lang="en-US" sz="1200" dirty="0" err="1"/>
                        <a:t>dataloaders</a:t>
                      </a:r>
                      <a:r>
                        <a:rPr lang="en-US" sz="1200" dirty="0"/>
                        <a:t> with Zip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Decent r/w speeds and per-epoch speeds.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Unreliable as training proceeds due to parallel access. 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31068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r>
                        <a:rPr lang="en-US" sz="1200" dirty="0"/>
                        <a:t>Torch </a:t>
                      </a:r>
                      <a:r>
                        <a:rPr lang="en-US" sz="1200" dirty="0" err="1"/>
                        <a:t>dataloaders</a:t>
                      </a:r>
                      <a:r>
                        <a:rPr lang="en-US" sz="1200" dirty="0"/>
                        <a:t> with selective preload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Much better r/w speeds and per-epoch speeds. Preload time limited to the chunk getting loaded.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5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C0A555-35DD-476B-8676-EC89471EA29F}"/>
              </a:ext>
            </a:extLst>
          </p:cNvPr>
          <p:cNvSpPr txBox="1"/>
          <p:nvPr/>
        </p:nvSpPr>
        <p:spPr>
          <a:xfrm>
            <a:off x="535709" y="4054764"/>
            <a:ext cx="2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 Profiling </a:t>
            </a:r>
            <a:r>
              <a:rPr lang="en-US" dirty="0">
                <a:hlinkClick r:id="rId7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51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3CF-835F-4E64-9628-84A5B5D1CA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728" y="50"/>
            <a:ext cx="4311909" cy="864182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 PIPELINE</a:t>
            </a:r>
          </a:p>
        </p:txBody>
      </p:sp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49B37A3D-270B-44CA-BB3C-A52EB395F6C5}"/>
              </a:ext>
            </a:extLst>
          </p:cNvPr>
          <p:cNvSpPr/>
          <p:nvPr/>
        </p:nvSpPr>
        <p:spPr>
          <a:xfrm>
            <a:off x="5624095" y="2606339"/>
            <a:ext cx="1856373" cy="10478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Dataset</a:t>
            </a:r>
            <a:endParaRPr lang="en-IN" dirty="0"/>
          </a:p>
        </p:txBody>
      </p:sp>
      <p:sp>
        <p:nvSpPr>
          <p:cNvPr id="14" name="Rectangle 13" descr="Database">
            <a:extLst>
              <a:ext uri="{FF2B5EF4-FFF2-40B4-BE49-F238E27FC236}">
                <a16:creationId xmlns:a16="http://schemas.microsoft.com/office/drawing/2014/main" id="{F0AD16EB-C458-4767-86D4-B84DAD96C693}"/>
              </a:ext>
            </a:extLst>
          </p:cNvPr>
          <p:cNvSpPr/>
          <p:nvPr/>
        </p:nvSpPr>
        <p:spPr>
          <a:xfrm>
            <a:off x="387954" y="3211751"/>
            <a:ext cx="1068938" cy="135496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 descr="Train CSV">
            <a:extLst>
              <a:ext uri="{FF2B5EF4-FFF2-40B4-BE49-F238E27FC236}">
                <a16:creationId xmlns:a16="http://schemas.microsoft.com/office/drawing/2014/main" id="{C1B51679-68BA-4D6C-82EC-D29C8B7E3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71" y="2511713"/>
            <a:ext cx="1095329" cy="121525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1B304A-0F72-4361-AE2B-65EE8F88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71" y="4526119"/>
            <a:ext cx="1095329" cy="121525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9AB7942-4F67-458A-90D8-7AAA01F31CB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270795" y="3119341"/>
            <a:ext cx="1921776" cy="8641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3E9E07E-9284-454A-9257-D460F2ED735B}"/>
              </a:ext>
            </a:extLst>
          </p:cNvPr>
          <p:cNvCxnSpPr>
            <a:cxnSpLocks/>
          </p:cNvCxnSpPr>
          <p:nvPr/>
        </p:nvCxnSpPr>
        <p:spPr>
          <a:xfrm>
            <a:off x="1261256" y="3983523"/>
            <a:ext cx="1952014" cy="13181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7552988-E58A-41A7-9774-64DFB4C0FD41}"/>
              </a:ext>
            </a:extLst>
          </p:cNvPr>
          <p:cNvSpPr/>
          <p:nvPr/>
        </p:nvSpPr>
        <p:spPr>
          <a:xfrm>
            <a:off x="3213271" y="3726968"/>
            <a:ext cx="1074630" cy="25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Train.csv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57C49-024C-4148-8513-3810607EEF2B}"/>
              </a:ext>
            </a:extLst>
          </p:cNvPr>
          <p:cNvSpPr/>
          <p:nvPr/>
        </p:nvSpPr>
        <p:spPr>
          <a:xfrm>
            <a:off x="3213271" y="5761082"/>
            <a:ext cx="1074630" cy="25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Test.csv</a:t>
            </a:r>
            <a:endParaRPr lang="en-IN" dirty="0"/>
          </a:p>
        </p:txBody>
      </p:sp>
      <p:sp>
        <p:nvSpPr>
          <p:cNvPr id="38" name="Flowchart: Direct Access Storage 37">
            <a:extLst>
              <a:ext uri="{FF2B5EF4-FFF2-40B4-BE49-F238E27FC236}">
                <a16:creationId xmlns:a16="http://schemas.microsoft.com/office/drawing/2014/main" id="{7B88FF90-E26C-4218-A659-001F24FB2576}"/>
              </a:ext>
            </a:extLst>
          </p:cNvPr>
          <p:cNvSpPr/>
          <p:nvPr/>
        </p:nvSpPr>
        <p:spPr>
          <a:xfrm>
            <a:off x="5609346" y="4777744"/>
            <a:ext cx="1871122" cy="10478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Dataset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17F60F-70E2-464F-80D1-2C5B2F9F0A4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287900" y="3119341"/>
            <a:ext cx="1336195" cy="1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62F2D8-61A7-4DB3-808C-93D38C24EBA2}"/>
              </a:ext>
            </a:extLst>
          </p:cNvPr>
          <p:cNvCxnSpPr/>
          <p:nvPr/>
        </p:nvCxnSpPr>
        <p:spPr>
          <a:xfrm>
            <a:off x="4311909" y="5343439"/>
            <a:ext cx="1336196" cy="1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4242AD-A759-4885-8A6F-DE714AAFF5FE}"/>
              </a:ext>
            </a:extLst>
          </p:cNvPr>
          <p:cNvSpPr/>
          <p:nvPr/>
        </p:nvSpPr>
        <p:spPr>
          <a:xfrm>
            <a:off x="387954" y="4469356"/>
            <a:ext cx="1064663" cy="51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Gdrive</a:t>
            </a:r>
            <a:r>
              <a:rPr lang="en-US" sz="1600" dirty="0"/>
              <a:t> </a:t>
            </a:r>
            <a:r>
              <a:rPr lang="en-US" sz="1600" dirty="0" err="1"/>
              <a:t>Filestore</a:t>
            </a:r>
            <a:endParaRPr lang="en-IN" sz="16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5498D-A78E-47D9-B999-0BF01E9F8EB6}"/>
              </a:ext>
            </a:extLst>
          </p:cNvPr>
          <p:cNvCxnSpPr>
            <a:cxnSpLocks/>
          </p:cNvCxnSpPr>
          <p:nvPr/>
        </p:nvCxnSpPr>
        <p:spPr>
          <a:xfrm flipV="1">
            <a:off x="4716160" y="1564081"/>
            <a:ext cx="1277688" cy="1491941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9F4B7D-C303-49C7-8F1D-9614E93A443F}"/>
              </a:ext>
            </a:extLst>
          </p:cNvPr>
          <p:cNvCxnSpPr>
            <a:cxnSpLocks/>
          </p:cNvCxnSpPr>
          <p:nvPr/>
        </p:nvCxnSpPr>
        <p:spPr>
          <a:xfrm flipV="1">
            <a:off x="4586244" y="1575002"/>
            <a:ext cx="1407604" cy="3768437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3C0B477-3C6E-4342-A469-79E08BB49D50}"/>
              </a:ext>
            </a:extLst>
          </p:cNvPr>
          <p:cNvSpPr/>
          <p:nvPr/>
        </p:nvSpPr>
        <p:spPr>
          <a:xfrm>
            <a:off x="6023579" y="1266783"/>
            <a:ext cx="1871122" cy="663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Preloader</a:t>
            </a:r>
            <a:r>
              <a:rPr lang="en-US" dirty="0"/>
              <a:t> Functions</a:t>
            </a:r>
            <a:endParaRPr lang="en-IN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2364B4-FD01-4CA4-9AC3-0DBEA8C73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284223" y="3474426"/>
            <a:ext cx="2265341" cy="104159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A21A70-86F9-4A41-BD11-3D72F5EA0BAE}"/>
              </a:ext>
            </a:extLst>
          </p:cNvPr>
          <p:cNvCxnSpPr>
            <a:cxnSpLocks/>
            <a:endCxn id="51" idx="3"/>
          </p:cNvCxnSpPr>
          <p:nvPr/>
        </p:nvCxnSpPr>
        <p:spPr>
          <a:xfrm>
            <a:off x="7402363" y="3335722"/>
            <a:ext cx="1881860" cy="65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6796DD-FCA0-4E59-8843-6E22D70D55A1}"/>
              </a:ext>
            </a:extLst>
          </p:cNvPr>
          <p:cNvCxnSpPr>
            <a:cxnSpLocks/>
            <a:stCxn id="38" idx="4"/>
            <a:endCxn id="51" idx="3"/>
          </p:cNvCxnSpPr>
          <p:nvPr/>
        </p:nvCxnSpPr>
        <p:spPr>
          <a:xfrm flipV="1">
            <a:off x="7480468" y="3995222"/>
            <a:ext cx="1803755" cy="1306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C7995F4-049A-41BE-8AB5-98E579A7D676}"/>
              </a:ext>
            </a:extLst>
          </p:cNvPr>
          <p:cNvSpPr/>
          <p:nvPr/>
        </p:nvSpPr>
        <p:spPr>
          <a:xfrm>
            <a:off x="9879577" y="4526975"/>
            <a:ext cx="1333367" cy="35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Loop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BD34A-E1AF-4EF3-B191-7C5D31BF0227}"/>
              </a:ext>
            </a:extLst>
          </p:cNvPr>
          <p:cNvSpPr txBox="1"/>
          <p:nvPr/>
        </p:nvSpPr>
        <p:spPr>
          <a:xfrm>
            <a:off x="387954" y="1181833"/>
            <a:ext cx="46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Loaders </a:t>
            </a:r>
            <a:r>
              <a:rPr lang="en-US" b="1" dirty="0">
                <a:hlinkClick r:id="rId6"/>
              </a:rPr>
              <a:t>Link</a:t>
            </a:r>
            <a:r>
              <a:rPr lang="en-US" b="1" dirty="0">
                <a:hlinkClick r:id="rId6"/>
              </a:rPr>
              <a:t>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02E77-0CFF-4160-B47C-64E073082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31" y="1487886"/>
            <a:ext cx="4555737" cy="10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387204"/>
          </a:xfrm>
        </p:spPr>
        <p:txBody>
          <a:bodyPr>
            <a:normAutofit fontScale="90000"/>
          </a:bodyPr>
          <a:lstStyle/>
          <a:p>
            <a:r>
              <a:rPr lang="en-US"/>
              <a:t>DNN Models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7985C1-0B0C-4DAC-8C55-E495638B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42172"/>
              </p:ext>
            </p:extLst>
          </p:nvPr>
        </p:nvGraphicFramePr>
        <p:xfrm>
          <a:off x="396873" y="563418"/>
          <a:ext cx="5422036" cy="228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57">
                  <a:extLst>
                    <a:ext uri="{9D8B030D-6E8A-4147-A177-3AD203B41FA5}">
                      <a16:colId xmlns:a16="http://schemas.microsoft.com/office/drawing/2014/main" val="3667293820"/>
                    </a:ext>
                  </a:extLst>
                </a:gridCol>
                <a:gridCol w="2580271">
                  <a:extLst>
                    <a:ext uri="{9D8B030D-6E8A-4147-A177-3AD203B41FA5}">
                      <a16:colId xmlns:a16="http://schemas.microsoft.com/office/drawing/2014/main" val="2223400917"/>
                    </a:ext>
                  </a:extLst>
                </a:gridCol>
                <a:gridCol w="1675108">
                  <a:extLst>
                    <a:ext uri="{9D8B030D-6E8A-4147-A177-3AD203B41FA5}">
                      <a16:colId xmlns:a16="http://schemas.microsoft.com/office/drawing/2014/main" val="153175551"/>
                    </a:ext>
                  </a:extLst>
                </a:gridCol>
              </a:tblGrid>
              <a:tr h="362304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 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1375"/>
                  </a:ext>
                </a:extLst>
              </a:tr>
              <a:tr h="1590587">
                <a:tc>
                  <a:txBody>
                    <a:bodyPr/>
                    <a:lstStyle/>
                    <a:p>
                      <a:r>
                        <a:rPr lang="en-US" sz="1600" dirty="0"/>
                        <a:t>Modified Unet-224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17,532,622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Trainable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17,532,622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Non-trainable params: 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 size (MB): 1.15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pass size (MB): 324.75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Params size (MB): 66.88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Estimated Total Size (MB): 392.78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 Model </a:t>
                      </a:r>
                      <a:r>
                        <a:rPr lang="en-US" sz="1600" b="1" dirty="0">
                          <a:hlinkClick r:id="rId2"/>
                        </a:rPr>
                        <a:t>Link</a:t>
                      </a:r>
                      <a:endParaRPr lang="en-US" sz="1600" b="1" dirty="0"/>
                    </a:p>
                    <a:p>
                      <a:endParaRPr lang="en-US" sz="1600" dirty="0"/>
                    </a:p>
                    <a:p>
                      <a:r>
                        <a:rPr lang="en-IN" sz="1600" dirty="0"/>
                        <a:t>Final Model </a:t>
                      </a:r>
                      <a:r>
                        <a:rPr lang="en-IN" sz="1600" b="1" dirty="0">
                          <a:hlinkClick r:id="rId3"/>
                        </a:rPr>
                        <a:t>Link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212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F62E43-D448-46D9-8454-E3E1E732DD45}"/>
              </a:ext>
            </a:extLst>
          </p:cNvPr>
          <p:cNvSpPr txBox="1"/>
          <p:nvPr/>
        </p:nvSpPr>
        <p:spPr>
          <a:xfrm>
            <a:off x="396873" y="3041288"/>
            <a:ext cx="538034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The final model consists of two parts: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Base Unet-56: Base U-Net styled model with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Input_size</a:t>
            </a:r>
            <a:r>
              <a:rPr lang="en-US" sz="1400" dirty="0"/>
              <a:t> of (6, 56, 56) 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outputs (2, 56, 56)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Param Count: ~17.3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Double Conv Layer + Base Unet-56 + </a:t>
            </a:r>
            <a:r>
              <a:rPr lang="en-US" sz="1400" dirty="0" err="1"/>
              <a:t>UpSampling</a:t>
            </a:r>
            <a:r>
              <a:rPr lang="en-US" sz="1400" dirty="0"/>
              <a:t> layer: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Input_size</a:t>
            </a:r>
            <a:r>
              <a:rPr lang="en-US" sz="1400" dirty="0"/>
              <a:t> of (6, 224, 224) 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Output Size (2, 224, 224)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Param Count: ~17.6M</a:t>
            </a:r>
          </a:p>
          <a:p>
            <a:pPr marL="800100" lvl="1" indent="-342900">
              <a:buAutoNum type="arabicPeriod"/>
            </a:pPr>
            <a:endParaRPr lang="en-IN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780F60-FBE5-4A33-A292-C6AB6239C2DD}"/>
              </a:ext>
            </a:extLst>
          </p:cNvPr>
          <p:cNvGrpSpPr/>
          <p:nvPr/>
        </p:nvGrpSpPr>
        <p:grpSpPr>
          <a:xfrm>
            <a:off x="5893252" y="176214"/>
            <a:ext cx="2428712" cy="5801592"/>
            <a:chOff x="6622924" y="285172"/>
            <a:chExt cx="2387214" cy="62876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8E7C76-ACC2-49EB-8F08-8DC50253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24" y="285172"/>
              <a:ext cx="2387214" cy="6287655"/>
            </a:xfrm>
            <a:prstGeom prst="rect">
              <a:avLst/>
            </a:prstGeom>
          </p:spPr>
        </p:pic>
        <p:sp>
          <p:nvSpPr>
            <p:cNvPr id="12" name="Flowchart: Or 11">
              <a:extLst>
                <a:ext uri="{FF2B5EF4-FFF2-40B4-BE49-F238E27FC236}">
                  <a16:creationId xmlns:a16="http://schemas.microsoft.com/office/drawing/2014/main" id="{E85CFACE-16E8-438D-8F91-0CFA00BCD144}"/>
                </a:ext>
              </a:extLst>
            </p:cNvPr>
            <p:cNvSpPr/>
            <p:nvPr/>
          </p:nvSpPr>
          <p:spPr>
            <a:xfrm>
              <a:off x="7588353" y="3216777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lowchart: Or 29">
              <a:extLst>
                <a:ext uri="{FF2B5EF4-FFF2-40B4-BE49-F238E27FC236}">
                  <a16:creationId xmlns:a16="http://schemas.microsoft.com/office/drawing/2014/main" id="{13420434-F4E3-4EF4-BE7C-8D72DFB7E8B5}"/>
                </a:ext>
              </a:extLst>
            </p:cNvPr>
            <p:cNvSpPr/>
            <p:nvPr/>
          </p:nvSpPr>
          <p:spPr>
            <a:xfrm>
              <a:off x="7431335" y="3706304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lowchart: Or 31">
              <a:extLst>
                <a:ext uri="{FF2B5EF4-FFF2-40B4-BE49-F238E27FC236}">
                  <a16:creationId xmlns:a16="http://schemas.microsoft.com/office/drawing/2014/main" id="{FA10C18C-8DF3-40D8-90D0-F864E3D838FB}"/>
                </a:ext>
              </a:extLst>
            </p:cNvPr>
            <p:cNvSpPr/>
            <p:nvPr/>
          </p:nvSpPr>
          <p:spPr>
            <a:xfrm>
              <a:off x="7179532" y="4246203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lowchart: Or 33">
              <a:extLst>
                <a:ext uri="{FF2B5EF4-FFF2-40B4-BE49-F238E27FC236}">
                  <a16:creationId xmlns:a16="http://schemas.microsoft.com/office/drawing/2014/main" id="{E3E35694-C8E9-4D1B-B09E-4B32376CEDA1}"/>
                </a:ext>
              </a:extLst>
            </p:cNvPr>
            <p:cNvSpPr/>
            <p:nvPr/>
          </p:nvSpPr>
          <p:spPr>
            <a:xfrm>
              <a:off x="6983142" y="4813153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lowchart: Or 34">
              <a:extLst>
                <a:ext uri="{FF2B5EF4-FFF2-40B4-BE49-F238E27FC236}">
                  <a16:creationId xmlns:a16="http://schemas.microsoft.com/office/drawing/2014/main" id="{07D9CC98-0A4E-4106-89C3-3AC4D1725A15}"/>
                </a:ext>
              </a:extLst>
            </p:cNvPr>
            <p:cNvSpPr/>
            <p:nvPr/>
          </p:nvSpPr>
          <p:spPr>
            <a:xfrm>
              <a:off x="6674683" y="5538865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DAFEDA2-FC56-43E3-BB9D-393CC0E30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96" y="69918"/>
            <a:ext cx="3198427" cy="5942740"/>
          </a:xfrm>
          <a:prstGeom prst="rect">
            <a:avLst/>
          </a:prstGeom>
        </p:spPr>
      </p:pic>
      <p:sp>
        <p:nvSpPr>
          <p:cNvPr id="41" name="Flowchart: Or 40">
            <a:extLst>
              <a:ext uri="{FF2B5EF4-FFF2-40B4-BE49-F238E27FC236}">
                <a16:creationId xmlns:a16="http://schemas.microsoft.com/office/drawing/2014/main" id="{EF8DFE70-715A-4D33-8141-E95C3C1A5480}"/>
              </a:ext>
            </a:extLst>
          </p:cNvPr>
          <p:cNvSpPr/>
          <p:nvPr/>
        </p:nvSpPr>
        <p:spPr>
          <a:xfrm>
            <a:off x="9835968" y="4609621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Or 41">
            <a:extLst>
              <a:ext uri="{FF2B5EF4-FFF2-40B4-BE49-F238E27FC236}">
                <a16:creationId xmlns:a16="http://schemas.microsoft.com/office/drawing/2014/main" id="{CD18C2E1-B46C-41B6-9945-4EE09F38A96E}"/>
              </a:ext>
            </a:extLst>
          </p:cNvPr>
          <p:cNvSpPr/>
          <p:nvPr/>
        </p:nvSpPr>
        <p:spPr>
          <a:xfrm>
            <a:off x="10037209" y="3992965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Or 42">
            <a:extLst>
              <a:ext uri="{FF2B5EF4-FFF2-40B4-BE49-F238E27FC236}">
                <a16:creationId xmlns:a16="http://schemas.microsoft.com/office/drawing/2014/main" id="{7E4D3EEE-2343-4165-BC58-67A97597AADE}"/>
              </a:ext>
            </a:extLst>
          </p:cNvPr>
          <p:cNvSpPr/>
          <p:nvPr/>
        </p:nvSpPr>
        <p:spPr>
          <a:xfrm>
            <a:off x="10208001" y="3561294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Or 43">
            <a:extLst>
              <a:ext uri="{FF2B5EF4-FFF2-40B4-BE49-F238E27FC236}">
                <a16:creationId xmlns:a16="http://schemas.microsoft.com/office/drawing/2014/main" id="{01DFC8FC-9D4F-4C53-BA2C-F7D3D2457F4A}"/>
              </a:ext>
            </a:extLst>
          </p:cNvPr>
          <p:cNvSpPr/>
          <p:nvPr/>
        </p:nvSpPr>
        <p:spPr>
          <a:xfrm>
            <a:off x="10378793" y="3174370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7B2F077E-71D1-443C-842C-34CEBC1EA640}"/>
              </a:ext>
            </a:extLst>
          </p:cNvPr>
          <p:cNvSpPr/>
          <p:nvPr/>
        </p:nvSpPr>
        <p:spPr>
          <a:xfrm>
            <a:off x="10506880" y="2676102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387204"/>
          </a:xfrm>
        </p:spPr>
        <p:txBody>
          <a:bodyPr>
            <a:normAutofit fontScale="90000"/>
          </a:bodyPr>
          <a:lstStyle/>
          <a:p>
            <a:r>
              <a:rPr lang="en-US" dirty="0"/>
              <a:t>DNN Models – OTHER </a:t>
            </a:r>
            <a:r>
              <a:rPr lang="en-US" dirty="0" err="1"/>
              <a:t>ModelS</a:t>
            </a:r>
            <a:r>
              <a:rPr lang="en-US" dirty="0"/>
              <a:t> EVALUATED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7985C1-0B0C-4DAC-8C55-E495638B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4368"/>
              </p:ext>
            </p:extLst>
          </p:nvPr>
        </p:nvGraphicFramePr>
        <p:xfrm>
          <a:off x="396874" y="829779"/>
          <a:ext cx="11231419" cy="437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65">
                  <a:extLst>
                    <a:ext uri="{9D8B030D-6E8A-4147-A177-3AD203B41FA5}">
                      <a16:colId xmlns:a16="http://schemas.microsoft.com/office/drawing/2014/main" val="3667293820"/>
                    </a:ext>
                  </a:extLst>
                </a:gridCol>
                <a:gridCol w="2722994">
                  <a:extLst>
                    <a:ext uri="{9D8B030D-6E8A-4147-A177-3AD203B41FA5}">
                      <a16:colId xmlns:a16="http://schemas.microsoft.com/office/drawing/2014/main" val="2223400917"/>
                    </a:ext>
                  </a:extLst>
                </a:gridCol>
                <a:gridCol w="4311403">
                  <a:extLst>
                    <a:ext uri="{9D8B030D-6E8A-4147-A177-3AD203B41FA5}">
                      <a16:colId xmlns:a16="http://schemas.microsoft.com/office/drawing/2014/main" val="153175551"/>
                    </a:ext>
                  </a:extLst>
                </a:gridCol>
                <a:gridCol w="2779857">
                  <a:extLst>
                    <a:ext uri="{9D8B030D-6E8A-4147-A177-3AD203B41FA5}">
                      <a16:colId xmlns:a16="http://schemas.microsoft.com/office/drawing/2014/main" val="585120965"/>
                    </a:ext>
                  </a:extLst>
                </a:gridCol>
              </a:tblGrid>
              <a:tr h="349972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 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Challenges/Observations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1375"/>
                  </a:ext>
                </a:extLst>
              </a:tr>
              <a:tr h="1516544">
                <a:tc>
                  <a:txBody>
                    <a:bodyPr/>
                    <a:lstStyle/>
                    <a:p>
                      <a:r>
                        <a:rPr lang="en-US" sz="1600" dirty="0"/>
                        <a:t>Plain Resnet50 with last layers modified to (2, 224, 224)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20,132,864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Trainable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20,132,864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Non-trainable params: 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 size (MB): 1.15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pass size (MB): 2751.66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Params size (MB): 76.80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Estimated Total Size (MB): 2829.61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Checkerboard/Vertical Strides observed.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2"/>
                        </a:rPr>
                        <a:t>MonoMaskDepthResnet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21272"/>
                  </a:ext>
                </a:extLst>
              </a:tr>
              <a:tr h="1516544">
                <a:tc>
                  <a:txBody>
                    <a:bodyPr/>
                    <a:lstStyle/>
                    <a:p>
                      <a:r>
                        <a:rPr lang="en-US" sz="1600" dirty="0"/>
                        <a:t>Resnet-18 + </a:t>
                      </a:r>
                      <a:r>
                        <a:rPr lang="en-US" sz="1600" dirty="0" err="1"/>
                        <a:t>Unet</a:t>
                      </a:r>
                      <a:r>
                        <a:rPr lang="en-US" sz="1600" dirty="0"/>
                        <a:t>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28,476,354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Trainable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28,476,354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Non-trainable params: 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 size (MB): 1.15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pass size (MB): 2751.66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Params size (MB): 76.80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Estimated Total Size (MB): 2829.61</a:t>
                      </a:r>
                    </a:p>
                    <a:p>
                      <a:pPr marL="0" algn="l" defTabSz="914400" rtl="0" eaLnBrk="1" latinLnBrk="0" hangingPunct="1"/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 convergence time and difficult to train larger batch size.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ResnetUnet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533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BB62CEE-F0E4-4A8E-829F-5FA7CA98C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6" r="24557"/>
          <a:stretch/>
        </p:blipFill>
        <p:spPr>
          <a:xfrm rot="5400000">
            <a:off x="5292873" y="1752836"/>
            <a:ext cx="1439420" cy="10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Training Strategy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526EE-AC2A-404B-A9BB-A2DB58F83CD5}"/>
              </a:ext>
            </a:extLst>
          </p:cNvPr>
          <p:cNvSpPr/>
          <p:nvPr/>
        </p:nvSpPr>
        <p:spPr>
          <a:xfrm>
            <a:off x="373785" y="886687"/>
            <a:ext cx="3149601" cy="2115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Training Stage-1</a:t>
            </a:r>
            <a:r>
              <a:rPr lang="en-IN" sz="1400" dirty="0"/>
              <a:t> </a:t>
            </a:r>
          </a:p>
          <a:p>
            <a:r>
              <a:rPr lang="en-IN" sz="1400" dirty="0"/>
              <a:t>(Strengthen Spine)</a:t>
            </a:r>
          </a:p>
          <a:p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Use </a:t>
            </a:r>
            <a:r>
              <a:rPr lang="en-IN" sz="1400" dirty="0" err="1"/>
              <a:t>BaseModel</a:t>
            </a: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56x56 Image Size</a:t>
            </a:r>
          </a:p>
          <a:p>
            <a:pPr marL="342900" indent="-342900">
              <a:buAutoNum type="arabicPeriod"/>
            </a:pPr>
            <a:r>
              <a:rPr lang="en-IN" sz="1400" dirty="0"/>
              <a:t>Large Batch Size</a:t>
            </a:r>
          </a:p>
          <a:p>
            <a:pPr marL="342900" indent="-342900">
              <a:buAutoNum type="arabicPeriod"/>
            </a:pPr>
            <a:r>
              <a:rPr lang="en-IN" sz="1400" dirty="0"/>
              <a:t>Cover Full Dataset in chunks of 50K</a:t>
            </a:r>
          </a:p>
          <a:p>
            <a:pPr marL="342900" indent="-342900">
              <a:buAutoNum type="arabicPeriod"/>
            </a:pPr>
            <a:r>
              <a:rPr lang="en-IN" sz="1400" dirty="0"/>
              <a:t>Target decent performance. 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58AC9-6E45-4E60-8A1B-DB0C6EE481DF}"/>
              </a:ext>
            </a:extLst>
          </p:cNvPr>
          <p:cNvSpPr/>
          <p:nvPr/>
        </p:nvSpPr>
        <p:spPr>
          <a:xfrm>
            <a:off x="4191000" y="2789444"/>
            <a:ext cx="3422073" cy="2115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Training Stage-2</a:t>
            </a:r>
            <a:endParaRPr lang="en-IN" sz="1400" dirty="0"/>
          </a:p>
          <a:p>
            <a:r>
              <a:rPr lang="en-IN" sz="1400" dirty="0"/>
              <a:t>(Add head and tail, train only head and tail)</a:t>
            </a:r>
          </a:p>
          <a:p>
            <a:pPr marL="342900" indent="-342900">
              <a:buAutoNum type="arabicPeriod"/>
            </a:pPr>
            <a:r>
              <a:rPr lang="en-IN" sz="1400" dirty="0"/>
              <a:t>Head and tail added to Baselined Model from Stage-1</a:t>
            </a:r>
          </a:p>
          <a:p>
            <a:pPr marL="342900" indent="-342900">
              <a:buFontTx/>
              <a:buAutoNum type="arabicPeriod"/>
            </a:pPr>
            <a:r>
              <a:rPr lang="en-IN" sz="1400" dirty="0"/>
              <a:t>Freeze all Spine Layers</a:t>
            </a:r>
          </a:p>
          <a:p>
            <a:pPr marL="342900" indent="-342900">
              <a:buAutoNum type="arabicPeriod"/>
            </a:pPr>
            <a:r>
              <a:rPr lang="en-IN" sz="1400" dirty="0"/>
              <a:t>Image Size (224x224)</a:t>
            </a:r>
          </a:p>
          <a:p>
            <a:pPr marL="342900" indent="-342900">
              <a:buAutoNum type="arabicPeriod"/>
            </a:pPr>
            <a:r>
              <a:rPr lang="en-IN" sz="1400" dirty="0"/>
              <a:t>Medium Batch Size(64)</a:t>
            </a:r>
          </a:p>
          <a:p>
            <a:pPr marL="342900" indent="-342900">
              <a:buAutoNum type="arabicPeriod"/>
            </a:pPr>
            <a:r>
              <a:rPr lang="en-IN" sz="1400" dirty="0"/>
              <a:t>Cover Full Dataset in chunks of 50K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E12C8-AC68-4535-A6FB-B1C778B15D2C}"/>
              </a:ext>
            </a:extLst>
          </p:cNvPr>
          <p:cNvSpPr/>
          <p:nvPr/>
        </p:nvSpPr>
        <p:spPr>
          <a:xfrm>
            <a:off x="8458487" y="4689474"/>
            <a:ext cx="3422073" cy="19237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Training Stage-3</a:t>
            </a:r>
            <a:endParaRPr lang="en-IN" sz="1400" dirty="0"/>
          </a:p>
          <a:p>
            <a:r>
              <a:rPr lang="en-IN" sz="1400" dirty="0"/>
              <a:t>(Full-Scale Training)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Unfreeze all layers and perform necessary tuning </a:t>
            </a:r>
          </a:p>
          <a:p>
            <a:pPr marL="342900" indent="-342900">
              <a:buAutoNum type="arabicPeriod"/>
            </a:pPr>
            <a:r>
              <a:rPr lang="en-IN" sz="1400" dirty="0"/>
              <a:t>Train full Image Size</a:t>
            </a:r>
          </a:p>
          <a:p>
            <a:pPr marL="342900" indent="-342900">
              <a:buAutoNum type="arabicPeriod"/>
            </a:pPr>
            <a:r>
              <a:rPr lang="en-IN" sz="1400" dirty="0"/>
              <a:t>Cover Full Dataset in chunks of 100K 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50E1-A383-4326-B03E-241615C6796A}"/>
              </a:ext>
            </a:extLst>
          </p:cNvPr>
          <p:cNvSpPr txBox="1"/>
          <p:nvPr/>
        </p:nvSpPr>
        <p:spPr>
          <a:xfrm>
            <a:off x="6469785" y="374074"/>
            <a:ext cx="4895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Notebook Link(For Stg2 and Stg3):</a:t>
            </a:r>
          </a:p>
          <a:p>
            <a:r>
              <a:rPr lang="en-US" dirty="0">
                <a:hlinkClick r:id="rId2"/>
              </a:rPr>
              <a:t>https://github.com/rajy4683/S15FinalSubmission/blob/master/S15EVA4_FinalOutput.ipynb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Stage-1: Sample </a:t>
            </a:r>
          </a:p>
          <a:p>
            <a:r>
              <a:rPr lang="en-IN" dirty="0">
                <a:hlinkClick r:id="rId3"/>
              </a:rPr>
              <a:t>https://github.com/rajy4683/S15FinalSubmission/blob/master/S15Unet6_Large_56.ipynb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2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Training Strategy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5A089-B68D-4237-A6A5-3DDBA8319C5F}"/>
              </a:ext>
            </a:extLst>
          </p:cNvPr>
          <p:cNvSpPr txBox="1"/>
          <p:nvPr/>
        </p:nvSpPr>
        <p:spPr>
          <a:xfrm>
            <a:off x="396875" y="858982"/>
            <a:ext cx="114810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Adopt multi-task learning strategy(</a:t>
            </a:r>
            <a:r>
              <a:rPr lang="en-US" dirty="0" err="1"/>
              <a:t>i.e</a:t>
            </a:r>
            <a:r>
              <a:rPr lang="en-US" dirty="0"/>
              <a:t> train for both Masks and Depth Prediction) from the beginning (mainly inspired from EIP4 and </a:t>
            </a:r>
            <a:r>
              <a:rPr lang="en-US" dirty="0" err="1">
                <a:hlinkClick r:id="rId2"/>
              </a:rPr>
              <a:t>HyperFace</a:t>
            </a:r>
            <a:r>
              <a:rPr lang="en-US" dirty="0"/>
              <a:t>). </a:t>
            </a:r>
          </a:p>
          <a:p>
            <a:pPr marL="342900" indent="-342900">
              <a:buAutoNum type="arabicPeriod"/>
            </a:pPr>
            <a:r>
              <a:rPr lang="en-IN" dirty="0"/>
              <a:t>Randomly sample full training dataset and create chunks of 50K. Each chunk had a decent combination of various </a:t>
            </a:r>
            <a:r>
              <a:rPr lang="en-IN" dirty="0" err="1"/>
              <a:t>fg</a:t>
            </a:r>
            <a:r>
              <a:rPr lang="en-IN" dirty="0"/>
              <a:t>/</a:t>
            </a:r>
            <a:r>
              <a:rPr lang="en-IN" dirty="0" err="1"/>
              <a:t>bg</a:t>
            </a:r>
            <a:r>
              <a:rPr lang="en-IN" dirty="0"/>
              <a:t> combinations.  Classes of BG were:  (classrooms, </a:t>
            </a:r>
            <a:r>
              <a:rPr lang="en-IN" dirty="0" err="1"/>
              <a:t>college_outdoors</a:t>
            </a:r>
            <a:r>
              <a:rPr lang="en-IN" dirty="0"/>
              <a:t>, corridors, </a:t>
            </a:r>
            <a:r>
              <a:rPr lang="en-IN" dirty="0" err="1"/>
              <a:t>dining_room</a:t>
            </a:r>
            <a:r>
              <a:rPr lang="en-IN" dirty="0"/>
              <a:t>, lobby, malls, </a:t>
            </a:r>
            <a:r>
              <a:rPr lang="en-IN" dirty="0" err="1"/>
              <a:t>meeting_rooms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r>
              <a:rPr lang="en-IN" dirty="0"/>
              <a:t>Training Stage-1 (Strengthen Spine)</a:t>
            </a:r>
          </a:p>
          <a:p>
            <a:pPr marL="800100" lvl="1" indent="-342900">
              <a:buAutoNum type="arabicPeriod"/>
            </a:pPr>
            <a:r>
              <a:rPr lang="en-IN" dirty="0"/>
              <a:t>For training each chunk:</a:t>
            </a:r>
          </a:p>
          <a:p>
            <a:pPr marL="1257300" lvl="2" indent="-342900">
              <a:buAutoNum type="arabicPeriod"/>
            </a:pPr>
            <a:r>
              <a:rPr lang="en-IN" dirty="0"/>
              <a:t>Base </a:t>
            </a:r>
            <a:r>
              <a:rPr lang="en-IN" dirty="0" err="1"/>
              <a:t>Unet</a:t>
            </a:r>
            <a:r>
              <a:rPr lang="en-IN" dirty="0"/>
              <a:t> model with </a:t>
            </a:r>
            <a:r>
              <a:rPr lang="en-IN" dirty="0" err="1"/>
              <a:t>input_size</a:t>
            </a:r>
            <a:r>
              <a:rPr lang="en-IN" dirty="0"/>
              <a:t> (6,56,56) was used (</a:t>
            </a:r>
            <a:r>
              <a:rPr lang="en-IN" dirty="0" err="1"/>
              <a:t>fg_bg</a:t>
            </a:r>
            <a:r>
              <a:rPr lang="en-IN" dirty="0"/>
              <a:t> images and plain </a:t>
            </a:r>
            <a:r>
              <a:rPr lang="en-IN" dirty="0" err="1"/>
              <a:t>bg</a:t>
            </a:r>
            <a:r>
              <a:rPr lang="en-IN" dirty="0"/>
              <a:t> images were concatenated)</a:t>
            </a:r>
          </a:p>
          <a:p>
            <a:pPr marL="1257300" lvl="2" indent="-342900">
              <a:buAutoNum type="arabicPeriod"/>
            </a:pPr>
            <a:r>
              <a:rPr lang="en-IN" dirty="0"/>
              <a:t>Initial iterations used simple loss functions(RMSE) and basic augmentations like Horizontal Flip.</a:t>
            </a:r>
          </a:p>
          <a:p>
            <a:pPr marL="1257300" lvl="2" indent="-342900">
              <a:buAutoNum type="arabicPeriod"/>
            </a:pPr>
            <a:r>
              <a:rPr lang="en-IN" dirty="0"/>
              <a:t>Large batch size of up to 256 (on P100 whenever available)</a:t>
            </a:r>
          </a:p>
          <a:p>
            <a:pPr marL="1257300" lvl="2" indent="-342900">
              <a:buAutoNum type="arabicPeriod"/>
            </a:pPr>
            <a:r>
              <a:rPr lang="en-IN" dirty="0"/>
              <a:t>Checkpoint major improvements and retrain from the previous checkpoint. </a:t>
            </a:r>
          </a:p>
          <a:p>
            <a:pPr marL="1257300" lvl="2" indent="-342900">
              <a:buAutoNum type="arabicPeriod"/>
            </a:pPr>
            <a:r>
              <a:rPr lang="en-IN" dirty="0"/>
              <a:t>Evaluated Multiple Loss Functions and finalized on </a:t>
            </a:r>
          </a:p>
          <a:p>
            <a:pPr marL="342900" indent="-342900">
              <a:buAutoNum type="arabicPeriod"/>
            </a:pPr>
            <a:r>
              <a:rPr lang="en-IN" dirty="0"/>
              <a:t>Training Stage-2</a:t>
            </a:r>
            <a:r>
              <a:rPr lang="en-IN" dirty="0">
                <a:sym typeface="Wingdings" panose="05000000000000000000" pitchFamily="2" charset="2"/>
              </a:rPr>
              <a:t> (Add Head and Tail)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/>
              <a:t>Add Double-Conv Layer to accept (6, 224, 224) as the input and </a:t>
            </a:r>
            <a:r>
              <a:rPr lang="en-IN" dirty="0" err="1"/>
              <a:t>UpSample</a:t>
            </a:r>
            <a:r>
              <a:rPr lang="en-IN" dirty="0"/>
              <a:t> output from previous stage to 4x</a:t>
            </a:r>
          </a:p>
          <a:p>
            <a:pPr marL="800100" lvl="1" indent="-342900">
              <a:buAutoNum type="arabicPeriod"/>
            </a:pPr>
            <a:r>
              <a:rPr lang="en-IN" dirty="0"/>
              <a:t>Repeat Training Loop over in chunks</a:t>
            </a:r>
          </a:p>
          <a:p>
            <a:pPr lvl="1"/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Training Stage-3</a:t>
            </a:r>
            <a:r>
              <a:rPr lang="en-IN" dirty="0">
                <a:sym typeface="Wingdings" panose="05000000000000000000" pitchFamily="2" charset="2"/>
              </a:rPr>
              <a:t> (Unfreeze all layers)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/>
              <a:t>Tune hyperparameters and repeat Training Loop over in chunks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10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LOSS FUNCTIONS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DFB918-0675-49D6-98D1-7B62799F9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81827"/>
              </p:ext>
            </p:extLst>
          </p:nvPr>
        </p:nvGraphicFramePr>
        <p:xfrm>
          <a:off x="212148" y="648942"/>
          <a:ext cx="9107343" cy="425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562">
                  <a:extLst>
                    <a:ext uri="{9D8B030D-6E8A-4147-A177-3AD203B41FA5}">
                      <a16:colId xmlns:a16="http://schemas.microsoft.com/office/drawing/2014/main" val="3808131166"/>
                    </a:ext>
                  </a:extLst>
                </a:gridCol>
                <a:gridCol w="2849562">
                  <a:extLst>
                    <a:ext uri="{9D8B030D-6E8A-4147-A177-3AD203B41FA5}">
                      <a16:colId xmlns:a16="http://schemas.microsoft.com/office/drawing/2014/main" val="1272445868"/>
                    </a:ext>
                  </a:extLst>
                </a:gridCol>
                <a:gridCol w="3408219">
                  <a:extLst>
                    <a:ext uri="{9D8B030D-6E8A-4147-A177-3AD203B41FA5}">
                      <a16:colId xmlns:a16="http://schemas.microsoft.com/office/drawing/2014/main" val="3474018473"/>
                    </a:ext>
                  </a:extLst>
                </a:gridCol>
              </a:tblGrid>
              <a:tr h="510167">
                <a:tc>
                  <a:txBody>
                    <a:bodyPr/>
                    <a:lstStyle/>
                    <a:p>
                      <a:r>
                        <a:rPr lang="en-US" sz="1400" dirty="0"/>
                        <a:t>Loss Functions Evaluated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Observation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4101"/>
                  </a:ext>
                </a:extLst>
              </a:tr>
              <a:tr h="510167"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Depth Prediction and 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helpful in mask prediction tasks. Acts as a good </a:t>
                      </a:r>
                      <a:r>
                        <a:rPr lang="en-US" sz="1400" dirty="0" err="1"/>
                        <a:t>regularizer</a:t>
                      </a:r>
                      <a:r>
                        <a:rPr lang="en-US" sz="1400" dirty="0"/>
                        <a:t> when used with other loss functions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73832"/>
                  </a:ext>
                </a:extLst>
              </a:tr>
              <a:tr h="724974">
                <a:tc>
                  <a:txBody>
                    <a:bodyPr/>
                    <a:lstStyle/>
                    <a:p>
                      <a:r>
                        <a:rPr lang="en-US" sz="1400" dirty="0"/>
                        <a:t>L1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Depth Prediction and Mask Formation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Provides better convergence than RMSE/L2. Acts as a good </a:t>
                      </a:r>
                      <a:r>
                        <a:rPr lang="en-US" sz="1400" dirty="0" err="1"/>
                        <a:t>regularizer</a:t>
                      </a:r>
                      <a:r>
                        <a:rPr lang="en-US" sz="1400" dirty="0"/>
                        <a:t> when used with other loss functions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83994"/>
                  </a:ext>
                </a:extLst>
              </a:tr>
              <a:tr h="510167">
                <a:tc>
                  <a:txBody>
                    <a:bodyPr/>
                    <a:lstStyle/>
                    <a:p>
                      <a:r>
                        <a:rPr lang="en-US" sz="1400" dirty="0" err="1"/>
                        <a:t>BCELossWithLogits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Resulted in noisy output on multiple datasets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88337"/>
                  </a:ext>
                </a:extLst>
              </a:tr>
              <a:tr h="450693">
                <a:tc>
                  <a:txBody>
                    <a:bodyPr/>
                    <a:lstStyle/>
                    <a:p>
                      <a:r>
                        <a:rPr lang="en-US" sz="1400" dirty="0"/>
                        <a:t>Dice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masks, feature formation was much faster with Dice Loss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20110"/>
                  </a:ext>
                </a:extLst>
              </a:tr>
              <a:tr h="450693">
                <a:tc>
                  <a:txBody>
                    <a:bodyPr/>
                    <a:lstStyle/>
                    <a:p>
                      <a:r>
                        <a:rPr lang="en-US" sz="1400" dirty="0"/>
                        <a:t>SSIM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Depth Prediction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Quite reliable and provides faster feature formation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5141"/>
                  </a:ext>
                </a:extLst>
              </a:tr>
              <a:tr h="450693">
                <a:tc>
                  <a:txBody>
                    <a:bodyPr/>
                    <a:lstStyle/>
                    <a:p>
                      <a:r>
                        <a:rPr lang="en-US" sz="1400" dirty="0"/>
                        <a:t>Pixel Weighted L1/L2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Intention was to use it with other loss functions to regularize but seems to cause large noise over images.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66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6F7F6B-7979-4D9B-BA3B-4A264A995C85}"/>
              </a:ext>
            </a:extLst>
          </p:cNvPr>
          <p:cNvSpPr txBox="1"/>
          <p:nvPr/>
        </p:nvSpPr>
        <p:spPr>
          <a:xfrm>
            <a:off x="9439419" y="861508"/>
            <a:ext cx="2660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Loss Function used: </a:t>
            </a:r>
          </a:p>
          <a:p>
            <a:pPr marL="342900" indent="-342900">
              <a:buAutoNum type="arabicPeriod"/>
            </a:pPr>
            <a:r>
              <a:rPr lang="en-US" dirty="0"/>
              <a:t>For Mask Prediction:</a:t>
            </a:r>
          </a:p>
          <a:p>
            <a:r>
              <a:rPr lang="en-US" b="1" dirty="0"/>
              <a:t>L1Loss + Dice Loss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Depth Estimation: </a:t>
            </a:r>
          </a:p>
          <a:p>
            <a:r>
              <a:rPr lang="en-US" b="1" dirty="0"/>
              <a:t>RMSE Loss + SSIM Loss</a:t>
            </a:r>
          </a:p>
          <a:p>
            <a:endParaRPr lang="en-US" b="1" dirty="0"/>
          </a:p>
          <a:p>
            <a:r>
              <a:rPr lang="en-IN" dirty="0"/>
              <a:t>Losses Module </a:t>
            </a:r>
            <a:r>
              <a:rPr lang="en-IN" b="1" dirty="0">
                <a:hlinkClick r:id="rId2"/>
              </a:rPr>
              <a:t>Link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0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Profiling 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E886B-3CCD-425F-A57C-1FDE8B9ED084}"/>
              </a:ext>
            </a:extLst>
          </p:cNvPr>
          <p:cNvSpPr txBox="1"/>
          <p:nvPr/>
        </p:nvSpPr>
        <p:spPr>
          <a:xfrm>
            <a:off x="535709" y="1222517"/>
            <a:ext cx="3999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profiling runs, </a:t>
            </a:r>
            <a:r>
              <a:rPr lang="en-US" dirty="0" err="1"/>
              <a:t>cProfile</a:t>
            </a:r>
            <a:r>
              <a:rPr lang="en-US" dirty="0"/>
              <a:t> python module was used for training loops</a:t>
            </a:r>
          </a:p>
          <a:p>
            <a:r>
              <a:rPr lang="en-US" dirty="0"/>
              <a:t>Two striking observations:</a:t>
            </a:r>
          </a:p>
          <a:p>
            <a:pPr marL="342900" indent="-342900">
              <a:buAutoNum type="arabicPeriod"/>
            </a:pPr>
            <a:r>
              <a:rPr lang="en-US" dirty="0"/>
              <a:t>SSIM Loss takes a whopping 56ms per call </a:t>
            </a:r>
          </a:p>
          <a:p>
            <a:pPr marL="342900" indent="-342900">
              <a:buAutoNum type="arabicPeriod"/>
            </a:pPr>
            <a:r>
              <a:rPr lang="en-US" dirty="0"/>
              <a:t>Any .item() call causes CUDA synchronization which consumes ~171ms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A2B83-98A7-40A0-AC53-559F4640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31887"/>
              </p:ext>
            </p:extLst>
          </p:nvPr>
        </p:nvGraphicFramePr>
        <p:xfrm>
          <a:off x="4719782" y="37669"/>
          <a:ext cx="7001451" cy="5966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27">
                  <a:extLst>
                    <a:ext uri="{9D8B030D-6E8A-4147-A177-3AD203B41FA5}">
                      <a16:colId xmlns:a16="http://schemas.microsoft.com/office/drawing/2014/main" val="791133000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3171496482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3834114264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1233339464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3731605508"/>
                    </a:ext>
                  </a:extLst>
                </a:gridCol>
                <a:gridCol w="765106">
                  <a:extLst>
                    <a:ext uri="{9D8B030D-6E8A-4147-A177-3AD203B41FA5}">
                      <a16:colId xmlns:a16="http://schemas.microsoft.com/office/drawing/2014/main" val="855194366"/>
                    </a:ext>
                  </a:extLst>
                </a:gridCol>
                <a:gridCol w="2771710">
                  <a:extLst>
                    <a:ext uri="{9D8B030D-6E8A-4147-A177-3AD203B41FA5}">
                      <a16:colId xmlns:a16="http://schemas.microsoft.com/office/drawing/2014/main" val="987005373"/>
                    </a:ext>
                  </a:extLst>
                </a:gridCol>
              </a:tblGrid>
              <a:tr h="241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ncalls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percall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cumtime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percall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TimePercent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filename:lineno(function)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94006378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181.691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181.691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mmdtraintest.py:216(execute_model)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678670190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177.648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mmdtraintest.py:114(train_batch)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44482352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45.075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mmdlosses.py:20(construct_criterion)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02786516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mmdlosses.py:59(LocalSSIMLoss)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5450474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43.755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ssim.py:82(forward)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44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6.239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mmdmodels.py:169(forward)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07297930"/>
                  </a:ext>
                </a:extLst>
              </a:tr>
              <a:tr h="235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5152/3542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container.py:98(forward)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3467048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4.697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mmdmodels.py:30(forward)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797924517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4.562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mmdmodels.py:105(forward)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188754252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tensor.py:170(backward)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517533378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__init__.py:45(backward)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68600283"/>
                  </a:ext>
                </a:extLst>
              </a:tr>
              <a:tr h="30234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3.892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3.892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{method '</a:t>
                      </a:r>
                      <a:r>
                        <a:rPr lang="en-IN" sz="1100" u="none" strike="noStrike" dirty="0" err="1">
                          <a:effectLst/>
                        </a:rPr>
                        <a:t>run_backward</a:t>
                      </a:r>
                      <a:r>
                        <a:rPr lang="en-IN" sz="1100" u="none" strike="noStrike" dirty="0">
                          <a:effectLst/>
                        </a:rPr>
                        <a:t>' of 'torch._C._</a:t>
                      </a:r>
                      <a:r>
                        <a:rPr lang="en-IN" sz="1100" u="none" strike="noStrike" dirty="0" err="1">
                          <a:effectLst/>
                        </a:rPr>
                        <a:t>EngineBase</a:t>
                      </a:r>
                      <a:r>
                        <a:rPr lang="en-IN" sz="1100" u="none" strike="noStrike" dirty="0">
                          <a:effectLst/>
                        </a:rPr>
                        <a:t>' objects}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0716012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1.78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mmdtraintest.py:172(test_batch)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66936045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mmdmodels.py:63(forward)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78462692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mmdmodels.py:44(forward)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65810724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conv.py:348(forward)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21149428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conv.py:340(_conv_forward)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267998735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batchnorm.py:83(forward)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507273157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activation.py:93(forward)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2818491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mmdlosses.py:35(</a:t>
                      </a:r>
                      <a:r>
                        <a:rPr lang="en-IN" sz="1100" u="none" strike="noStrike" dirty="0" err="1">
                          <a:effectLst/>
                        </a:rPr>
                        <a:t>LocalFocalLoss</a:t>
                      </a:r>
                      <a:r>
                        <a:rPr lang="en-IN" sz="1100" u="none" strike="noStrike" dirty="0">
                          <a:effectLst/>
                        </a:rPr>
                        <a:t>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482493210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upsampling.py:130(forward)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581127236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mmdlosses.py:80(forward)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76429498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pooling.py:138(forward)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537180888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mmdlosses.py:63(dice_loss)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252103685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mmdlosses.py:38(LocalPixelLoss)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6215556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mmdlosses.py:50(LocalRMSELoss)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068282755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mmdlosses.py:47(LocalL1Loss)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59047776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loss.py:431(forward)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187275740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mmdmodels.py:83(forward)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907429191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loss.py:87(forward)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25465131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mmdlosses.py:76(__init__)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91127561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mmddataloader.py:272(__</a:t>
                      </a:r>
                      <a:r>
                        <a:rPr lang="en-IN" sz="1100" u="none" strike="noStrike" dirty="0" err="1">
                          <a:effectLst/>
                        </a:rPr>
                        <a:t>len</a:t>
                      </a:r>
                      <a:r>
                        <a:rPr lang="en-IN" sz="1100" u="none" strike="noStrike" dirty="0">
                          <a:effectLst/>
                        </a:rPr>
                        <a:t>__)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42906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31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1578</Words>
  <Application>Microsoft Office PowerPoint</Application>
  <PresentationFormat>Widescreen</PresentationFormat>
  <Paragraphs>414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Gallery</vt:lpstr>
      <vt:lpstr>How to Train your dragon</vt:lpstr>
      <vt:lpstr>DATASET IS THE BEAST</vt:lpstr>
      <vt:lpstr>Data PIPELINE</vt:lpstr>
      <vt:lpstr>DNN Models</vt:lpstr>
      <vt:lpstr>DNN Models – OTHER ModelS EVALUATED</vt:lpstr>
      <vt:lpstr>Training Strategy</vt:lpstr>
      <vt:lpstr>Training Strategy</vt:lpstr>
      <vt:lpstr>LOSS FUNCTIONS</vt:lpstr>
      <vt:lpstr>Profiling results</vt:lpstr>
      <vt:lpstr>FINAL results</vt:lpstr>
      <vt:lpstr>FINAL results</vt:lpstr>
      <vt:lpstr>Handling COLAB </vt:lpstr>
      <vt:lpstr>Reference CITATIONS CREDITS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</dc:title>
  <dc:creator>Y, Rajesh (Nokia - IN/Bangalore)</dc:creator>
  <cp:lastModifiedBy>Y, Rajesh (Nokia - IN/Bangalore)</cp:lastModifiedBy>
  <cp:revision>6</cp:revision>
  <dcterms:created xsi:type="dcterms:W3CDTF">2020-05-25T17:39:09Z</dcterms:created>
  <dcterms:modified xsi:type="dcterms:W3CDTF">2020-05-25T18:57:18Z</dcterms:modified>
</cp:coreProperties>
</file>