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handoutMasterIdLst>
    <p:handoutMasterId r:id="rId33"/>
  </p:handoutMasterIdLst>
  <p:sldIdLst>
    <p:sldId id="256" r:id="rId5"/>
    <p:sldId id="276" r:id="rId6"/>
    <p:sldId id="286" r:id="rId7"/>
    <p:sldId id="277" r:id="rId8"/>
    <p:sldId id="292" r:id="rId9"/>
    <p:sldId id="293" r:id="rId10"/>
    <p:sldId id="278" r:id="rId11"/>
    <p:sldId id="279" r:id="rId12"/>
    <p:sldId id="287" r:id="rId13"/>
    <p:sldId id="288" r:id="rId14"/>
    <p:sldId id="289" r:id="rId15"/>
    <p:sldId id="290" r:id="rId16"/>
    <p:sldId id="291" r:id="rId17"/>
    <p:sldId id="294" r:id="rId18"/>
    <p:sldId id="295" r:id="rId19"/>
    <p:sldId id="297" r:id="rId20"/>
    <p:sldId id="298" r:id="rId21"/>
    <p:sldId id="300" r:id="rId22"/>
    <p:sldId id="299" r:id="rId23"/>
    <p:sldId id="301" r:id="rId24"/>
    <p:sldId id="302" r:id="rId25"/>
    <p:sldId id="303" r:id="rId26"/>
    <p:sldId id="304" r:id="rId27"/>
    <p:sldId id="305" r:id="rId28"/>
    <p:sldId id="280" r:id="rId29"/>
    <p:sldId id="296"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4FFA94-71F8-4A5D-8DEF-D03833EBC4B6}">
          <p14:sldIdLst>
            <p14:sldId id="256"/>
          </p14:sldIdLst>
        </p14:section>
        <p14:section name="Untitled Section" id="{C95469AB-9157-4651-A456-A7DA66584E1C}">
          <p14:sldIdLst>
            <p14:sldId id="276"/>
            <p14:sldId id="286"/>
            <p14:sldId id="277"/>
            <p14:sldId id="292"/>
            <p14:sldId id="293"/>
            <p14:sldId id="278"/>
            <p14:sldId id="279"/>
            <p14:sldId id="287"/>
            <p14:sldId id="288"/>
            <p14:sldId id="289"/>
            <p14:sldId id="290"/>
            <p14:sldId id="291"/>
            <p14:sldId id="294"/>
            <p14:sldId id="295"/>
            <p14:sldId id="297"/>
            <p14:sldId id="298"/>
            <p14:sldId id="300"/>
            <p14:sldId id="299"/>
            <p14:sldId id="301"/>
            <p14:sldId id="302"/>
            <p14:sldId id="303"/>
            <p14:sldId id="304"/>
            <p14:sldId id="305"/>
            <p14:sldId id="280"/>
            <p14:sldId id="296"/>
            <p14:sldId id="285"/>
          </p14:sldIdLst>
        </p14:section>
      </p14:sectionLst>
    </p:ex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jayaragav LG" initials="VL" lastIdx="2" clrIdx="0">
    <p:extLst>
      <p:ext uri="{19B8F6BF-5375-455C-9EA6-DF929625EA0E}">
        <p15:presenceInfo xmlns:p15="http://schemas.microsoft.com/office/powerpoint/2012/main" userId="d5d789d721feba4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7B84"/>
    <a:srgbClr val="3E656B"/>
    <a:srgbClr val="FFFFFF"/>
    <a:srgbClr val="2769B1"/>
    <a:srgbClr val="095763"/>
    <a:srgbClr val="0D8295"/>
    <a:srgbClr val="FFC000"/>
    <a:srgbClr val="0B6C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76" d="100"/>
          <a:sy n="76" d="100"/>
        </p:scale>
        <p:origin x="859" y="91"/>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11/1/2023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25</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27</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11/1/2023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11/1/2023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11/1/2023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11/1/2023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11/1/2023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11/1/2023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11/1/2023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11/1/2023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11/1/2023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11/1/2023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11/1/2023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11/1/2023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0726" y="211014"/>
            <a:ext cx="11374734" cy="2659190"/>
          </a:xfrm>
        </p:spPr>
        <p:txBody>
          <a:bodyPr wrap="square" lIns="0" tIns="0" rIns="0" bIns="0" anchor="t">
            <a:spAutoFit/>
          </a:bodyPr>
          <a:lstStyle/>
          <a:p>
            <a:r>
              <a:rPr lang="en-US" sz="4800" b="1" dirty="0">
                <a:solidFill>
                  <a:srgbClr val="FFC000"/>
                </a:solidFill>
                <a:effectLst>
                  <a:outerShdw blurRad="50800" dist="38100" dir="5400000" algn="t" rotWithShape="0">
                    <a:prstClr val="black">
                      <a:alpha val="40000"/>
                    </a:prstClr>
                  </a:outerShdw>
                </a:effectLst>
              </a:rPr>
              <a:t>EAR</a:t>
            </a:r>
            <a:r>
              <a:rPr lang="en-US" sz="4800" b="1" dirty="0">
                <a:solidFill>
                  <a:srgbClr val="407B84"/>
                </a:solidFill>
                <a:effectLst>
                  <a:outerShdw blurRad="50800" dist="38100" dir="5400000" algn="t" rotWithShape="0">
                    <a:prstClr val="black">
                      <a:alpha val="40000"/>
                    </a:prstClr>
                  </a:outerShdw>
                </a:effectLst>
              </a:rPr>
              <a:t>TH</a:t>
            </a:r>
            <a:r>
              <a:rPr lang="en-US" sz="4800" b="1" dirty="0">
                <a:solidFill>
                  <a:srgbClr val="407B84"/>
                </a:solidFill>
              </a:rPr>
              <a:t>QU</a:t>
            </a:r>
            <a:r>
              <a:rPr lang="en-US" sz="4800" b="1" dirty="0">
                <a:solidFill>
                  <a:srgbClr val="FFC000"/>
                </a:solidFill>
              </a:rPr>
              <a:t>AKE</a:t>
            </a:r>
            <a:br>
              <a:rPr lang="en-US" sz="4800" b="1" dirty="0">
                <a:solidFill>
                  <a:schemeClr val="accent4"/>
                </a:solidFill>
              </a:rPr>
            </a:br>
            <a:r>
              <a:rPr lang="en-US" sz="4800" b="1" dirty="0">
                <a:solidFill>
                  <a:srgbClr val="407B84"/>
                </a:solidFill>
                <a:effectLst>
                  <a:outerShdw blurRad="38100" dist="38100" dir="2700000" algn="tl">
                    <a:srgbClr val="000000">
                      <a:alpha val="43137"/>
                    </a:srgbClr>
                  </a:outerShdw>
                </a:effectLst>
              </a:rPr>
              <a:t>PRE</a:t>
            </a:r>
            <a:r>
              <a:rPr lang="en-US" sz="4800" b="1" dirty="0">
                <a:solidFill>
                  <a:srgbClr val="FFC000"/>
                </a:solidFill>
                <a:effectLst>
                  <a:outerShdw blurRad="38100" dist="38100" dir="2700000" algn="tl">
                    <a:srgbClr val="000000">
                      <a:alpha val="43137"/>
                    </a:srgbClr>
                  </a:outerShdw>
                </a:effectLst>
              </a:rPr>
              <a:t>DICTION</a:t>
            </a:r>
            <a:r>
              <a:rPr lang="en-US" sz="4800" b="1" dirty="0">
                <a:solidFill>
                  <a:schemeClr val="accent4"/>
                </a:solidFill>
              </a:rPr>
              <a:t> </a:t>
            </a:r>
            <a:r>
              <a:rPr lang="en-US" sz="4800" b="1" dirty="0">
                <a:solidFill>
                  <a:srgbClr val="FFC000"/>
                </a:solidFill>
              </a:rPr>
              <a:t>WITH</a:t>
            </a:r>
            <a:br>
              <a:rPr lang="en-US" sz="4800" b="1" dirty="0">
                <a:solidFill>
                  <a:srgbClr val="FF0000"/>
                </a:solidFill>
              </a:rPr>
            </a:br>
            <a:r>
              <a:rPr lang="en-US" sz="4800" b="1" dirty="0">
                <a:solidFill>
                  <a:srgbClr val="095763"/>
                </a:solidFill>
              </a:rPr>
              <a:t>ARTI</a:t>
            </a:r>
            <a:r>
              <a:rPr lang="en-US" sz="4800" b="1" dirty="0">
                <a:solidFill>
                  <a:srgbClr val="FFC000"/>
                </a:solidFill>
              </a:rPr>
              <a:t>FICIAL</a:t>
            </a:r>
            <a:br>
              <a:rPr lang="en-US" sz="4800" b="1" dirty="0">
                <a:solidFill>
                  <a:schemeClr val="accent4"/>
                </a:solidFill>
              </a:rPr>
            </a:br>
            <a:r>
              <a:rPr lang="en-US" sz="4800" b="1" dirty="0">
                <a:solidFill>
                  <a:srgbClr val="FFC000"/>
                </a:solidFill>
              </a:rPr>
              <a:t>INTELLI</a:t>
            </a:r>
            <a:r>
              <a:rPr lang="en-US" sz="4800" b="1" dirty="0">
                <a:solidFill>
                  <a:srgbClr val="095763"/>
                </a:solidFill>
              </a:rPr>
              <a:t>GENCE</a:t>
            </a:r>
          </a:p>
        </p:txBody>
      </p:sp>
      <p:sp>
        <p:nvSpPr>
          <p:cNvPr id="3" name="Subtitle 2">
            <a:extLst>
              <a:ext uri="{FF2B5EF4-FFF2-40B4-BE49-F238E27FC236}">
                <a16:creationId xmlns:a16="http://schemas.microsoft.com/office/drawing/2014/main" id="{81F264BF-5EA7-7A2B-E9E9-107767D5B305}"/>
              </a:ext>
            </a:extLst>
          </p:cNvPr>
          <p:cNvSpPr>
            <a:spLocks noGrp="1"/>
          </p:cNvSpPr>
          <p:nvPr>
            <p:ph type="subTitle" idx="1"/>
          </p:nvPr>
        </p:nvSpPr>
        <p:spPr>
          <a:xfrm>
            <a:off x="6598418" y="2999795"/>
            <a:ext cx="5593582" cy="1655762"/>
          </a:xfrm>
        </p:spPr>
        <p:txBody>
          <a:bodyPr>
            <a:noAutofit/>
          </a:bodyPr>
          <a:lstStyle/>
          <a:p>
            <a:endParaRPr lang="en-IN" sz="2800" b="1" dirty="0">
              <a:solidFill>
                <a:schemeClr val="accent3">
                  <a:lumMod val="40000"/>
                  <a:lumOff val="60000"/>
                </a:schemeClr>
              </a:solidFill>
            </a:endParaRPr>
          </a:p>
          <a:p>
            <a:r>
              <a:rPr lang="en-IN" sz="2800" b="1" dirty="0">
                <a:solidFill>
                  <a:schemeClr val="tx1">
                    <a:lumMod val="95000"/>
                    <a:lumOff val="5000"/>
                  </a:schemeClr>
                </a:solidFill>
              </a:rPr>
              <a:t> Team Members</a:t>
            </a:r>
          </a:p>
          <a:p>
            <a:r>
              <a:rPr lang="en-IN" sz="2800" b="1" dirty="0">
                <a:solidFill>
                  <a:schemeClr val="accent3">
                    <a:lumMod val="40000"/>
                    <a:lumOff val="60000"/>
                  </a:schemeClr>
                </a:solidFill>
              </a:rPr>
              <a:t>RAJESH A</a:t>
            </a:r>
          </a:p>
          <a:p>
            <a:r>
              <a:rPr lang="en-IN" sz="2800" b="1" dirty="0">
                <a:solidFill>
                  <a:schemeClr val="accent3">
                    <a:lumMod val="40000"/>
                    <a:lumOff val="60000"/>
                  </a:schemeClr>
                </a:solidFill>
              </a:rPr>
              <a:t>HARISH U</a:t>
            </a:r>
          </a:p>
          <a:p>
            <a:r>
              <a:rPr lang="en-IN" sz="2800" b="1" dirty="0">
                <a:solidFill>
                  <a:schemeClr val="accent3">
                    <a:lumMod val="40000"/>
                    <a:lumOff val="60000"/>
                  </a:schemeClr>
                </a:solidFill>
              </a:rPr>
              <a:t>VIJAYARAGAV L G</a:t>
            </a:r>
          </a:p>
          <a:p>
            <a:r>
              <a:rPr lang="en-IN" sz="2800" b="1" dirty="0">
                <a:solidFill>
                  <a:schemeClr val="accent3">
                    <a:lumMod val="40000"/>
                    <a:lumOff val="60000"/>
                  </a:schemeClr>
                </a:solidFill>
              </a:rPr>
              <a:t>SHANMUGAPANDI A</a:t>
            </a:r>
          </a:p>
          <a:p>
            <a:r>
              <a:rPr lang="en-IN" sz="2800" b="1" dirty="0">
                <a:solidFill>
                  <a:schemeClr val="accent3">
                    <a:lumMod val="40000"/>
                    <a:lumOff val="60000"/>
                  </a:schemeClr>
                </a:solidFill>
              </a:rPr>
              <a:t>THIRUNAVUKKARASU S T</a:t>
            </a:r>
          </a:p>
        </p:txBody>
      </p:sp>
      <p:sp>
        <p:nvSpPr>
          <p:cNvPr id="5" name="TextBox 4">
            <a:extLst>
              <a:ext uri="{FF2B5EF4-FFF2-40B4-BE49-F238E27FC236}">
                <a16:creationId xmlns:a16="http://schemas.microsoft.com/office/drawing/2014/main" id="{5F0C50C0-0F11-5A20-8FE8-A3F64974D923}"/>
              </a:ext>
            </a:extLst>
          </p:cNvPr>
          <p:cNvSpPr txBox="1"/>
          <p:nvPr/>
        </p:nvSpPr>
        <p:spPr>
          <a:xfrm>
            <a:off x="77037" y="4471518"/>
            <a:ext cx="5365820" cy="1815882"/>
          </a:xfrm>
          <a:prstGeom prst="rect">
            <a:avLst/>
          </a:prstGeom>
          <a:noFill/>
        </p:spPr>
        <p:txBody>
          <a:bodyPr wrap="square">
            <a:spAutoFit/>
          </a:bodyPr>
          <a:lstStyle/>
          <a:p>
            <a:pPr algn="ctr"/>
            <a:r>
              <a:rPr lang="en-IN" sz="2800" b="1" dirty="0">
                <a:solidFill>
                  <a:schemeClr val="accent2">
                    <a:lumMod val="60000"/>
                    <a:lumOff val="40000"/>
                  </a:schemeClr>
                </a:solidFill>
              </a:rPr>
              <a:t>THANTHAI PERIYAR GOVERNMENT</a:t>
            </a:r>
          </a:p>
          <a:p>
            <a:pPr algn="ctr"/>
            <a:r>
              <a:rPr lang="en-IN" sz="2800" b="1" dirty="0">
                <a:solidFill>
                  <a:schemeClr val="accent2">
                    <a:lumMod val="60000"/>
                    <a:lumOff val="40000"/>
                  </a:schemeClr>
                </a:solidFill>
              </a:rPr>
              <a:t> INSTITUTION OF TECHNOLOGY, VELLORE.</a:t>
            </a: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1E6D930-59B5-2B78-C88D-825EDABD6CFD}"/>
              </a:ext>
            </a:extLst>
          </p:cNvPr>
          <p:cNvSpPr txBox="1"/>
          <p:nvPr/>
        </p:nvSpPr>
        <p:spPr>
          <a:xfrm>
            <a:off x="494883" y="336267"/>
            <a:ext cx="8679261" cy="584775"/>
          </a:xfrm>
          <a:prstGeom prst="rect">
            <a:avLst/>
          </a:prstGeom>
          <a:noFill/>
        </p:spPr>
        <p:txBody>
          <a:bodyPr wrap="square">
            <a:spAutoFit/>
          </a:bodyPr>
          <a:lstStyle/>
          <a:p>
            <a:r>
              <a:rPr lang="en-IN" sz="3200" b="1" dirty="0">
                <a:solidFill>
                  <a:srgbClr val="00B050"/>
                </a:solidFill>
                <a:latin typeface="Arial Black" panose="020B0A04020102020204" pitchFamily="34" charset="0"/>
              </a:rPr>
              <a:t>1</a:t>
            </a:r>
            <a:r>
              <a:rPr lang="en-IN" sz="2800" b="1" dirty="0">
                <a:solidFill>
                  <a:srgbClr val="7030A0"/>
                </a:solidFill>
                <a:latin typeface="Arial Black" panose="020B0A04020102020204" pitchFamily="34" charset="0"/>
              </a:rPr>
              <a:t> </a:t>
            </a:r>
            <a:r>
              <a:rPr lang="en-IN" sz="3200" b="1" dirty="0">
                <a:solidFill>
                  <a:srgbClr val="00B050"/>
                </a:solidFill>
                <a:latin typeface="Arial Black" panose="020B0A04020102020204" pitchFamily="34" charset="0"/>
              </a:rPr>
              <a:t>HYPERPARAMETER TUNING:-</a:t>
            </a:r>
            <a:r>
              <a:rPr lang="en-IN" sz="3200" b="1" dirty="0">
                <a:solidFill>
                  <a:srgbClr val="00B050"/>
                </a:solidFill>
              </a:rPr>
              <a:t> </a:t>
            </a:r>
          </a:p>
        </p:txBody>
      </p:sp>
      <p:sp>
        <p:nvSpPr>
          <p:cNvPr id="10" name="TextBox 9">
            <a:extLst>
              <a:ext uri="{FF2B5EF4-FFF2-40B4-BE49-F238E27FC236}">
                <a16:creationId xmlns:a16="http://schemas.microsoft.com/office/drawing/2014/main" id="{4FB2282D-215D-0F05-3F03-81CE36C67205}"/>
              </a:ext>
            </a:extLst>
          </p:cNvPr>
          <p:cNvSpPr txBox="1"/>
          <p:nvPr/>
        </p:nvSpPr>
        <p:spPr>
          <a:xfrm>
            <a:off x="494883" y="1035710"/>
            <a:ext cx="10126226" cy="6278642"/>
          </a:xfrm>
          <a:prstGeom prst="rect">
            <a:avLst/>
          </a:prstGeom>
          <a:noFill/>
        </p:spPr>
        <p:txBody>
          <a:bodyPr wrap="square">
            <a:spAutoFit/>
          </a:bodyPr>
          <a:lstStyle/>
          <a:p>
            <a:pPr marL="285750" indent="-285750">
              <a:buFont typeface="Arial" panose="020B0604020202020204" pitchFamily="34" charset="0"/>
              <a:buChar char="•"/>
            </a:pPr>
            <a:r>
              <a:rPr lang="en-US" sz="2400" dirty="0"/>
              <a:t>Hyperparameter tuning involves adjusting the parameters of a machine learning algorithm to improve its performance on a given dataset. </a:t>
            </a:r>
          </a:p>
          <a:p>
            <a:pPr marL="285750" indent="-285750">
              <a:buFont typeface="Arial" panose="020B0604020202020204" pitchFamily="34" charset="0"/>
              <a:buChar char="•"/>
            </a:pPr>
            <a:r>
              <a:rPr lang="en-US" sz="2400" dirty="0"/>
              <a:t>For example, the hyperparameters of a support vector machine (SVM) algorithm include the kernel function and the regularization parameter.</a:t>
            </a:r>
          </a:p>
          <a:p>
            <a:pPr marL="285750" indent="-285750">
              <a:buFont typeface="Arial" panose="020B0604020202020204" pitchFamily="34" charset="0"/>
              <a:buChar char="•"/>
            </a:pPr>
            <a:r>
              <a:rPr lang="en-US" sz="2400" dirty="0"/>
              <a:t>Hyperparameter tuning can be used to improve the performance of earthquake prediction models in a number of ways.</a:t>
            </a:r>
          </a:p>
          <a:p>
            <a:pPr marL="285750" indent="-285750">
              <a:buFont typeface="Arial" panose="020B0604020202020204" pitchFamily="34" charset="0"/>
              <a:buChar char="•"/>
            </a:pPr>
            <a:r>
              <a:rPr lang="en-US" sz="2400" dirty="0"/>
              <a:t>or example, hyperparameter tuning can be used to Reduce the overfitting of the model to the training data.</a:t>
            </a:r>
          </a:p>
          <a:p>
            <a:pPr marL="285750" indent="-285750">
              <a:buFont typeface="Arial" panose="020B0604020202020204" pitchFamily="34" charset="0"/>
              <a:buChar char="•"/>
            </a:pPr>
            <a:r>
              <a:rPr lang="en-US" sz="2400" dirty="0"/>
              <a:t>Improve the generalization performance of the model on new data.</a:t>
            </a:r>
          </a:p>
          <a:p>
            <a:pPr marL="285750" indent="-285750">
              <a:buFont typeface="Arial" panose="020B0604020202020204" pitchFamily="34" charset="0"/>
              <a:buChar char="•"/>
            </a:pPr>
            <a:r>
              <a:rPr lang="en-US" sz="2400" dirty="0"/>
              <a:t>Identify the most important features for predicting earthquakes.</a:t>
            </a:r>
          </a:p>
          <a:p>
            <a:pPr marL="285750" indent="-285750">
              <a:buFont typeface="Arial" panose="020B0604020202020204" pitchFamily="34" charset="0"/>
              <a:buChar char="•"/>
            </a:pPr>
            <a:r>
              <a:rPr lang="en-US" sz="2400" dirty="0"/>
              <a:t>Fine-tune the model parameters to improve the model's performance.</a:t>
            </a:r>
          </a:p>
          <a:p>
            <a:pPr marL="285750" indent="-285750">
              <a:buFont typeface="Arial" panose="020B0604020202020204" pitchFamily="34" charset="0"/>
              <a:buChar char="•"/>
            </a:pPr>
            <a:r>
              <a:rPr lang="en-US" sz="2400" dirty="0"/>
              <a:t>Use techniques such as grid search and halving search to optimize the hyperparameters.</a:t>
            </a:r>
          </a:p>
          <a:p>
            <a:pPr marL="285750" indent="-285750">
              <a:buFont typeface="Arial" panose="020B0604020202020204" pitchFamily="34" charset="0"/>
              <a:buChar char="•"/>
            </a:pPr>
            <a:r>
              <a:rPr lang="en-US" sz="2400" dirty="0"/>
              <a:t>Experiment with different combinations of hyperparameters to find the best configuration.</a:t>
            </a:r>
          </a:p>
          <a:p>
            <a:endParaRPr lang="en-US" sz="2400" dirty="0"/>
          </a:p>
          <a:p>
            <a:endParaRPr lang="en-US" dirty="0"/>
          </a:p>
        </p:txBody>
      </p:sp>
    </p:spTree>
    <p:extLst>
      <p:ext uri="{BB962C8B-B14F-4D97-AF65-F5344CB8AC3E}">
        <p14:creationId xmlns:p14="http://schemas.microsoft.com/office/powerpoint/2010/main" val="677048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F287EC-DB1C-2A14-1DE4-229CCFFC1459}"/>
              </a:ext>
            </a:extLst>
          </p:cNvPr>
          <p:cNvSpPr txBox="1"/>
          <p:nvPr/>
        </p:nvSpPr>
        <p:spPr>
          <a:xfrm>
            <a:off x="693336" y="172051"/>
            <a:ext cx="6094324" cy="861774"/>
          </a:xfrm>
          <a:prstGeom prst="rect">
            <a:avLst/>
          </a:prstGeom>
          <a:noFill/>
        </p:spPr>
        <p:txBody>
          <a:bodyPr wrap="square">
            <a:spAutoFit/>
          </a:bodyPr>
          <a:lstStyle/>
          <a:p>
            <a:r>
              <a:rPr lang="en-IN" sz="3200" b="1" dirty="0">
                <a:solidFill>
                  <a:srgbClr val="00B050"/>
                </a:solidFill>
                <a:latin typeface="Arial Black" panose="020B0A04020102020204" pitchFamily="34" charset="0"/>
              </a:rPr>
              <a:t>2 FUTURE ENGINEERING:-</a:t>
            </a:r>
            <a:r>
              <a:rPr lang="en-IN" dirty="0">
                <a:solidFill>
                  <a:srgbClr val="00B050"/>
                </a:solidFill>
              </a:rPr>
              <a:t>.</a:t>
            </a:r>
          </a:p>
        </p:txBody>
      </p:sp>
      <p:sp>
        <p:nvSpPr>
          <p:cNvPr id="5" name="TextBox 4">
            <a:extLst>
              <a:ext uri="{FF2B5EF4-FFF2-40B4-BE49-F238E27FC236}">
                <a16:creationId xmlns:a16="http://schemas.microsoft.com/office/drawing/2014/main" id="{DC1A3F06-FB92-3350-E17B-3BFB8F7EA07C}"/>
              </a:ext>
            </a:extLst>
          </p:cNvPr>
          <p:cNvSpPr txBox="1"/>
          <p:nvPr/>
        </p:nvSpPr>
        <p:spPr>
          <a:xfrm>
            <a:off x="703384" y="784001"/>
            <a:ext cx="10902462" cy="6001643"/>
          </a:xfrm>
          <a:prstGeom prst="rect">
            <a:avLst/>
          </a:prstGeom>
          <a:noFill/>
        </p:spPr>
        <p:txBody>
          <a:bodyPr wrap="square">
            <a:spAutoFit/>
          </a:bodyPr>
          <a:lstStyle/>
          <a:p>
            <a:pPr marL="285750" indent="-285750">
              <a:buFont typeface="Arial" panose="020B0604020202020204" pitchFamily="34" charset="0"/>
              <a:buChar char="•"/>
            </a:pPr>
            <a:r>
              <a:rPr lang="en-US" sz="2400" dirty="0"/>
              <a:t>Feature engineering is the process of creating new features from existing data. This can be done by combining existing features, transforming existing features, or creating new features from other sources of data. </a:t>
            </a:r>
          </a:p>
          <a:p>
            <a:pPr marL="285750" indent="-285750">
              <a:buFont typeface="Arial" panose="020B0604020202020204" pitchFamily="34" charset="0"/>
              <a:buChar char="•"/>
            </a:pPr>
            <a:r>
              <a:rPr lang="en-US" sz="2400" dirty="0"/>
              <a:t>This new feature could be used to improve the accuracy of a machine learning algorithm for predicting earthquakes.</a:t>
            </a:r>
          </a:p>
          <a:p>
            <a:pPr marL="285750" indent="-285750">
              <a:buFont typeface="Arial" panose="020B0604020202020204" pitchFamily="34" charset="0"/>
              <a:buChar char="•"/>
            </a:pPr>
            <a:r>
              <a:rPr lang="en-US" sz="2400" dirty="0"/>
              <a:t>Feature engineering can be used to improve the performance of earthquake prediction models in a number of ways.</a:t>
            </a:r>
          </a:p>
          <a:p>
            <a:pPr marL="285750" indent="-285750">
              <a:buFont typeface="Arial" panose="020B0604020202020204" pitchFamily="34" charset="0"/>
              <a:buChar char="•"/>
            </a:pPr>
            <a:r>
              <a:rPr lang="en-US" sz="2400" dirty="0"/>
              <a:t>For example, a feature engineer might create a new feature that represents the average magnitude of all earthquakes that have occurred in a given area within the past 10 years. For example, feature engineering can be used to Reduce the dimensionality of the data, which can make the model more efficient to train and deploy. </a:t>
            </a:r>
          </a:p>
          <a:p>
            <a:pPr marL="285750" indent="-285750">
              <a:buFont typeface="Arial" panose="020B0604020202020204" pitchFamily="34" charset="0"/>
              <a:buChar char="•"/>
            </a:pPr>
            <a:r>
              <a:rPr lang="en-US" sz="2400" dirty="0"/>
              <a:t>Create more informative features that are better correlated with the target variable (i.e., whether or not an earthquake will occur).</a:t>
            </a:r>
          </a:p>
          <a:p>
            <a:pPr marL="285750" indent="-285750">
              <a:buFont typeface="Arial" panose="020B0604020202020204" pitchFamily="34" charset="0"/>
              <a:buChar char="•"/>
            </a:pPr>
            <a:r>
              <a:rPr lang="en-US" sz="2400" dirty="0"/>
              <a:t>Identify hidden patterns in the data that may be useful for predicting earthquakes.</a:t>
            </a:r>
          </a:p>
        </p:txBody>
      </p:sp>
    </p:spTree>
    <p:extLst>
      <p:ext uri="{BB962C8B-B14F-4D97-AF65-F5344CB8AC3E}">
        <p14:creationId xmlns:p14="http://schemas.microsoft.com/office/powerpoint/2010/main" val="2765237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2678ED-618F-F075-51F9-F14CE2F63196}"/>
              </a:ext>
            </a:extLst>
          </p:cNvPr>
          <p:cNvSpPr txBox="1"/>
          <p:nvPr/>
        </p:nvSpPr>
        <p:spPr>
          <a:xfrm>
            <a:off x="298101" y="314910"/>
            <a:ext cx="11595798" cy="6370975"/>
          </a:xfrm>
          <a:prstGeom prst="rect">
            <a:avLst/>
          </a:prstGeom>
          <a:noFill/>
        </p:spPr>
        <p:txBody>
          <a:bodyPr wrap="square">
            <a:spAutoFit/>
          </a:bodyPr>
          <a:lstStyle/>
          <a:p>
            <a:pPr marL="285750" indent="-285750">
              <a:buFont typeface="Arial" panose="020B0604020202020204" pitchFamily="34" charset="0"/>
              <a:buChar char="•"/>
            </a:pPr>
            <a:r>
              <a:rPr lang="en-IN" sz="2400" b="1" dirty="0">
                <a:solidFill>
                  <a:srgbClr val="00B050"/>
                </a:solidFill>
                <a:latin typeface="Arial Black" panose="020B0A04020102020204" pitchFamily="34" charset="0"/>
              </a:rPr>
              <a:t>METHODOLOGY: </a:t>
            </a:r>
          </a:p>
          <a:p>
            <a:pPr marL="285750" indent="-285750">
              <a:buFont typeface="Arial" panose="020B0604020202020204" pitchFamily="34" charset="0"/>
              <a:buChar char="•"/>
            </a:pPr>
            <a:endParaRPr lang="en-US" sz="2400" b="1" dirty="0">
              <a:solidFill>
                <a:srgbClr val="00B050"/>
              </a:solidFill>
              <a:latin typeface="Arial Black" panose="020B0A04020102020204" pitchFamily="34" charset="0"/>
            </a:endParaRPr>
          </a:p>
          <a:p>
            <a:pPr marL="285750" indent="-285750">
              <a:buFont typeface="Arial" panose="020B0604020202020204" pitchFamily="34" charset="0"/>
              <a:buChar char="•"/>
            </a:pPr>
            <a:r>
              <a:rPr lang="en-US" sz="2000" dirty="0"/>
              <a:t>Hyperparameter Tuning and Feature Engineering for Earthquake Prediction using Python. Earthquake prediction is a challenging task in machine learning, and it requires the use of advanced techniques such as hyperparameter tuning and feature engineering to improve the performance of models. </a:t>
            </a:r>
          </a:p>
          <a:p>
            <a:pPr marL="285750" indent="-285750">
              <a:buFont typeface="Arial" panose="020B0604020202020204" pitchFamily="34" charset="0"/>
              <a:buChar char="•"/>
            </a:pPr>
            <a:r>
              <a:rPr lang="en-US" sz="2000" dirty="0"/>
              <a:t>Here's how these techniques can be applied to earthquake prediction using Python. Feature engineering is an essential step in earthquake prediction using machine learning. It involves transforming raw seismic data into features that better represent the underlying problem to the predictive models3.Feature engineering techniques such as Fourier transforms, wavelet transforms, and time-frequency analysis can be used to extract useful features from seismic data.</a:t>
            </a:r>
          </a:p>
          <a:p>
            <a:pPr marL="285750" indent="-285750">
              <a:buFont typeface="Arial" panose="020B0604020202020204" pitchFamily="34" charset="0"/>
              <a:buChar char="•"/>
            </a:pPr>
            <a:r>
              <a:rPr lang="en-US" sz="2000" dirty="0"/>
              <a:t>Python libraries such as </a:t>
            </a:r>
            <a:r>
              <a:rPr lang="en-US" sz="2000" dirty="0" err="1"/>
              <a:t>ObsPy</a:t>
            </a:r>
            <a:r>
              <a:rPr lang="en-US" sz="2000" dirty="0"/>
              <a:t>, NumPy, and SciPy can be used to perform feature engineering on seismic data. Hyperparameter tuning is a crucial step in improving the performance of machine learning models for earthquake prediction.</a:t>
            </a:r>
          </a:p>
          <a:p>
            <a:pPr marL="285750" indent="-285750">
              <a:buFont typeface="Arial" panose="020B0604020202020204" pitchFamily="34" charset="0"/>
              <a:buChar char="•"/>
            </a:pPr>
            <a:r>
              <a:rPr lang="en-US" sz="2000" dirty="0"/>
              <a:t>It involves selecting the best values of hyperparameters to improve the performance of a mode. Hyperparameters such as learning rate, batch size, number of epochs, and activation functions can be tuned to improve the performance of models. Python libraries such as </a:t>
            </a:r>
            <a:r>
              <a:rPr lang="en-US" sz="2000" dirty="0" err="1"/>
              <a:t>Keras</a:t>
            </a:r>
            <a:r>
              <a:rPr lang="en-US" sz="2000" dirty="0"/>
              <a:t> , Scikit-learn, and TensorFlow can be used to perform hyperparameter tuning on machine learning models</a:t>
            </a:r>
          </a:p>
          <a:p>
            <a:pPr marL="285750" indent="-285750">
              <a:buFont typeface="Arial" panose="020B0604020202020204" pitchFamily="34" charset="0"/>
              <a:buChar char="•"/>
            </a:pPr>
            <a:r>
              <a:rPr lang="en-US" sz="2000" dirty="0"/>
              <a:t> hyperparameter tuning and feature engineering are essential techniques in earthquake prediction using machine learning. Python libraries such as </a:t>
            </a:r>
            <a:r>
              <a:rPr lang="en-US" sz="2000" dirty="0" err="1"/>
              <a:t>ObsPy</a:t>
            </a:r>
            <a:r>
              <a:rPr lang="en-US" sz="2000" dirty="0"/>
              <a:t>, NumPy, SciPy, </a:t>
            </a:r>
            <a:r>
              <a:rPr lang="en-US" sz="2000" dirty="0" err="1"/>
              <a:t>Keras</a:t>
            </a:r>
            <a:r>
              <a:rPr lang="en-US" sz="2000" dirty="0"/>
              <a:t>, Scikit-learn, and TensorFlow can be used to perform these techniques on seismic data.</a:t>
            </a:r>
          </a:p>
        </p:txBody>
      </p:sp>
    </p:spTree>
    <p:extLst>
      <p:ext uri="{BB962C8B-B14F-4D97-AF65-F5344CB8AC3E}">
        <p14:creationId xmlns:p14="http://schemas.microsoft.com/office/powerpoint/2010/main" val="2714143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7D8112-0F0F-E258-514F-C2941A9C0DFD}"/>
              </a:ext>
            </a:extLst>
          </p:cNvPr>
          <p:cNvSpPr txBox="1"/>
          <p:nvPr/>
        </p:nvSpPr>
        <p:spPr>
          <a:xfrm>
            <a:off x="544285" y="448889"/>
            <a:ext cx="10621108" cy="5724644"/>
          </a:xfrm>
          <a:prstGeom prst="rect">
            <a:avLst/>
          </a:prstGeom>
          <a:noFill/>
        </p:spPr>
        <p:txBody>
          <a:bodyPr wrap="square">
            <a:spAutoFit/>
          </a:bodyPr>
          <a:lstStyle/>
          <a:p>
            <a:r>
              <a:rPr lang="en-US" sz="2400" b="1" dirty="0">
                <a:solidFill>
                  <a:srgbClr val="00B050"/>
                </a:solidFill>
                <a:latin typeface="Arial Black" panose="020B0A04020102020204" pitchFamily="34" charset="0"/>
              </a:rPr>
              <a:t>TRAINING A MACHINE LEARNING MODEL FOR EARTHQUAKE PREDICTION INVOLVES SEVERAL KEY STEPS:</a:t>
            </a:r>
          </a:p>
          <a:p>
            <a:endParaRPr lang="en-US" dirty="0"/>
          </a:p>
          <a:p>
            <a:r>
              <a:rPr lang="en-US" dirty="0"/>
              <a:t> </a:t>
            </a:r>
            <a:r>
              <a:rPr lang="en-US" sz="2000" dirty="0"/>
              <a:t>1. Feature Engineering: Identifying significant features or variables that are likely to have an impact on earthquake prediction. This may include the velocity of seismic waves, the depth of seismic activity, and the location of faults.</a:t>
            </a:r>
          </a:p>
          <a:p>
            <a:r>
              <a:rPr lang="en-US" sz="2000" dirty="0"/>
              <a:t> 2. Model Selection: Selecting appropriate machine learning models for prediction. Common algorithms used in earthquake prediction include Support Vector Machines (SVM), Neural Networks, Random Forests, and Gradient Boosting. </a:t>
            </a:r>
          </a:p>
          <a:p>
            <a:r>
              <a:rPr lang="en-US" sz="2000" dirty="0"/>
              <a:t>3. Data Preparation: Collecting and cleaning data, and splitting it into training and testing sets. Hyperparameter tuning and cross-validation can help in selecting the best model. </a:t>
            </a:r>
          </a:p>
          <a:p>
            <a:r>
              <a:rPr lang="en-US" sz="2000" dirty="0"/>
              <a:t>4. Training: Training the selected model on the training data. During training, the input and target data are used to construct the machine learning model. </a:t>
            </a:r>
          </a:p>
          <a:p>
            <a:r>
              <a:rPr lang="en-US" sz="2000" dirty="0"/>
              <a:t>5. Evaluation: Evaluating the model using metrics like accuracy, precision, recall, and F1 score to assess its effectiveness in predicting earthquakes. </a:t>
            </a:r>
          </a:p>
          <a:p>
            <a:r>
              <a:rPr lang="en-US" sz="2000" dirty="0"/>
              <a:t>6. Prediction: Using the trained model to predict the likelihood of an earthquake in the given area. The output can be a binary classification (earthquake/no earthquake) or a continuous value representing the probability</a:t>
            </a:r>
            <a:r>
              <a:rPr lang="en-US" dirty="0"/>
              <a:t>.</a:t>
            </a:r>
            <a:endParaRPr lang="en-IN" dirty="0"/>
          </a:p>
        </p:txBody>
      </p:sp>
    </p:spTree>
    <p:extLst>
      <p:ext uri="{BB962C8B-B14F-4D97-AF65-F5344CB8AC3E}">
        <p14:creationId xmlns:p14="http://schemas.microsoft.com/office/powerpoint/2010/main" val="2677594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8A053-4964-5FE3-74F7-746C25A39AFF}"/>
              </a:ext>
            </a:extLst>
          </p:cNvPr>
          <p:cNvSpPr txBox="1"/>
          <p:nvPr/>
        </p:nvSpPr>
        <p:spPr>
          <a:xfrm>
            <a:off x="438778" y="372858"/>
            <a:ext cx="11314444" cy="5724644"/>
          </a:xfrm>
          <a:prstGeom prst="rect">
            <a:avLst/>
          </a:prstGeom>
          <a:noFill/>
        </p:spPr>
        <p:txBody>
          <a:bodyPr wrap="square">
            <a:spAutoFit/>
          </a:bodyPr>
          <a:lstStyle/>
          <a:p>
            <a:r>
              <a:rPr lang="en-US" sz="2400" b="1" dirty="0">
                <a:solidFill>
                  <a:srgbClr val="00B050"/>
                </a:solidFill>
                <a:latin typeface="Arial Black" panose="020B0A04020102020204" pitchFamily="34" charset="0"/>
              </a:rPr>
              <a:t>TRAINING MACHINE LEARNING MODELS CHALLENGING TASK DUE TO SEVERAL REASONS: </a:t>
            </a:r>
          </a:p>
          <a:p>
            <a:endParaRPr lang="en-US" sz="2000" dirty="0"/>
          </a:p>
          <a:p>
            <a:r>
              <a:rPr lang="en-US" sz="2000" dirty="0"/>
              <a:t>• Here are some of the challenges:- Lack of data: Earthquakes are rare events, and collecting sufficient data to train machine learning models can be challenging. Moreover, the data may be imbalanced, making it difficult to train models that can accurately predict earthquakes.</a:t>
            </a:r>
          </a:p>
          <a:p>
            <a:r>
              <a:rPr lang="en-US" sz="2000" dirty="0"/>
              <a:t> • Earthquakes are complex phenomena that involve multiple factors, such as the location, depth, and magnitude of the earthquake. </a:t>
            </a:r>
          </a:p>
          <a:p>
            <a:r>
              <a:rPr lang="en-US" sz="2000" dirty="0"/>
              <a:t>• Identifying the most significant features and variables that impact earthquake prediction is not straightforward.- Limited understanding of the underlying physics: The underlying physics of earthquakes is not fully understood, and there may be many unknown factors that contribute to earthquake occurrence. This makes it challenging to develop accurate models that can predict earthquakes with high precision.</a:t>
            </a:r>
          </a:p>
          <a:p>
            <a:r>
              <a:rPr lang="en-US" sz="2000" dirty="0"/>
              <a:t> • Overfitting occurs when a model is too complex and fits the training data too closely, resulting in poor generalization performance on new data. This is a common problem in machine learning, and it can be particularly challenging in earthquake prediction due to the limited amount of data available. </a:t>
            </a:r>
          </a:p>
          <a:p>
            <a:r>
              <a:rPr lang="en-US" sz="2000" dirty="0"/>
              <a:t>• Selecting the appropriate machine learning model for earthquake prediction is not straightforward. There are many algorithms to choose from, and each has its strengths and weaknesses. </a:t>
            </a:r>
            <a:endParaRPr lang="en-IN" sz="2000" dirty="0"/>
          </a:p>
        </p:txBody>
      </p:sp>
    </p:spTree>
    <p:extLst>
      <p:ext uri="{BB962C8B-B14F-4D97-AF65-F5344CB8AC3E}">
        <p14:creationId xmlns:p14="http://schemas.microsoft.com/office/powerpoint/2010/main" val="995485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EC860F-8985-44F2-3E50-2912C19883BE}"/>
              </a:ext>
            </a:extLst>
          </p:cNvPr>
          <p:cNvSpPr txBox="1"/>
          <p:nvPr/>
        </p:nvSpPr>
        <p:spPr>
          <a:xfrm>
            <a:off x="298101" y="271035"/>
            <a:ext cx="11374734" cy="6647974"/>
          </a:xfrm>
          <a:prstGeom prst="rect">
            <a:avLst/>
          </a:prstGeom>
          <a:noFill/>
        </p:spPr>
        <p:txBody>
          <a:bodyPr wrap="square">
            <a:spAutoFit/>
          </a:bodyPr>
          <a:lstStyle/>
          <a:p>
            <a:r>
              <a:rPr lang="en-US" sz="2400" b="1" dirty="0">
                <a:solidFill>
                  <a:srgbClr val="00B050"/>
                </a:solidFill>
                <a:latin typeface="Arial Black" panose="020B0A04020102020204" pitchFamily="34" charset="0"/>
              </a:rPr>
              <a:t>HANDLING IMBALANCED DATASETS IS CRUCIAL IN EARTHQUAKE PREDICTION:</a:t>
            </a:r>
          </a:p>
          <a:p>
            <a:endParaRPr lang="en-US" dirty="0"/>
          </a:p>
          <a:p>
            <a:r>
              <a:rPr lang="en-US" sz="2000" dirty="0"/>
              <a:t>Here are some techniques to handle imbalanced datasets in earthquake prediction:</a:t>
            </a:r>
          </a:p>
          <a:p>
            <a:r>
              <a:rPr lang="en-US" sz="2000" dirty="0"/>
              <a:t>• Random Under sampling and Oversampling: Randomly removing some negative examples (under sampling) or</a:t>
            </a:r>
          </a:p>
          <a:p>
            <a:r>
              <a:rPr lang="en-US" sz="2000" dirty="0"/>
              <a:t>duplicating positive examples (oversampling) can balance the dataset. </a:t>
            </a:r>
          </a:p>
          <a:p>
            <a:r>
              <a:rPr lang="en-US" sz="2000" dirty="0"/>
              <a:t>• Synthetic Minority Oversampling Technique (SMOTE): SMOTE generates synthetic positive examples by</a:t>
            </a:r>
          </a:p>
          <a:p>
            <a:r>
              <a:rPr lang="en-US" sz="2000" dirty="0"/>
              <a:t>interpolating between existing positive examples. This technique can balance the dataset and reduce overfitting.</a:t>
            </a:r>
          </a:p>
          <a:p>
            <a:r>
              <a:rPr lang="en-US" sz="2000" dirty="0"/>
              <a:t>• Adaptive Synthetic Sampling (ADASYN): ADASYN generates synthetic positive examples in regions where the</a:t>
            </a:r>
          </a:p>
          <a:p>
            <a:r>
              <a:rPr lang="en-US" sz="2000" dirty="0"/>
              <a:t>density of positive examples is low. This technique can handle datasets with severe class imbalance.</a:t>
            </a:r>
          </a:p>
          <a:p>
            <a:r>
              <a:rPr lang="en-US" sz="2000" dirty="0"/>
              <a:t>• Cost-Sensitive Learning: Assigning different costs to misclassification of positive and negative examples can help</a:t>
            </a:r>
          </a:p>
          <a:p>
            <a:r>
              <a:rPr lang="en-US" sz="2000" dirty="0"/>
              <a:t>in handling imbalanced datasets. </a:t>
            </a:r>
          </a:p>
          <a:p>
            <a:r>
              <a:rPr lang="en-US" sz="2000" dirty="0"/>
              <a:t>• Ensemble Methods: Combining multiple models trained on different subsets of the data can improve the</a:t>
            </a:r>
          </a:p>
          <a:p>
            <a:r>
              <a:rPr lang="en-US" sz="2000" dirty="0"/>
              <a:t>performance of the model on imbalanced datasets. Ensemble methods like Bagging, Boosting, and Stacking can</a:t>
            </a:r>
          </a:p>
          <a:p>
            <a:r>
              <a:rPr lang="en-US" sz="2000" dirty="0"/>
              <a:t>be used for this purpose.</a:t>
            </a:r>
            <a:endParaRPr lang="en-IN" sz="2000" dirty="0"/>
          </a:p>
        </p:txBody>
      </p:sp>
    </p:spTree>
    <p:extLst>
      <p:ext uri="{BB962C8B-B14F-4D97-AF65-F5344CB8AC3E}">
        <p14:creationId xmlns:p14="http://schemas.microsoft.com/office/powerpoint/2010/main" val="1385942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D3D41D-9E66-BC84-C0FC-C39263C3869E}"/>
              </a:ext>
            </a:extLst>
          </p:cNvPr>
          <p:cNvSpPr txBox="1"/>
          <p:nvPr/>
        </p:nvSpPr>
        <p:spPr>
          <a:xfrm>
            <a:off x="825639" y="110533"/>
            <a:ext cx="10540721" cy="6186309"/>
          </a:xfrm>
          <a:prstGeom prst="rect">
            <a:avLst/>
          </a:prstGeom>
          <a:noFill/>
        </p:spPr>
        <p:txBody>
          <a:bodyPr wrap="square">
            <a:spAutoFit/>
          </a:bodyPr>
          <a:lstStyle/>
          <a:p>
            <a:r>
              <a:rPr lang="en-US" b="1" dirty="0">
                <a:solidFill>
                  <a:srgbClr val="FF0000"/>
                </a:solidFill>
                <a:latin typeface="Arial Black" panose="020B0A04020102020204" pitchFamily="34" charset="0"/>
              </a:rPr>
              <a:t>PYTHON CODE FOR </a:t>
            </a:r>
            <a:r>
              <a:rPr lang="en-US" b="1">
                <a:solidFill>
                  <a:srgbClr val="FF0000"/>
                </a:solidFill>
                <a:latin typeface="Arial Black" panose="020B0A04020102020204" pitchFamily="34" charset="0"/>
              </a:rPr>
              <a:t>PROJECT :</a:t>
            </a:r>
            <a:endParaRPr lang="en-IN" b="1" dirty="0">
              <a:solidFill>
                <a:srgbClr val="FF0000"/>
              </a:solidFill>
              <a:latin typeface="Arial Black" panose="020B0A04020102020204" pitchFamily="34" charset="0"/>
            </a:endParaRPr>
          </a:p>
          <a:p>
            <a:r>
              <a:rPr lang="en-IN" dirty="0"/>
              <a:t>I will start this task to create a model for earthquake prediction by importing the necessary python libraries:</a:t>
            </a:r>
          </a:p>
          <a:p>
            <a:r>
              <a:rPr lang="en-IN" dirty="0"/>
              <a:t>	import </a:t>
            </a:r>
            <a:r>
              <a:rPr lang="en-IN" dirty="0" err="1"/>
              <a:t>numpy</a:t>
            </a:r>
            <a:r>
              <a:rPr lang="en-IN" dirty="0"/>
              <a:t> as np</a:t>
            </a:r>
          </a:p>
          <a:p>
            <a:r>
              <a:rPr lang="en-IN" dirty="0"/>
              <a:t>	import pandas as pd</a:t>
            </a:r>
          </a:p>
          <a:p>
            <a:r>
              <a:rPr lang="en-IN" dirty="0"/>
              <a:t>	import </a:t>
            </a:r>
            <a:r>
              <a:rPr lang="en-IN" dirty="0" err="1"/>
              <a:t>matplotlib.pyplot</a:t>
            </a:r>
            <a:r>
              <a:rPr lang="en-IN" dirty="0"/>
              <a:t> as </a:t>
            </a:r>
            <a:r>
              <a:rPr lang="en-IN" dirty="0" err="1"/>
              <a:t>plt</a:t>
            </a:r>
            <a:endParaRPr lang="en-IN" dirty="0"/>
          </a:p>
          <a:p>
            <a:endParaRPr lang="en-IN" dirty="0"/>
          </a:p>
          <a:p>
            <a:r>
              <a:rPr lang="en-IN" dirty="0"/>
              <a:t>Now let’s load and read the dataset. The dataset that I am using here can be easily downloaded here:</a:t>
            </a:r>
          </a:p>
          <a:p>
            <a:r>
              <a:rPr lang="en-IN" dirty="0"/>
              <a:t>	data = </a:t>
            </a:r>
            <a:r>
              <a:rPr lang="en-IN" dirty="0" err="1"/>
              <a:t>pd.read_csv</a:t>
            </a:r>
            <a:r>
              <a:rPr lang="en-IN" dirty="0"/>
              <a:t>("database.csv")</a:t>
            </a:r>
          </a:p>
          <a:p>
            <a:r>
              <a:rPr lang="en-IN" dirty="0"/>
              <a:t>	</a:t>
            </a:r>
            <a:r>
              <a:rPr lang="en-IN" dirty="0" err="1"/>
              <a:t>data.columns</a:t>
            </a:r>
            <a:endParaRPr lang="en-IN" dirty="0"/>
          </a:p>
          <a:p>
            <a:endParaRPr lang="en-IN" dirty="0"/>
          </a:p>
          <a:p>
            <a:r>
              <a:rPr lang="en-IN" dirty="0"/>
              <a:t>Index(['Date', 'Time', 'Latitude', 'Longitude', 'Type', 'Depth', 'Depth Error',</a:t>
            </a:r>
          </a:p>
          <a:p>
            <a:r>
              <a:rPr lang="en-IN" dirty="0"/>
              <a:t>       'Depth Seismic Stations', 'Magnitude', 'Magnitude Type',</a:t>
            </a:r>
          </a:p>
          <a:p>
            <a:r>
              <a:rPr lang="en-IN" dirty="0"/>
              <a:t>       'Magnitude Error', 'Magnitude Seismic Stations', 'Azimuthal Gap',</a:t>
            </a:r>
          </a:p>
          <a:p>
            <a:r>
              <a:rPr lang="en-IN" dirty="0"/>
              <a:t>       'Horizontal Distance', 'Horizontal Error', 'Root Mean Square', 'ID',</a:t>
            </a:r>
          </a:p>
          <a:p>
            <a:r>
              <a:rPr lang="en-IN" dirty="0"/>
              <a:t>       'Source', 'Location Source', 'Magnitude Source', 'Status'],</a:t>
            </a:r>
          </a:p>
          <a:p>
            <a:r>
              <a:rPr lang="en-IN" dirty="0"/>
              <a:t>      </a:t>
            </a:r>
            <a:r>
              <a:rPr lang="en-IN" dirty="0" err="1"/>
              <a:t>dtype</a:t>
            </a:r>
            <a:r>
              <a:rPr lang="en-IN" dirty="0"/>
              <a:t>='object')</a:t>
            </a:r>
          </a:p>
          <a:p>
            <a:endParaRPr lang="en-IN" dirty="0"/>
          </a:p>
          <a:p>
            <a:r>
              <a:rPr lang="en-IN" dirty="0"/>
              <a:t>Now let’s see the main characteristics of earthquake data and create an object of these characteristics, namely, date, time, latitude, longitude, depth, magnitude:</a:t>
            </a:r>
          </a:p>
          <a:p>
            <a:r>
              <a:rPr lang="en-IN" dirty="0"/>
              <a:t>	data = data[['Date', 'Time', 'Latitude', 'Longitude', 'Depth', 'Magnitude']]</a:t>
            </a:r>
          </a:p>
          <a:p>
            <a:r>
              <a:rPr lang="en-IN" dirty="0"/>
              <a:t>	</a:t>
            </a:r>
            <a:r>
              <a:rPr lang="en-IN" dirty="0" err="1"/>
              <a:t>data.head</a:t>
            </a:r>
            <a:r>
              <a:rPr lang="en-IN" dirty="0"/>
              <a:t>()</a:t>
            </a:r>
          </a:p>
          <a:p>
            <a:endParaRPr lang="en-IN" dirty="0"/>
          </a:p>
        </p:txBody>
      </p:sp>
    </p:spTree>
    <p:extLst>
      <p:ext uri="{BB962C8B-B14F-4D97-AF65-F5344CB8AC3E}">
        <p14:creationId xmlns:p14="http://schemas.microsoft.com/office/powerpoint/2010/main" val="501700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477656-AEA8-527F-2676-4E590837975A}"/>
              </a:ext>
            </a:extLst>
          </p:cNvPr>
          <p:cNvSpPr txBox="1"/>
          <p:nvPr/>
        </p:nvSpPr>
        <p:spPr>
          <a:xfrm>
            <a:off x="1087734" y="584373"/>
            <a:ext cx="10638691" cy="2308324"/>
          </a:xfrm>
          <a:prstGeom prst="rect">
            <a:avLst/>
          </a:prstGeom>
          <a:noFill/>
        </p:spPr>
        <p:txBody>
          <a:bodyPr wrap="square">
            <a:spAutoFit/>
          </a:bodyPr>
          <a:lstStyle/>
          <a:p>
            <a:r>
              <a:rPr lang="en-US" dirty="0"/>
              <a:t>date	Time	Latitude	Longitude	Depth	Magnitude</a:t>
            </a:r>
          </a:p>
          <a:p>
            <a:r>
              <a:rPr lang="en-US" dirty="0"/>
              <a:t>0	01-02-1965	13:44:18	19.246	145.62	6</a:t>
            </a:r>
          </a:p>
          <a:p>
            <a:r>
              <a:rPr lang="en-US" dirty="0"/>
              <a:t>1	01-04-1965	11:29:49	1.863	127.35	5.8</a:t>
            </a:r>
          </a:p>
          <a:p>
            <a:r>
              <a:rPr lang="en-US" dirty="0"/>
              <a:t>2	01-05-1965	18:05:58	-20.579	-173.97	6.2</a:t>
            </a:r>
          </a:p>
          <a:p>
            <a:r>
              <a:rPr lang="en-US" dirty="0"/>
              <a:t>3	01-08-1965	18:49:43	-59.076	-23.557	5.8</a:t>
            </a:r>
          </a:p>
          <a:p>
            <a:r>
              <a:rPr lang="en-US" dirty="0"/>
              <a:t>4	01-09-1965	13:32:50	11.938	126.43	5.8</a:t>
            </a:r>
          </a:p>
          <a:p>
            <a:r>
              <a:rPr lang="en-US" dirty="0"/>
              <a:t>Since the data is random, so we need to scale it based on the model inputs. In this, we</a:t>
            </a:r>
          </a:p>
          <a:p>
            <a:r>
              <a:rPr lang="en-US" dirty="0"/>
              <a:t> </a:t>
            </a:r>
          </a:p>
        </p:txBody>
      </p:sp>
      <p:graphicFrame>
        <p:nvGraphicFramePr>
          <p:cNvPr id="4" name="Table 3">
            <a:extLst>
              <a:ext uri="{FF2B5EF4-FFF2-40B4-BE49-F238E27FC236}">
                <a16:creationId xmlns:a16="http://schemas.microsoft.com/office/drawing/2014/main" id="{D8F19B0D-7694-1DF5-1571-8345D182B120}"/>
              </a:ext>
            </a:extLst>
          </p:cNvPr>
          <p:cNvGraphicFramePr>
            <a:graphicFrameLocks noGrp="1"/>
          </p:cNvGraphicFramePr>
          <p:nvPr>
            <p:extLst>
              <p:ext uri="{D42A27DB-BD31-4B8C-83A1-F6EECF244321}">
                <p14:modId xmlns:p14="http://schemas.microsoft.com/office/powerpoint/2010/main" val="4128040486"/>
              </p:ext>
            </p:extLst>
          </p:nvPr>
        </p:nvGraphicFramePr>
        <p:xfrm>
          <a:off x="1246725" y="2703038"/>
          <a:ext cx="8573135" cy="3087759"/>
        </p:xfrm>
        <a:graphic>
          <a:graphicData uri="http://schemas.openxmlformats.org/drawingml/2006/table">
            <a:tbl>
              <a:tblPr firstRow="1" firstCol="1" bandRow="1">
                <a:tableStyleId>{5C22544A-7EE6-4342-B048-85BDC9FD1C3A}</a:tableStyleId>
              </a:tblPr>
              <a:tblGrid>
                <a:gridCol w="323215">
                  <a:extLst>
                    <a:ext uri="{9D8B030D-6E8A-4147-A177-3AD203B41FA5}">
                      <a16:colId xmlns:a16="http://schemas.microsoft.com/office/drawing/2014/main" val="384456151"/>
                    </a:ext>
                  </a:extLst>
                </a:gridCol>
                <a:gridCol w="8249920">
                  <a:extLst>
                    <a:ext uri="{9D8B030D-6E8A-4147-A177-3AD203B41FA5}">
                      <a16:colId xmlns:a16="http://schemas.microsoft.com/office/drawing/2014/main" val="2483661748"/>
                    </a:ext>
                  </a:extLst>
                </a:gridCol>
              </a:tblGrid>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38100" marB="9525"/>
                </a:tc>
                <a:tc>
                  <a:txBody>
                    <a:bodyPr/>
                    <a:lstStyle/>
                    <a:p>
                      <a:pPr>
                        <a:lnSpc>
                          <a:spcPts val="1500"/>
                        </a:lnSpc>
                        <a:spcAft>
                          <a:spcPts val="800"/>
                        </a:spcAft>
                      </a:pPr>
                      <a:r>
                        <a:rPr lang="en-GB" sz="900" kern="100">
                          <a:effectLst/>
                        </a:rPr>
                        <a:t>import datetime</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38100" marB="9525"/>
                </a:tc>
                <a:extLst>
                  <a:ext uri="{0D108BD9-81ED-4DB2-BD59-A6C34878D82A}">
                    <a16:rowId xmlns:a16="http://schemas.microsoft.com/office/drawing/2014/main" val="442577381"/>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import time</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3755607340"/>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 </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3824488206"/>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timestamp = []</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3004334310"/>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for d, t in zip(data['Date'], data['Time']):</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3392815314"/>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    try:</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706688829"/>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        ts = datetime.datetime.strptime(d+' '+t, '%m/%d/%Y %H:%M:%S')</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3206952721"/>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        timestamp.append(time.mktime(ts.timetuple()))</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4051612318"/>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    except ValueError:</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1823912138"/>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        # print('ValueError')</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1381120185"/>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dirty="0">
                          <a:effectLst/>
                        </a:rPr>
                        <a:t>        </a:t>
                      </a:r>
                      <a:r>
                        <a:rPr lang="en-GB" sz="900" kern="100" dirty="0" err="1">
                          <a:effectLst/>
                        </a:rPr>
                        <a:t>timestamp.append</a:t>
                      </a:r>
                      <a:r>
                        <a:rPr lang="en-GB" sz="900" kern="100" dirty="0">
                          <a:effectLst/>
                        </a:rPr>
                        <a:t>('</a:t>
                      </a:r>
                      <a:r>
                        <a:rPr lang="en-GB" sz="900" kern="100" dirty="0" err="1">
                          <a:effectLst/>
                        </a:rPr>
                        <a:t>ValueError</a:t>
                      </a:r>
                      <a:r>
                        <a:rPr lang="en-GB" sz="900" kern="100" dirty="0">
                          <a:effectLst/>
                        </a:rPr>
                        <a:t>')</a:t>
                      </a:r>
                      <a:endParaRPr lang="en-IN" sz="1100" kern="100" dirty="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1996993895"/>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timeStamp = pd.Series(timestamp)</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334410060"/>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data['Timestamp'] = timeStamp.values</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3036643721"/>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final_data = data.drop(['Date', 'Time'], axis=1)</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349247450"/>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final_data = final_data[final_data.Timestamp != 'ValueError']</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3678166058"/>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dirty="0" err="1">
                          <a:effectLst/>
                        </a:rPr>
                        <a:t>final_data.head</a:t>
                      </a:r>
                      <a:r>
                        <a:rPr lang="en-GB" sz="900" kern="100" dirty="0">
                          <a:effectLst/>
                        </a:rPr>
                        <a:t>()</a:t>
                      </a:r>
                      <a:endParaRPr lang="en-IN" sz="1100" kern="100" dirty="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1052386942"/>
                  </a:ext>
                </a:extLst>
              </a:tr>
            </a:tbl>
          </a:graphicData>
        </a:graphic>
      </p:graphicFrame>
      <p:sp>
        <p:nvSpPr>
          <p:cNvPr id="6" name="Rectangle 1">
            <a:extLst>
              <a:ext uri="{FF2B5EF4-FFF2-40B4-BE49-F238E27FC236}">
                <a16:creationId xmlns:a16="http://schemas.microsoft.com/office/drawing/2014/main" id="{760A8E05-E28D-4C27-9C6A-8C971573E50B}"/>
              </a:ext>
            </a:extLst>
          </p:cNvPr>
          <p:cNvSpPr>
            <a:spLocks noChangeArrowheads="1"/>
          </p:cNvSpPr>
          <p:nvPr/>
        </p:nvSpPr>
        <p:spPr bwMode="auto">
          <a:xfrm>
            <a:off x="167298" y="6079212"/>
            <a:ext cx="1184048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convert the given date and time to Unix time which is in seconds and a number. This can be easily used as an entry for the network we have built:</a:t>
            </a: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4323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B665A5B-0CE4-F3D7-F7C0-BF8A57A85EFA}"/>
              </a:ext>
            </a:extLst>
          </p:cNvPr>
          <p:cNvGraphicFramePr>
            <a:graphicFrameLocks noGrp="1"/>
          </p:cNvGraphicFramePr>
          <p:nvPr>
            <p:extLst>
              <p:ext uri="{D42A27DB-BD31-4B8C-83A1-F6EECF244321}">
                <p14:modId xmlns:p14="http://schemas.microsoft.com/office/powerpoint/2010/main" val="3369872452"/>
              </p:ext>
            </p:extLst>
          </p:nvPr>
        </p:nvGraphicFramePr>
        <p:xfrm>
          <a:off x="780733" y="1501396"/>
          <a:ext cx="9766040" cy="3485397"/>
        </p:xfrm>
        <a:graphic>
          <a:graphicData uri="http://schemas.openxmlformats.org/drawingml/2006/table">
            <a:tbl>
              <a:tblPr firstRow="1" firstCol="1" bandRow="1">
                <a:tableStyleId>{5C22544A-7EE6-4342-B048-85BDC9FD1C3A}</a:tableStyleId>
              </a:tblPr>
              <a:tblGrid>
                <a:gridCol w="368189">
                  <a:extLst>
                    <a:ext uri="{9D8B030D-6E8A-4147-A177-3AD203B41FA5}">
                      <a16:colId xmlns:a16="http://schemas.microsoft.com/office/drawing/2014/main" val="117174794"/>
                    </a:ext>
                  </a:extLst>
                </a:gridCol>
                <a:gridCol w="9397851">
                  <a:extLst>
                    <a:ext uri="{9D8B030D-6E8A-4147-A177-3AD203B41FA5}">
                      <a16:colId xmlns:a16="http://schemas.microsoft.com/office/drawing/2014/main" val="597203154"/>
                    </a:ext>
                  </a:extLst>
                </a:gridCol>
              </a:tblGrid>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38100" marB="9525"/>
                </a:tc>
                <a:tc>
                  <a:txBody>
                    <a:bodyPr/>
                    <a:lstStyle/>
                    <a:p>
                      <a:pPr>
                        <a:lnSpc>
                          <a:spcPts val="1500"/>
                        </a:lnSpc>
                        <a:spcAft>
                          <a:spcPts val="800"/>
                        </a:spcAft>
                      </a:pPr>
                      <a:r>
                        <a:rPr lang="en-GB" sz="900" kern="100">
                          <a:effectLst/>
                        </a:rPr>
                        <a:t>from mpl_toolkits.basemap import Basemap</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38100" marB="9525"/>
                </a:tc>
                <a:extLst>
                  <a:ext uri="{0D108BD9-81ED-4DB2-BD59-A6C34878D82A}">
                    <a16:rowId xmlns:a16="http://schemas.microsoft.com/office/drawing/2014/main" val="975510107"/>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 </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1684312011"/>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m = Basemap(projection='mill',llcrnrlat=-80,urcrnrlat=80, llcrnrlon=-180,urcrnrlon=180,lat_ts=20,resolution='c')</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1129096513"/>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endParaRPr lang="en-IN" sz="1100" kern="100" dirty="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3610554421"/>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longitudes = data["Longitude"].tolist()</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3541575903"/>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latitudes = data["Latitude"].tolist()</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2119210371"/>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#m = Basemap(width=12000000,height=9000000,projection='lcc',</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3567515462"/>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            #resolution=None,lat_1=80.,lat_2=55,lat_0=80,lon_0=-107.)</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563421510"/>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x,y = m(longitudes,latitudes)</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3870838640"/>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endParaRPr lang="en-IN" sz="1100" kern="100" dirty="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2898647807"/>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fig = plt.figure(figsize=(12,10))</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2341696043"/>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plt.title("All affected areas")</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1012251021"/>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dirty="0" err="1">
                          <a:effectLst/>
                        </a:rPr>
                        <a:t>m.plot</a:t>
                      </a:r>
                      <a:r>
                        <a:rPr lang="en-GB" sz="900" kern="100" dirty="0">
                          <a:effectLst/>
                        </a:rPr>
                        <a:t>(x, y, "o", </a:t>
                      </a:r>
                      <a:r>
                        <a:rPr lang="en-GB" sz="900" kern="100" dirty="0" err="1">
                          <a:effectLst/>
                        </a:rPr>
                        <a:t>markersize</a:t>
                      </a:r>
                      <a:r>
                        <a:rPr lang="en-GB" sz="900" kern="100" dirty="0">
                          <a:effectLst/>
                        </a:rPr>
                        <a:t> = 2, </a:t>
                      </a:r>
                      <a:r>
                        <a:rPr lang="en-GB" sz="900" kern="100" dirty="0" err="1">
                          <a:effectLst/>
                        </a:rPr>
                        <a:t>color</a:t>
                      </a:r>
                      <a:r>
                        <a:rPr lang="en-GB" sz="900" kern="100" dirty="0">
                          <a:effectLst/>
                        </a:rPr>
                        <a:t> = 'blue')</a:t>
                      </a:r>
                      <a:endParaRPr lang="en-IN" sz="1100" kern="100" dirty="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1209906021"/>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m.drawcoastlines()</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3342176789"/>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m.fillcontinents(color='coral',lake_color='aqua')</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1732944032"/>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m.drawmapboundary()</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2477276160"/>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m.drawcountries()</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3397172019"/>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dirty="0" err="1">
                          <a:effectLst/>
                        </a:rPr>
                        <a:t>plt.show</a:t>
                      </a:r>
                      <a:r>
                        <a:rPr lang="en-GB" sz="900" kern="100" dirty="0">
                          <a:effectLst/>
                        </a:rPr>
                        <a:t>()</a:t>
                      </a:r>
                      <a:endParaRPr lang="en-IN" sz="1100" kern="100" dirty="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3669915540"/>
                  </a:ext>
                </a:extLst>
              </a:tr>
            </a:tbl>
          </a:graphicData>
        </a:graphic>
      </p:graphicFrame>
      <p:sp>
        <p:nvSpPr>
          <p:cNvPr id="3" name="Rectangle 1">
            <a:extLst>
              <a:ext uri="{FF2B5EF4-FFF2-40B4-BE49-F238E27FC236}">
                <a16:creationId xmlns:a16="http://schemas.microsoft.com/office/drawing/2014/main" id="{0CA3C2C7-F58D-8B77-C805-35DE589D260B}"/>
              </a:ext>
            </a:extLst>
          </p:cNvPr>
          <p:cNvSpPr>
            <a:spLocks noChangeArrowheads="1"/>
          </p:cNvSpPr>
          <p:nvPr/>
        </p:nvSpPr>
        <p:spPr bwMode="auto">
          <a:xfrm>
            <a:off x="247967" y="447722"/>
            <a:ext cx="10683269"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Data Visualization</a:t>
            </a:r>
            <a:endParaRPr kumimoji="0" lang="en-US" altLang="en-US" sz="1800"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Now, before we create the earthquake prediction model, let’s visualize the data on a world map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that shows a clear representation of where the earthquake frequency will be more: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9909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B4CE9C6-1D02-2D53-C243-994E19C2273D}"/>
              </a:ext>
            </a:extLst>
          </p:cNvPr>
          <p:cNvPicPr>
            <a:picLocks noChangeAspect="1"/>
          </p:cNvPicPr>
          <p:nvPr/>
        </p:nvPicPr>
        <p:blipFill>
          <a:blip r:embed="rId2"/>
          <a:stretch>
            <a:fillRect/>
          </a:stretch>
        </p:blipFill>
        <p:spPr>
          <a:xfrm>
            <a:off x="1052945" y="121547"/>
            <a:ext cx="8901666" cy="3924210"/>
          </a:xfrm>
          <a:prstGeom prst="rect">
            <a:avLst/>
          </a:prstGeom>
        </p:spPr>
      </p:pic>
      <p:sp>
        <p:nvSpPr>
          <p:cNvPr id="9" name="TextBox 8">
            <a:extLst>
              <a:ext uri="{FF2B5EF4-FFF2-40B4-BE49-F238E27FC236}">
                <a16:creationId xmlns:a16="http://schemas.microsoft.com/office/drawing/2014/main" id="{A8326295-2AD6-7EFF-5C13-40A5A8CAE222}"/>
              </a:ext>
            </a:extLst>
          </p:cNvPr>
          <p:cNvSpPr txBox="1"/>
          <p:nvPr/>
        </p:nvSpPr>
        <p:spPr>
          <a:xfrm>
            <a:off x="864177" y="3948328"/>
            <a:ext cx="10463646" cy="2031325"/>
          </a:xfrm>
          <a:prstGeom prst="rect">
            <a:avLst/>
          </a:prstGeom>
          <a:noFill/>
        </p:spPr>
        <p:txBody>
          <a:bodyPr wrap="square">
            <a:spAutoFit/>
          </a:bodyPr>
          <a:lstStyle/>
          <a:p>
            <a:r>
              <a:rPr lang="en-US" dirty="0"/>
              <a:t>Splitting the Dataset</a:t>
            </a:r>
          </a:p>
          <a:p>
            <a:r>
              <a:rPr lang="en-US" dirty="0"/>
              <a:t>Now, to create the earthquake prediction model, we need to divide the data into </a:t>
            </a:r>
            <a:r>
              <a:rPr lang="en-US" dirty="0" err="1"/>
              <a:t>Xs</a:t>
            </a:r>
            <a:r>
              <a:rPr lang="en-US" dirty="0"/>
              <a:t> and </a:t>
            </a:r>
            <a:r>
              <a:rPr lang="en-US" dirty="0" err="1"/>
              <a:t>ys</a:t>
            </a:r>
            <a:r>
              <a:rPr lang="en-US" dirty="0"/>
              <a:t> which respectively will be entered into the model as inputs to receive the output from the model.</a:t>
            </a:r>
          </a:p>
          <a:p>
            <a:r>
              <a:rPr lang="en-US" dirty="0"/>
              <a:t>Here the inputs are </a:t>
            </a:r>
            <a:r>
              <a:rPr lang="en-US" dirty="0" err="1"/>
              <a:t>TImestamp</a:t>
            </a:r>
            <a:r>
              <a:rPr lang="en-US" dirty="0"/>
              <a:t>, Latitude and Longitude and the outputs are Magnitude and Depth. I’m going to split the </a:t>
            </a:r>
            <a:r>
              <a:rPr lang="en-US" dirty="0" err="1"/>
              <a:t>xs</a:t>
            </a:r>
            <a:r>
              <a:rPr lang="en-US" dirty="0"/>
              <a:t> and </a:t>
            </a:r>
            <a:r>
              <a:rPr lang="en-US" dirty="0" err="1"/>
              <a:t>ys</a:t>
            </a:r>
            <a:r>
              <a:rPr lang="en-US" dirty="0"/>
              <a:t> into train and test with validation. The training set contains 80% and the test set contains 20%:</a:t>
            </a:r>
          </a:p>
          <a:p>
            <a:r>
              <a:rPr lang="en-US" dirty="0"/>
              <a:t>	</a:t>
            </a:r>
          </a:p>
        </p:txBody>
      </p:sp>
    </p:spTree>
    <p:extLst>
      <p:ext uri="{BB962C8B-B14F-4D97-AF65-F5344CB8AC3E}">
        <p14:creationId xmlns:p14="http://schemas.microsoft.com/office/powerpoint/2010/main" val="2133820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E17900D-3242-7388-C4C8-55805B4F7307}"/>
              </a:ext>
            </a:extLst>
          </p:cNvPr>
          <p:cNvSpPr txBox="1"/>
          <p:nvPr/>
        </p:nvSpPr>
        <p:spPr>
          <a:xfrm>
            <a:off x="155865" y="525821"/>
            <a:ext cx="11149446" cy="5970865"/>
          </a:xfrm>
          <a:prstGeom prst="rect">
            <a:avLst/>
          </a:prstGeom>
          <a:noFill/>
        </p:spPr>
        <p:txBody>
          <a:bodyPr wrap="square">
            <a:spAutoFit/>
          </a:bodyPr>
          <a:lstStyle>
            <a:defPPr>
              <a:defRPr lang="en-US"/>
            </a:defPPr>
            <a:lvl1pPr marL="342900" indent="-342900">
              <a:buFont typeface="Arial" panose="020B0604020202020204" pitchFamily="34" charset="0"/>
              <a:buChar char="•"/>
              <a:defRPr sz="2400" b="1">
                <a:solidFill>
                  <a:schemeClr val="tx1">
                    <a:lumMod val="95000"/>
                    <a:lumOff val="5000"/>
                  </a:schemeClr>
                </a:solidFill>
              </a:defRPr>
            </a:lvl1pPr>
          </a:lstStyle>
          <a:p>
            <a:r>
              <a:rPr lang="en-US" sz="4000" dirty="0">
                <a:solidFill>
                  <a:srgbClr val="00B050"/>
                </a:solidFill>
                <a:latin typeface="Arial Black" panose="020B0A04020102020204" pitchFamily="34" charset="0"/>
              </a:rPr>
              <a:t>ABSTRACT: </a:t>
            </a:r>
            <a:endParaRPr lang="en-US" dirty="0">
              <a:solidFill>
                <a:srgbClr val="00B050"/>
              </a:solidFill>
              <a:latin typeface="Arial Black" panose="020B0A04020102020204" pitchFamily="34" charset="0"/>
            </a:endParaRPr>
          </a:p>
          <a:p>
            <a:r>
              <a:rPr lang="en-US" sz="1800" dirty="0"/>
              <a:t>earthquake prediction is a challenging task, but it can be improved using machine learning techniques. Python is a popular programming language for machine learning, and it can be used to develop earthquake prediction systems.</a:t>
            </a:r>
          </a:p>
          <a:p>
            <a:r>
              <a:rPr lang="en-US" sz="1800" dirty="0"/>
              <a:t>One approach to earthquake prediction using python is to use a supervised learning algorithm, such as support vector machines or random forests. These algorithms can be trained on historical data of earthquakes and their precursors to learn how to predict future earthquakes</a:t>
            </a:r>
          </a:p>
          <a:p>
            <a:r>
              <a:rPr lang="en-US" sz="1800" dirty="0"/>
              <a:t>.Another approach is to use an unsupervised learning algorithm, such as clustering or anomaly detection. These algorithms can be used to identify patterns in the data that may be indicative of upcoming earthquakes.</a:t>
            </a:r>
          </a:p>
          <a:p>
            <a:r>
              <a:rPr lang="en-US" sz="1800" dirty="0"/>
              <a:t>This paper proposes a methodology for earthquake prediction using hyperparameter tuning and feature engineering in Python. The goal is to develop a deep learning-based technique that can accurately predict seismic activity.</a:t>
            </a:r>
          </a:p>
          <a:p>
            <a:r>
              <a:rPr lang="en-US" sz="1800" dirty="0"/>
              <a:t>The proposed methodology is based on the latest research in the field of earthquake prediction using machine learning. It aims to improve the accuracy of seismic activity prediction and provide early warning systems for natural disasters.</a:t>
            </a:r>
          </a:p>
          <a:p>
            <a:r>
              <a:rPr lang="en-US" sz="1800" dirty="0"/>
              <a:t>In this phase we’ll learn how to loading and preprocessing earthquake data with Python and </a:t>
            </a:r>
            <a:r>
              <a:rPr lang="en-US" sz="1800" dirty="0" err="1"/>
              <a:t>Matplotlib.The</a:t>
            </a:r>
            <a:r>
              <a:rPr lang="en-US" sz="1800" dirty="0"/>
              <a:t> visual representation of data is more readily incorporated by human brains than the verbal representation of data.</a:t>
            </a:r>
            <a:endParaRPr lang="en-IN" sz="1800" dirty="0"/>
          </a:p>
          <a:p>
            <a:endParaRPr lang="en-IN" sz="1800" dirty="0"/>
          </a:p>
          <a:p>
            <a:endParaRPr lang="en-IN" sz="1800" dirty="0"/>
          </a:p>
        </p:txBody>
      </p:sp>
    </p:spTree>
    <p:extLst>
      <p:ext uri="{BB962C8B-B14F-4D97-AF65-F5344CB8AC3E}">
        <p14:creationId xmlns:p14="http://schemas.microsoft.com/office/powerpoint/2010/main" val="3299715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33A96B-02D9-5841-F18F-EB5C8A3C3DB2}"/>
              </a:ext>
            </a:extLst>
          </p:cNvPr>
          <p:cNvSpPr txBox="1"/>
          <p:nvPr/>
        </p:nvSpPr>
        <p:spPr>
          <a:xfrm>
            <a:off x="723482" y="332325"/>
            <a:ext cx="9967964" cy="2585323"/>
          </a:xfrm>
          <a:prstGeom prst="rect">
            <a:avLst/>
          </a:prstGeom>
          <a:noFill/>
        </p:spPr>
        <p:txBody>
          <a:bodyPr wrap="square">
            <a:spAutoFit/>
          </a:bodyPr>
          <a:lstStyle/>
          <a:p>
            <a:r>
              <a:rPr lang="en-IN" dirty="0"/>
              <a:t>X = </a:t>
            </a:r>
            <a:r>
              <a:rPr lang="en-IN" dirty="0" err="1"/>
              <a:t>final_data</a:t>
            </a:r>
            <a:r>
              <a:rPr lang="en-IN" dirty="0"/>
              <a:t>[['Timestamp', 'Latitude', 'Longitude']]</a:t>
            </a:r>
          </a:p>
          <a:p>
            <a:r>
              <a:rPr lang="en-IN" dirty="0"/>
              <a:t>	y = </a:t>
            </a:r>
            <a:r>
              <a:rPr lang="en-IN" dirty="0" err="1"/>
              <a:t>final_data</a:t>
            </a:r>
            <a:r>
              <a:rPr lang="en-IN" dirty="0"/>
              <a:t>[['Magnitude', 'Depth']]</a:t>
            </a:r>
          </a:p>
          <a:p>
            <a:r>
              <a:rPr lang="en-IN" dirty="0"/>
              <a:t>	from </a:t>
            </a:r>
            <a:r>
              <a:rPr lang="en-IN" dirty="0" err="1"/>
              <a:t>sklearn.cross_validation</a:t>
            </a:r>
            <a:r>
              <a:rPr lang="en-IN" dirty="0"/>
              <a:t> import </a:t>
            </a:r>
            <a:r>
              <a:rPr lang="en-IN" dirty="0" err="1"/>
              <a:t>train_test_split</a:t>
            </a:r>
            <a:endParaRPr lang="en-IN" dirty="0"/>
          </a:p>
          <a:p>
            <a:r>
              <a:rPr lang="en-IN" dirty="0"/>
              <a:t>	</a:t>
            </a:r>
          </a:p>
          <a:p>
            <a:endParaRPr lang="en-IN" dirty="0"/>
          </a:p>
          <a:p>
            <a:r>
              <a:rPr lang="en-IN" dirty="0"/>
              <a:t>	</a:t>
            </a:r>
            <a:r>
              <a:rPr lang="en-IN" dirty="0" err="1"/>
              <a:t>X_train</a:t>
            </a:r>
            <a:r>
              <a:rPr lang="en-IN" dirty="0"/>
              <a:t>, </a:t>
            </a:r>
            <a:r>
              <a:rPr lang="en-IN" dirty="0" err="1"/>
              <a:t>X_test</a:t>
            </a:r>
            <a:r>
              <a:rPr lang="en-IN" dirty="0"/>
              <a:t>, </a:t>
            </a:r>
            <a:r>
              <a:rPr lang="en-IN" dirty="0" err="1"/>
              <a:t>y_train</a:t>
            </a:r>
            <a:r>
              <a:rPr lang="en-IN" dirty="0"/>
              <a:t>, </a:t>
            </a:r>
            <a:r>
              <a:rPr lang="en-IN" dirty="0" err="1"/>
              <a:t>y_test</a:t>
            </a:r>
            <a:r>
              <a:rPr lang="en-IN" dirty="0"/>
              <a:t> = </a:t>
            </a:r>
            <a:r>
              <a:rPr lang="en-IN" dirty="0" err="1"/>
              <a:t>train_test_split</a:t>
            </a:r>
            <a:r>
              <a:rPr lang="en-IN" dirty="0"/>
              <a:t>(X, y, </a:t>
            </a:r>
            <a:r>
              <a:rPr lang="en-IN" dirty="0" err="1"/>
              <a:t>test_size</a:t>
            </a:r>
            <a:r>
              <a:rPr lang="en-IN" dirty="0"/>
              <a:t>=0.2, </a:t>
            </a:r>
            <a:r>
              <a:rPr lang="en-IN" dirty="0" err="1"/>
              <a:t>random_state</a:t>
            </a:r>
            <a:r>
              <a:rPr lang="en-IN" dirty="0"/>
              <a:t>=42)</a:t>
            </a:r>
          </a:p>
          <a:p>
            <a:r>
              <a:rPr lang="en-IN" dirty="0"/>
              <a:t>	print(</a:t>
            </a:r>
            <a:r>
              <a:rPr lang="en-IN" dirty="0" err="1"/>
              <a:t>X_train.shape</a:t>
            </a:r>
            <a:r>
              <a:rPr lang="en-IN" dirty="0"/>
              <a:t>, </a:t>
            </a:r>
            <a:r>
              <a:rPr lang="en-IN" dirty="0" err="1"/>
              <a:t>X_test.shape</a:t>
            </a:r>
            <a:r>
              <a:rPr lang="en-IN" dirty="0"/>
              <a:t>, </a:t>
            </a:r>
            <a:r>
              <a:rPr lang="en-IN" dirty="0" err="1"/>
              <a:t>y_train.shape</a:t>
            </a:r>
            <a:r>
              <a:rPr lang="en-IN" dirty="0"/>
              <a:t>, </a:t>
            </a:r>
            <a:r>
              <a:rPr lang="en-IN" dirty="0" err="1"/>
              <a:t>X_test.shape</a:t>
            </a:r>
            <a:r>
              <a:rPr lang="en-IN" dirty="0"/>
              <a:t>)</a:t>
            </a:r>
          </a:p>
          <a:p>
            <a:r>
              <a:rPr lang="en-IN" dirty="0"/>
              <a:t>(18727, 3) (4682, 3) (18727, 2) (4682, 3)</a:t>
            </a:r>
          </a:p>
          <a:p>
            <a:endParaRPr lang="en-IN" dirty="0"/>
          </a:p>
        </p:txBody>
      </p:sp>
      <p:graphicFrame>
        <p:nvGraphicFramePr>
          <p:cNvPr id="4" name="Table 3">
            <a:extLst>
              <a:ext uri="{FF2B5EF4-FFF2-40B4-BE49-F238E27FC236}">
                <a16:creationId xmlns:a16="http://schemas.microsoft.com/office/drawing/2014/main" id="{BFFAC974-D63F-5DAE-81B9-296D9ADA57F7}"/>
              </a:ext>
            </a:extLst>
          </p:cNvPr>
          <p:cNvGraphicFramePr>
            <a:graphicFrameLocks noGrp="1"/>
          </p:cNvGraphicFramePr>
          <p:nvPr>
            <p:extLst>
              <p:ext uri="{D42A27DB-BD31-4B8C-83A1-F6EECF244321}">
                <p14:modId xmlns:p14="http://schemas.microsoft.com/office/powerpoint/2010/main" val="4192861597"/>
              </p:ext>
            </p:extLst>
          </p:nvPr>
        </p:nvGraphicFramePr>
        <p:xfrm>
          <a:off x="1085221" y="3727617"/>
          <a:ext cx="8650711" cy="2464501"/>
        </p:xfrm>
        <a:graphic>
          <a:graphicData uri="http://schemas.openxmlformats.org/drawingml/2006/table">
            <a:tbl>
              <a:tblPr firstRow="1" firstCol="1" bandRow="1">
                <a:tableStyleId>{5C22544A-7EE6-4342-B048-85BDC9FD1C3A}</a:tableStyleId>
              </a:tblPr>
              <a:tblGrid>
                <a:gridCol w="326140">
                  <a:extLst>
                    <a:ext uri="{9D8B030D-6E8A-4147-A177-3AD203B41FA5}">
                      <a16:colId xmlns:a16="http://schemas.microsoft.com/office/drawing/2014/main" val="336433109"/>
                    </a:ext>
                  </a:extLst>
                </a:gridCol>
                <a:gridCol w="8324571">
                  <a:extLst>
                    <a:ext uri="{9D8B030D-6E8A-4147-A177-3AD203B41FA5}">
                      <a16:colId xmlns:a16="http://schemas.microsoft.com/office/drawing/2014/main" val="1445389291"/>
                    </a:ext>
                  </a:extLst>
                </a:gridCol>
              </a:tblGrid>
              <a:tr h="279112">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38100" marB="9525"/>
                </a:tc>
                <a:tc>
                  <a:txBody>
                    <a:bodyPr/>
                    <a:lstStyle/>
                    <a:p>
                      <a:pPr>
                        <a:lnSpc>
                          <a:spcPts val="1500"/>
                        </a:lnSpc>
                        <a:spcAft>
                          <a:spcPts val="800"/>
                        </a:spcAft>
                      </a:pPr>
                      <a:r>
                        <a:rPr lang="en-GB" sz="900" kern="100">
                          <a:effectLst/>
                        </a:rPr>
                        <a:t>from keras.models import Sequential</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38100" marB="9525"/>
                </a:tc>
                <a:extLst>
                  <a:ext uri="{0D108BD9-81ED-4DB2-BD59-A6C34878D82A}">
                    <a16:rowId xmlns:a16="http://schemas.microsoft.com/office/drawing/2014/main" val="2434055759"/>
                  </a:ext>
                </a:extLst>
              </a:tr>
              <a:tr h="242821">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from keras.layers import Dense</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1032347517"/>
                  </a:ext>
                </a:extLst>
              </a:tr>
              <a:tr h="242821">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dirty="0">
                          <a:effectLst/>
                        </a:rPr>
                        <a:t> </a:t>
                      </a:r>
                      <a:endParaRPr lang="en-IN" sz="1100" kern="100" dirty="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2410141022"/>
                  </a:ext>
                </a:extLst>
              </a:tr>
              <a:tr h="242821">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def create_model(neurons, activation, optimizer, loss):</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4015673029"/>
                  </a:ext>
                </a:extLst>
              </a:tr>
              <a:tr h="242821">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dirty="0">
                          <a:effectLst/>
                        </a:rPr>
                        <a:t>    model = Sequential()</a:t>
                      </a:r>
                      <a:endParaRPr lang="en-IN" sz="1100" kern="100" dirty="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1048686485"/>
                  </a:ext>
                </a:extLst>
              </a:tr>
              <a:tr h="242821">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    model.add(Dense(neurons, activation=activation, input_shape=(3,)))</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3337166197"/>
                  </a:ext>
                </a:extLst>
              </a:tr>
              <a:tr h="242821">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    model.add(Dense(neurons, activation=activation))</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3019913532"/>
                  </a:ext>
                </a:extLst>
              </a:tr>
              <a:tr h="242821">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    model.add(Dense(2, activation='softmax'))</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1118989037"/>
                  </a:ext>
                </a:extLst>
              </a:tr>
              <a:tr h="242821">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dirty="0">
                          <a:effectLst/>
                        </a:rPr>
                        <a:t>    </a:t>
                      </a:r>
                      <a:endParaRPr lang="en-IN" sz="1100" kern="100" dirty="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2809899708"/>
                  </a:ext>
                </a:extLst>
              </a:tr>
              <a:tr h="242821">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dirty="0">
                          <a:effectLst/>
                        </a:rPr>
                        <a:t>    </a:t>
                      </a:r>
                      <a:r>
                        <a:rPr lang="en-GB" sz="900" kern="100" dirty="0" err="1">
                          <a:effectLst/>
                        </a:rPr>
                        <a:t>model.compile</a:t>
                      </a:r>
                      <a:r>
                        <a:rPr lang="en-GB" sz="900" kern="100" dirty="0">
                          <a:effectLst/>
                        </a:rPr>
                        <a:t>(optimizer=optimizer, loss=loss, metrics=['accuracy'])</a:t>
                      </a:r>
                      <a:endParaRPr lang="en-IN" sz="1100" kern="100" dirty="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2366948824"/>
                  </a:ext>
                </a:extLst>
              </a:tr>
            </a:tbl>
          </a:graphicData>
        </a:graphic>
      </p:graphicFrame>
      <p:sp>
        <p:nvSpPr>
          <p:cNvPr id="5" name="Rectangle 1">
            <a:extLst>
              <a:ext uri="{FF2B5EF4-FFF2-40B4-BE49-F238E27FC236}">
                <a16:creationId xmlns:a16="http://schemas.microsoft.com/office/drawing/2014/main" id="{FE7A0F11-A1C1-496D-907A-0774AAF0E58D}"/>
              </a:ext>
            </a:extLst>
          </p:cNvPr>
          <p:cNvSpPr>
            <a:spLocks noChangeArrowheads="1"/>
          </p:cNvSpPr>
          <p:nvPr/>
        </p:nvSpPr>
        <p:spPr bwMode="auto">
          <a:xfrm>
            <a:off x="292676" y="2736143"/>
            <a:ext cx="11175841"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Neural Network for Earthquake Prediction</a:t>
            </a:r>
            <a:endParaRPr kumimoji="0" lang="en-US" altLang="en-US" sz="1800"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Now I will create a neural network to fit the data from the training set. Our neural network will consist of three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dense layers each with 16, 16, 2 nodes and reread. </a:t>
            </a:r>
            <a:r>
              <a:rPr kumimoji="0" lang="en-US" altLang="en-US" sz="16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Relu</a:t>
            </a:r>
            <a:r>
              <a:rPr kumimoji="0" lang="en-US" altLang="en-US" sz="16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and </a:t>
            </a:r>
            <a:r>
              <a:rPr kumimoji="0" lang="en-US" altLang="en-US" sz="16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softmax</a:t>
            </a:r>
            <a:r>
              <a:rPr kumimoji="0" lang="en-US" altLang="en-US" sz="16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will be used as activation functions: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C189FDDD-3E46-0254-4E94-4FE70FB8D9AA}"/>
              </a:ext>
            </a:extLst>
          </p:cNvPr>
          <p:cNvSpPr txBox="1"/>
          <p:nvPr/>
        </p:nvSpPr>
        <p:spPr>
          <a:xfrm>
            <a:off x="1338943" y="6366306"/>
            <a:ext cx="6094324" cy="369332"/>
          </a:xfrm>
          <a:prstGeom prst="rect">
            <a:avLst/>
          </a:prstGeom>
          <a:noFill/>
        </p:spPr>
        <p:txBody>
          <a:bodyPr wrap="square">
            <a:spAutoFit/>
          </a:bodyPr>
          <a:lstStyle/>
          <a:p>
            <a:r>
              <a:rPr lang="en-GB" sz="1800" kern="0" dirty="0">
                <a:solidFill>
                  <a:srgbClr val="D73A49"/>
                </a:solidFill>
                <a:effectLst/>
                <a:latin typeface="Consolas" panose="020B0609020204030204" pitchFamily="49" charset="0"/>
                <a:ea typeface="Calibri" panose="020F0502020204030204" pitchFamily="34" charset="0"/>
                <a:cs typeface="Latha" panose="020B0604020202020204" pitchFamily="34" charset="0"/>
              </a:rPr>
              <a:t>return</a:t>
            </a:r>
            <a:r>
              <a:rPr lang="en-GB" sz="1800" kern="0" dirty="0">
                <a:solidFill>
                  <a:srgbClr val="333333"/>
                </a:solidFill>
                <a:effectLst/>
                <a:latin typeface="Consolas" panose="020B0609020204030204" pitchFamily="49" charset="0"/>
                <a:ea typeface="Calibri" panose="020F0502020204030204" pitchFamily="34" charset="0"/>
                <a:cs typeface="Latha" panose="020B0604020202020204" pitchFamily="34" charset="0"/>
              </a:rPr>
              <a:t> model</a:t>
            </a:r>
            <a:endParaRPr lang="en-IN" dirty="0"/>
          </a:p>
        </p:txBody>
      </p:sp>
    </p:spTree>
    <p:extLst>
      <p:ext uri="{BB962C8B-B14F-4D97-AF65-F5344CB8AC3E}">
        <p14:creationId xmlns:p14="http://schemas.microsoft.com/office/powerpoint/2010/main" val="1268986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39C19F8-6034-7A54-190C-565EECE200F9}"/>
              </a:ext>
            </a:extLst>
          </p:cNvPr>
          <p:cNvGraphicFramePr>
            <a:graphicFrameLocks noGrp="1"/>
          </p:cNvGraphicFramePr>
          <p:nvPr>
            <p:extLst>
              <p:ext uri="{D42A27DB-BD31-4B8C-83A1-F6EECF244321}">
                <p14:modId xmlns:p14="http://schemas.microsoft.com/office/powerpoint/2010/main" val="2648758374"/>
              </p:ext>
            </p:extLst>
          </p:nvPr>
        </p:nvGraphicFramePr>
        <p:xfrm>
          <a:off x="776234" y="825046"/>
          <a:ext cx="8573135" cy="3147321"/>
        </p:xfrm>
        <a:graphic>
          <a:graphicData uri="http://schemas.openxmlformats.org/drawingml/2006/table">
            <a:tbl>
              <a:tblPr firstRow="1" firstCol="1" bandRow="1">
                <a:tableStyleId>{5C22544A-7EE6-4342-B048-85BDC9FD1C3A}</a:tableStyleId>
              </a:tblPr>
              <a:tblGrid>
                <a:gridCol w="323215">
                  <a:extLst>
                    <a:ext uri="{9D8B030D-6E8A-4147-A177-3AD203B41FA5}">
                      <a16:colId xmlns:a16="http://schemas.microsoft.com/office/drawing/2014/main" val="962656110"/>
                    </a:ext>
                  </a:extLst>
                </a:gridCol>
                <a:gridCol w="8249920">
                  <a:extLst>
                    <a:ext uri="{9D8B030D-6E8A-4147-A177-3AD203B41FA5}">
                      <a16:colId xmlns:a16="http://schemas.microsoft.com/office/drawing/2014/main" val="3270849559"/>
                    </a:ext>
                  </a:extLst>
                </a:gridCol>
              </a:tblGrid>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38100" marB="9525"/>
                </a:tc>
                <a:tc>
                  <a:txBody>
                    <a:bodyPr/>
                    <a:lstStyle/>
                    <a:p>
                      <a:pPr>
                        <a:lnSpc>
                          <a:spcPts val="1500"/>
                        </a:lnSpc>
                        <a:spcAft>
                          <a:spcPts val="800"/>
                        </a:spcAft>
                      </a:pPr>
                      <a:r>
                        <a:rPr lang="en-GB" sz="900" kern="100">
                          <a:effectLst/>
                        </a:rPr>
                        <a:t>from keras.wrappers.scikit_learn import KerasClassifier</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38100" marB="9525"/>
                </a:tc>
                <a:extLst>
                  <a:ext uri="{0D108BD9-81ED-4DB2-BD59-A6C34878D82A}">
                    <a16:rowId xmlns:a16="http://schemas.microsoft.com/office/drawing/2014/main" val="2204670642"/>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 </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282767697"/>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model = KerasClassifier(build_fn=create_model, verbose=0)</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1317694086"/>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 </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3230328602"/>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 neurons = [16, 64, 128, 256]</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2992996361"/>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neurons = [16]</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3622559215"/>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 batch_size = [10, 20, 50, 100]</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3259151186"/>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batch_size = [10]</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44016021"/>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epochs = [10]</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3951154526"/>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 activation = ['relu', 'tanh', 'sigmoid', 'hard_sigmoid', 'linear', 'exponential']</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2592921454"/>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activation = ['sigmoid', 'relu']</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1739113287"/>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 optimizer = ['SGD', 'RMSprop', 'Adagrad', 'Adadelta', 'Adam', 'Adamax', 'Nadam']</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2580233175"/>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optimizer = ['SGD', 'Adadelta']</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2364355565"/>
                  </a:ext>
                </a:extLst>
              </a:tr>
              <a:tr h="25146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a:effectLst/>
                        </a:rPr>
                        <a:t>loss = ['squared_hinge']</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1523031775"/>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4115007524"/>
                  </a:ext>
                </a:extLst>
              </a:tr>
              <a:tr h="17018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900" kern="100" dirty="0" err="1">
                          <a:effectLst/>
                        </a:rPr>
                        <a:t>param_grid</a:t>
                      </a:r>
                      <a:r>
                        <a:rPr lang="en-GB" sz="900" kern="100" dirty="0">
                          <a:effectLst/>
                        </a:rPr>
                        <a:t> = </a:t>
                      </a:r>
                      <a:r>
                        <a:rPr lang="en-GB" sz="900" kern="100" dirty="0" err="1">
                          <a:effectLst/>
                        </a:rPr>
                        <a:t>dict</a:t>
                      </a:r>
                      <a:r>
                        <a:rPr lang="en-GB" sz="900" kern="100" dirty="0">
                          <a:effectLst/>
                        </a:rPr>
                        <a:t>(neurons=neurons, </a:t>
                      </a:r>
                      <a:r>
                        <a:rPr lang="en-GB" sz="900" kern="100" dirty="0" err="1">
                          <a:effectLst/>
                        </a:rPr>
                        <a:t>batch_size</a:t>
                      </a:r>
                      <a:r>
                        <a:rPr lang="en-GB" sz="900" kern="100" dirty="0">
                          <a:effectLst/>
                        </a:rPr>
                        <a:t>=</a:t>
                      </a:r>
                      <a:r>
                        <a:rPr lang="en-GB" sz="900" kern="100" dirty="0" err="1">
                          <a:effectLst/>
                        </a:rPr>
                        <a:t>batch_size</a:t>
                      </a:r>
                      <a:r>
                        <a:rPr lang="en-GB" sz="900" kern="100" dirty="0">
                          <a:effectLst/>
                        </a:rPr>
                        <a:t>, epochs=epochs, activation=activation, optimizer=optimizer, loss=loss)</a:t>
                      </a:r>
                      <a:endParaRPr lang="en-IN" sz="1100" kern="100" dirty="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1474093705"/>
                  </a:ext>
                </a:extLst>
              </a:tr>
            </a:tbl>
          </a:graphicData>
        </a:graphic>
      </p:graphicFrame>
      <p:sp>
        <p:nvSpPr>
          <p:cNvPr id="3" name="Rectangle 1">
            <a:extLst>
              <a:ext uri="{FF2B5EF4-FFF2-40B4-BE49-F238E27FC236}">
                <a16:creationId xmlns:a16="http://schemas.microsoft.com/office/drawing/2014/main" id="{6297917B-ABB4-3D0E-4C48-9DB31CEF3729}"/>
              </a:ext>
            </a:extLst>
          </p:cNvPr>
          <p:cNvSpPr>
            <a:spLocks noChangeArrowheads="1"/>
          </p:cNvSpPr>
          <p:nvPr/>
        </p:nvSpPr>
        <p:spPr bwMode="auto">
          <a:xfrm>
            <a:off x="603947" y="36784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ow I’m going to define the hyperparameters with two or more options to find the best fit: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E65A4D7C-6637-AB69-99FC-089FF3072B98}"/>
              </a:ext>
            </a:extLst>
          </p:cNvPr>
          <p:cNvSpPr txBox="1"/>
          <p:nvPr/>
        </p:nvSpPr>
        <p:spPr>
          <a:xfrm>
            <a:off x="465575" y="4293158"/>
            <a:ext cx="10950191" cy="2031325"/>
          </a:xfrm>
          <a:prstGeom prst="rect">
            <a:avLst/>
          </a:prstGeom>
          <a:noFill/>
        </p:spPr>
        <p:txBody>
          <a:bodyPr wrap="square">
            <a:spAutoFit/>
          </a:bodyPr>
          <a:lstStyle/>
          <a:p>
            <a:r>
              <a:rPr lang="en-IN" dirty="0"/>
              <a:t>Now we need to find the best fit of the above model and get the mean test score and standard deviation of the best fit model:</a:t>
            </a:r>
          </a:p>
          <a:p>
            <a:r>
              <a:rPr lang="en-IN" dirty="0"/>
              <a:t>	grid = </a:t>
            </a:r>
            <a:r>
              <a:rPr lang="en-IN" dirty="0" err="1"/>
              <a:t>GridSearchCV</a:t>
            </a:r>
            <a:r>
              <a:rPr lang="en-IN" dirty="0"/>
              <a:t>(estimator=model, </a:t>
            </a:r>
            <a:r>
              <a:rPr lang="en-IN" dirty="0" err="1"/>
              <a:t>param_grid</a:t>
            </a:r>
            <a:r>
              <a:rPr lang="en-IN" dirty="0"/>
              <a:t>=</a:t>
            </a:r>
            <a:r>
              <a:rPr lang="en-IN" dirty="0" err="1"/>
              <a:t>param_grid</a:t>
            </a:r>
            <a:r>
              <a:rPr lang="en-IN" dirty="0"/>
              <a:t>, </a:t>
            </a:r>
            <a:r>
              <a:rPr lang="en-IN" dirty="0" err="1"/>
              <a:t>n_jobs</a:t>
            </a:r>
            <a:r>
              <a:rPr lang="en-IN" dirty="0"/>
              <a:t>=-1)</a:t>
            </a:r>
          </a:p>
          <a:p>
            <a:r>
              <a:rPr lang="en-IN" dirty="0"/>
              <a:t>	</a:t>
            </a:r>
            <a:r>
              <a:rPr lang="en-IN" dirty="0" err="1"/>
              <a:t>grid_result</a:t>
            </a:r>
            <a:r>
              <a:rPr lang="en-IN" dirty="0"/>
              <a:t> = </a:t>
            </a:r>
            <a:r>
              <a:rPr lang="en-IN" dirty="0" err="1"/>
              <a:t>grid.fit</a:t>
            </a:r>
            <a:r>
              <a:rPr lang="en-IN" dirty="0"/>
              <a:t>(</a:t>
            </a:r>
            <a:r>
              <a:rPr lang="en-IN" dirty="0" err="1"/>
              <a:t>X_train</a:t>
            </a:r>
            <a:r>
              <a:rPr lang="en-IN" dirty="0"/>
              <a:t>, </a:t>
            </a:r>
            <a:r>
              <a:rPr lang="en-IN" dirty="0" err="1"/>
              <a:t>y_train</a:t>
            </a:r>
            <a:r>
              <a:rPr lang="en-IN" dirty="0"/>
              <a:t>)</a:t>
            </a:r>
          </a:p>
          <a:p>
            <a:r>
              <a:rPr lang="en-IN" dirty="0"/>
              <a:t>	</a:t>
            </a:r>
          </a:p>
          <a:p>
            <a:endParaRPr lang="en-IN" dirty="0"/>
          </a:p>
          <a:p>
            <a:r>
              <a:rPr lang="en-IN" dirty="0"/>
              <a:t>	</a:t>
            </a:r>
          </a:p>
        </p:txBody>
      </p:sp>
    </p:spTree>
    <p:extLst>
      <p:ext uri="{BB962C8B-B14F-4D97-AF65-F5344CB8AC3E}">
        <p14:creationId xmlns:p14="http://schemas.microsoft.com/office/powerpoint/2010/main" val="2680849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3B6015-34F6-99E1-8679-D4BD40184291}"/>
              </a:ext>
            </a:extLst>
          </p:cNvPr>
          <p:cNvSpPr txBox="1"/>
          <p:nvPr/>
        </p:nvSpPr>
        <p:spPr>
          <a:xfrm>
            <a:off x="673240" y="363808"/>
            <a:ext cx="8468247" cy="1754326"/>
          </a:xfrm>
          <a:prstGeom prst="rect">
            <a:avLst/>
          </a:prstGeom>
          <a:noFill/>
        </p:spPr>
        <p:txBody>
          <a:bodyPr wrap="square">
            <a:spAutoFit/>
          </a:bodyPr>
          <a:lstStyle/>
          <a:p>
            <a:r>
              <a:rPr lang="en-IN" dirty="0"/>
              <a:t>print("Best: %f using %s" % (</a:t>
            </a:r>
            <a:r>
              <a:rPr lang="en-IN" dirty="0" err="1"/>
              <a:t>grid_result.best_score</a:t>
            </a:r>
            <a:r>
              <a:rPr lang="en-IN" dirty="0"/>
              <a:t>_, </a:t>
            </a:r>
            <a:r>
              <a:rPr lang="en-IN" dirty="0" err="1"/>
              <a:t>grid_result.best_params</a:t>
            </a:r>
            <a:r>
              <a:rPr lang="en-IN" dirty="0"/>
              <a:t>_))</a:t>
            </a:r>
          </a:p>
          <a:p>
            <a:r>
              <a:rPr lang="en-IN" dirty="0"/>
              <a:t>	means = </a:t>
            </a:r>
            <a:r>
              <a:rPr lang="en-IN" dirty="0" err="1"/>
              <a:t>grid_result.cv_results</a:t>
            </a:r>
            <a:r>
              <a:rPr lang="en-IN" dirty="0"/>
              <a:t>_['</a:t>
            </a:r>
            <a:r>
              <a:rPr lang="en-IN" dirty="0" err="1"/>
              <a:t>mean_test_score</a:t>
            </a:r>
            <a:r>
              <a:rPr lang="en-IN" dirty="0"/>
              <a:t>']</a:t>
            </a:r>
          </a:p>
          <a:p>
            <a:r>
              <a:rPr lang="en-IN" dirty="0"/>
              <a:t>	</a:t>
            </a:r>
            <a:r>
              <a:rPr lang="en-IN" dirty="0" err="1"/>
              <a:t>stds</a:t>
            </a:r>
            <a:r>
              <a:rPr lang="en-IN" dirty="0"/>
              <a:t> = </a:t>
            </a:r>
            <a:r>
              <a:rPr lang="en-IN" dirty="0" err="1"/>
              <a:t>grid_result.cv_results</a:t>
            </a:r>
            <a:r>
              <a:rPr lang="en-IN" dirty="0"/>
              <a:t>_['</a:t>
            </a:r>
            <a:r>
              <a:rPr lang="en-IN" dirty="0" err="1"/>
              <a:t>std_test_score</a:t>
            </a:r>
            <a:r>
              <a:rPr lang="en-IN" dirty="0"/>
              <a:t>']</a:t>
            </a:r>
          </a:p>
          <a:p>
            <a:r>
              <a:rPr lang="en-IN" dirty="0"/>
              <a:t>	params = </a:t>
            </a:r>
            <a:r>
              <a:rPr lang="en-IN" dirty="0" err="1"/>
              <a:t>grid_result.cv_results</a:t>
            </a:r>
            <a:r>
              <a:rPr lang="en-IN" dirty="0"/>
              <a:t>_['params']</a:t>
            </a:r>
          </a:p>
          <a:p>
            <a:r>
              <a:rPr lang="en-IN" dirty="0"/>
              <a:t>	for mean, </a:t>
            </a:r>
            <a:r>
              <a:rPr lang="en-IN" dirty="0" err="1"/>
              <a:t>stdev</a:t>
            </a:r>
            <a:r>
              <a:rPr lang="en-IN" dirty="0"/>
              <a:t>, param in zip(means, </a:t>
            </a:r>
            <a:r>
              <a:rPr lang="en-IN" dirty="0" err="1"/>
              <a:t>stds</a:t>
            </a:r>
            <a:r>
              <a:rPr lang="en-IN" dirty="0"/>
              <a:t>, params):</a:t>
            </a:r>
          </a:p>
          <a:p>
            <a:endParaRPr lang="en-IN" dirty="0"/>
          </a:p>
        </p:txBody>
      </p:sp>
      <p:graphicFrame>
        <p:nvGraphicFramePr>
          <p:cNvPr id="4" name="Table 3">
            <a:extLst>
              <a:ext uri="{FF2B5EF4-FFF2-40B4-BE49-F238E27FC236}">
                <a16:creationId xmlns:a16="http://schemas.microsoft.com/office/drawing/2014/main" id="{A78F9FA4-A457-0CA3-F48B-F93CD1F3F02F}"/>
              </a:ext>
            </a:extLst>
          </p:cNvPr>
          <p:cNvGraphicFramePr>
            <a:graphicFrameLocks noGrp="1"/>
          </p:cNvGraphicFramePr>
          <p:nvPr>
            <p:extLst>
              <p:ext uri="{D42A27DB-BD31-4B8C-83A1-F6EECF244321}">
                <p14:modId xmlns:p14="http://schemas.microsoft.com/office/powerpoint/2010/main" val="1429796476"/>
              </p:ext>
            </p:extLst>
          </p:nvPr>
        </p:nvGraphicFramePr>
        <p:xfrm>
          <a:off x="673240" y="2125296"/>
          <a:ext cx="8573135" cy="209550"/>
        </p:xfrm>
        <a:graphic>
          <a:graphicData uri="http://schemas.openxmlformats.org/drawingml/2006/table">
            <a:tbl>
              <a:tblPr firstRow="1" firstCol="1" bandRow="1">
                <a:tableStyleId>{5C22544A-7EE6-4342-B048-85BDC9FD1C3A}</a:tableStyleId>
              </a:tblPr>
              <a:tblGrid>
                <a:gridCol w="260350">
                  <a:extLst>
                    <a:ext uri="{9D8B030D-6E8A-4147-A177-3AD203B41FA5}">
                      <a16:colId xmlns:a16="http://schemas.microsoft.com/office/drawing/2014/main" val="1679263850"/>
                    </a:ext>
                  </a:extLst>
                </a:gridCol>
                <a:gridCol w="8312785">
                  <a:extLst>
                    <a:ext uri="{9D8B030D-6E8A-4147-A177-3AD203B41FA5}">
                      <a16:colId xmlns:a16="http://schemas.microsoft.com/office/drawing/2014/main" val="2411294774"/>
                    </a:ext>
                  </a:extLst>
                </a:gridCol>
              </a:tblGrid>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1400" kern="100" dirty="0">
                          <a:effectLst/>
                        </a:rPr>
                        <a:t>    print("%f (%f) with: %r" % (mean, </a:t>
                      </a:r>
                      <a:r>
                        <a:rPr lang="en-GB" sz="1400" kern="100" dirty="0" err="1">
                          <a:effectLst/>
                        </a:rPr>
                        <a:t>stdev</a:t>
                      </a:r>
                      <a:r>
                        <a:rPr lang="en-GB" sz="1400" kern="100" dirty="0">
                          <a:effectLst/>
                        </a:rPr>
                        <a:t>, param))</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1135668902"/>
                  </a:ext>
                </a:extLst>
              </a:tr>
            </a:tbl>
          </a:graphicData>
        </a:graphic>
      </p:graphicFrame>
      <p:graphicFrame>
        <p:nvGraphicFramePr>
          <p:cNvPr id="5" name="Table 4">
            <a:extLst>
              <a:ext uri="{FF2B5EF4-FFF2-40B4-BE49-F238E27FC236}">
                <a16:creationId xmlns:a16="http://schemas.microsoft.com/office/drawing/2014/main" id="{DDD12450-EDE0-AE0B-F4EA-167D305960CD}"/>
              </a:ext>
            </a:extLst>
          </p:cNvPr>
          <p:cNvGraphicFramePr>
            <a:graphicFrameLocks noGrp="1"/>
          </p:cNvGraphicFramePr>
          <p:nvPr>
            <p:extLst>
              <p:ext uri="{D42A27DB-BD31-4B8C-83A1-F6EECF244321}">
                <p14:modId xmlns:p14="http://schemas.microsoft.com/office/powerpoint/2010/main" val="1060403932"/>
              </p:ext>
            </p:extLst>
          </p:nvPr>
        </p:nvGraphicFramePr>
        <p:xfrm>
          <a:off x="798316" y="4662643"/>
          <a:ext cx="8573135" cy="657225"/>
        </p:xfrm>
        <a:graphic>
          <a:graphicData uri="http://schemas.openxmlformats.org/drawingml/2006/table">
            <a:tbl>
              <a:tblPr firstRow="1" firstCol="1" bandRow="1">
                <a:tableStyleId>{5C22544A-7EE6-4342-B048-85BDC9FD1C3A}</a:tableStyleId>
              </a:tblPr>
              <a:tblGrid>
                <a:gridCol w="323215">
                  <a:extLst>
                    <a:ext uri="{9D8B030D-6E8A-4147-A177-3AD203B41FA5}">
                      <a16:colId xmlns:a16="http://schemas.microsoft.com/office/drawing/2014/main" val="3623231278"/>
                    </a:ext>
                  </a:extLst>
                </a:gridCol>
                <a:gridCol w="8249920">
                  <a:extLst>
                    <a:ext uri="{9D8B030D-6E8A-4147-A177-3AD203B41FA5}">
                      <a16:colId xmlns:a16="http://schemas.microsoft.com/office/drawing/2014/main" val="4080484215"/>
                    </a:ext>
                  </a:extLst>
                </a:gridCol>
              </a:tblGrid>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38100" marB="9525"/>
                </a:tc>
                <a:tc>
                  <a:txBody>
                    <a:bodyPr/>
                    <a:lstStyle/>
                    <a:p>
                      <a:pPr>
                        <a:lnSpc>
                          <a:spcPts val="1500"/>
                        </a:lnSpc>
                        <a:spcAft>
                          <a:spcPts val="800"/>
                        </a:spcAft>
                      </a:pPr>
                      <a:r>
                        <a:rPr lang="en-GB" sz="1400" kern="100">
                          <a:effectLst/>
                        </a:rPr>
                        <a:t>model = Sequential()</a:t>
                      </a:r>
                      <a:endParaRPr lang="en-IN" sz="20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38100" marB="9525"/>
                </a:tc>
                <a:extLst>
                  <a:ext uri="{0D108BD9-81ED-4DB2-BD59-A6C34878D82A}">
                    <a16:rowId xmlns:a16="http://schemas.microsoft.com/office/drawing/2014/main" val="2017070209"/>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1400" kern="100">
                          <a:effectLst/>
                        </a:rPr>
                        <a:t>model.add(Dense(16, activation='relu', input_shape=(3,)))</a:t>
                      </a:r>
                      <a:endParaRPr lang="en-IN" sz="2000" kern="10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974792747"/>
                  </a:ext>
                </a:extLst>
              </a:tr>
              <a:tr h="0">
                <a:tc>
                  <a:txBody>
                    <a:bodyPr/>
                    <a:lstStyle/>
                    <a:p>
                      <a:pPr>
                        <a:lnSpc>
                          <a:spcPct val="107000"/>
                        </a:lnSpc>
                      </a:pPr>
                      <a:endParaRPr lang="en-IN" sz="1100" kern="100">
                        <a:effectLst/>
                        <a:latin typeface="Calibri" panose="020F0502020204030204" pitchFamily="34" charset="0"/>
                        <a:cs typeface="Latha" panose="020B0604020202020204" pitchFamily="34" charset="0"/>
                      </a:endParaRPr>
                    </a:p>
                  </a:txBody>
                  <a:tcPr marL="95250" marR="95250" marT="9525" marB="9525"/>
                </a:tc>
                <a:tc>
                  <a:txBody>
                    <a:bodyPr/>
                    <a:lstStyle/>
                    <a:p>
                      <a:pPr>
                        <a:lnSpc>
                          <a:spcPts val="1500"/>
                        </a:lnSpc>
                        <a:spcAft>
                          <a:spcPts val="800"/>
                        </a:spcAft>
                      </a:pPr>
                      <a:r>
                        <a:rPr lang="en-GB" sz="1400" kern="100" dirty="0" err="1">
                          <a:effectLst/>
                        </a:rPr>
                        <a:t>model.add</a:t>
                      </a:r>
                      <a:r>
                        <a:rPr lang="en-GB" sz="1400" kern="100" dirty="0">
                          <a:effectLst/>
                        </a:rPr>
                        <a:t>(Dense(16, activation='</a:t>
                      </a:r>
                      <a:r>
                        <a:rPr lang="en-GB" sz="1400" kern="100" dirty="0" err="1">
                          <a:effectLst/>
                        </a:rPr>
                        <a:t>relu</a:t>
                      </a:r>
                      <a:r>
                        <a:rPr lang="en-GB" sz="1400" kern="100" dirty="0">
                          <a:effectLst/>
                        </a:rPr>
                        <a:t>'))</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txBody>
                  <a:tcPr marL="95250" marR="95250" marT="9525" marB="9525"/>
                </a:tc>
                <a:extLst>
                  <a:ext uri="{0D108BD9-81ED-4DB2-BD59-A6C34878D82A}">
                    <a16:rowId xmlns:a16="http://schemas.microsoft.com/office/drawing/2014/main" val="1839569043"/>
                  </a:ext>
                </a:extLst>
              </a:tr>
            </a:tbl>
          </a:graphicData>
        </a:graphic>
      </p:graphicFrame>
      <p:sp>
        <p:nvSpPr>
          <p:cNvPr id="6" name="Rectangle 1">
            <a:extLst>
              <a:ext uri="{FF2B5EF4-FFF2-40B4-BE49-F238E27FC236}">
                <a16:creationId xmlns:a16="http://schemas.microsoft.com/office/drawing/2014/main" id="{911CFAE8-3B70-3F9D-305B-58DB48E7D57A}"/>
              </a:ext>
            </a:extLst>
          </p:cNvPr>
          <p:cNvSpPr>
            <a:spLocks noChangeArrowheads="1"/>
          </p:cNvSpPr>
          <p:nvPr/>
        </p:nvSpPr>
        <p:spPr bwMode="auto">
          <a:xfrm>
            <a:off x="181299" y="2628781"/>
            <a:ext cx="11829402"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400" b="1" i="0" u="none" strike="noStrike" cap="none" normalizeH="0" baseline="0" dirty="0">
                <a:ln>
                  <a:noFill/>
                </a:ln>
                <a:solidFill>
                  <a:schemeClr val="tx1"/>
                </a:solidFill>
                <a:effectLst/>
                <a:latin typeface="var(--fontFamily)"/>
                <a:ea typeface="Times New Roman" panose="02020603050405020304" pitchFamily="18" charset="0"/>
                <a:cs typeface="Courier New" panose="02070309020205020404" pitchFamily="49" charset="0"/>
              </a:rPr>
              <a:t>Best: 0.957655 </a:t>
            </a:r>
            <a:r>
              <a:rPr kumimoji="0" lang="en-US" altLang="en-US" sz="1400" b="1" i="0" u="none" strike="noStrike" cap="none" normalizeH="0" baseline="0" dirty="0" err="1">
                <a:ln>
                  <a:noFill/>
                </a:ln>
                <a:solidFill>
                  <a:schemeClr val="tx1"/>
                </a:solidFill>
                <a:effectLst/>
                <a:latin typeface="var(--fontFamily)"/>
                <a:ea typeface="Times New Roman" panose="02020603050405020304" pitchFamily="18" charset="0"/>
                <a:cs typeface="Courier New" panose="02070309020205020404" pitchFamily="49" charset="0"/>
              </a:rPr>
              <a:t>u</a:t>
            </a:r>
            <a:r>
              <a:rPr lang="en-US" altLang="en-US" sz="1400" b="1" dirty="0" err="1">
                <a:latin typeface="var(--fontFamily)"/>
                <a:ea typeface="Times New Roman" panose="02020603050405020304" pitchFamily="18" charset="0"/>
                <a:cs typeface="Courier New" panose="02070309020205020404" pitchFamily="49" charset="0"/>
              </a:rPr>
              <a:t>'activation</a:t>
            </a:r>
            <a:r>
              <a:rPr lang="en-US" altLang="en-US" sz="1400" b="1" dirty="0">
                <a:latin typeface="var(--fontFamily)"/>
                <a:ea typeface="Times New Roman" panose="02020603050405020304" pitchFamily="18" charset="0"/>
                <a:cs typeface="Courier New" panose="02070309020205020404" pitchFamily="49" charset="0"/>
              </a:rPr>
              <a:t>': '</a:t>
            </a:r>
            <a:r>
              <a:rPr lang="en-US" altLang="en-US" sz="1400" b="1" dirty="0" err="1">
                <a:latin typeface="var(--fontFamily)"/>
                <a:ea typeface="Times New Roman" panose="02020603050405020304" pitchFamily="18" charset="0"/>
                <a:cs typeface="Courier New" panose="02070309020205020404" pitchFamily="49" charset="0"/>
              </a:rPr>
              <a:t>relu</a:t>
            </a:r>
            <a:r>
              <a:rPr lang="en-US" altLang="en-US" sz="1400" b="1" dirty="0">
                <a:latin typeface="var(--fontFamily)"/>
                <a:ea typeface="Times New Roman" panose="02020603050405020304" pitchFamily="18" charset="0"/>
                <a:cs typeface="Courier New" panose="02070309020205020404" pitchFamily="49" charset="0"/>
              </a:rPr>
              <a:t>', '</a:t>
            </a:r>
            <a:r>
              <a:rPr lang="en-US" altLang="en-US" sz="1400" b="1" dirty="0" err="1">
                <a:latin typeface="var(--fontFamily)"/>
                <a:ea typeface="Times New Roman" panose="02020603050405020304" pitchFamily="18" charset="0"/>
                <a:cs typeface="Courier New" panose="02070309020205020404" pitchFamily="49" charset="0"/>
              </a:rPr>
              <a:t>batch_size</a:t>
            </a:r>
            <a:r>
              <a:rPr lang="en-US" altLang="en-US" sz="1400" b="1" dirty="0">
                <a:latin typeface="var(--fontFamily)"/>
                <a:ea typeface="Times New Roman" panose="02020603050405020304" pitchFamily="18" charset="0"/>
                <a:cs typeface="Courier New" panose="02070309020205020404" pitchFamily="49" charset="0"/>
              </a:rPr>
              <a:t>': 10, 'epochs': 10, 'loss': '</a:t>
            </a:r>
            <a:r>
              <a:rPr lang="en-US" altLang="en-US" sz="1400" b="1" dirty="0" err="1">
                <a:latin typeface="var(--fontFamily)"/>
                <a:ea typeface="Times New Roman" panose="02020603050405020304" pitchFamily="18" charset="0"/>
                <a:cs typeface="Courier New" panose="02070309020205020404" pitchFamily="49" charset="0"/>
              </a:rPr>
              <a:t>squared_hinge</a:t>
            </a:r>
            <a:r>
              <a:rPr lang="en-US" altLang="en-US" sz="1400" b="1" dirty="0">
                <a:latin typeface="var(--fontFamily)"/>
                <a:ea typeface="Times New Roman" panose="02020603050405020304" pitchFamily="18" charset="0"/>
                <a:cs typeface="Courier New" panose="02070309020205020404" pitchFamily="49" charset="0"/>
              </a:rPr>
              <a:t>', 'neurons': 16, 'optimizer': 'SGD'} 0.333316 (0.471398) </a:t>
            </a:r>
          </a:p>
          <a:p>
            <a:pPr lvl="0" eaLnBrk="0" fontAlgn="base" hangingPunct="0">
              <a:spcBef>
                <a:spcPct val="0"/>
              </a:spcBef>
              <a:spcAft>
                <a:spcPct val="0"/>
              </a:spcAft>
            </a:pPr>
            <a:r>
              <a:rPr lang="en-US" altLang="en-US" sz="1400" b="1" dirty="0">
                <a:latin typeface="var(--fontFamily)"/>
                <a:ea typeface="Times New Roman" panose="02020603050405020304" pitchFamily="18" charset="0"/>
                <a:cs typeface="Courier New" panose="02070309020205020404" pitchFamily="49" charset="0"/>
              </a:rPr>
              <a:t>with: {'activation': 'sigmoid', '</a:t>
            </a:r>
            <a:r>
              <a:rPr lang="en-US" altLang="en-US" sz="1400" b="1" dirty="0" err="1">
                <a:latin typeface="var(--fontFamily)"/>
                <a:ea typeface="Times New Roman" panose="02020603050405020304" pitchFamily="18" charset="0"/>
                <a:cs typeface="Courier New" panose="02070309020205020404" pitchFamily="49" charset="0"/>
              </a:rPr>
              <a:t>batch_size</a:t>
            </a:r>
            <a:r>
              <a:rPr lang="en-US" altLang="en-US" sz="1400" b="1" dirty="0">
                <a:latin typeface="var(--fontFamily)"/>
                <a:ea typeface="Times New Roman" panose="02020603050405020304" pitchFamily="18" charset="0"/>
                <a:cs typeface="Courier New" panose="02070309020205020404" pitchFamily="49" charset="0"/>
              </a:rPr>
              <a:t>': 10, 'epochs': 10, 'loss': '</a:t>
            </a:r>
            <a:r>
              <a:rPr lang="en-US" altLang="en-US" sz="1400" b="1" dirty="0" err="1">
                <a:latin typeface="var(--fontFamily)"/>
                <a:ea typeface="Times New Roman" panose="02020603050405020304" pitchFamily="18" charset="0"/>
                <a:cs typeface="Courier New" panose="02070309020205020404" pitchFamily="49" charset="0"/>
              </a:rPr>
              <a:t>squared_hinge</a:t>
            </a:r>
            <a:r>
              <a:rPr lang="en-US" altLang="en-US" sz="1400" b="1" dirty="0">
                <a:latin typeface="var(--fontFamily)"/>
                <a:ea typeface="Times New Roman" panose="02020603050405020304" pitchFamily="18" charset="0"/>
                <a:cs typeface="Courier New" panose="02070309020205020404" pitchFamily="49" charset="0"/>
              </a:rPr>
              <a:t>', 'neurons': 16, 'optimizer': 'SGD'} 0.000000 (0.000000) with:</a:t>
            </a:r>
          </a:p>
          <a:p>
            <a:pPr lvl="0" eaLnBrk="0" fontAlgn="base" hangingPunct="0">
              <a:spcBef>
                <a:spcPct val="0"/>
              </a:spcBef>
              <a:spcAft>
                <a:spcPct val="0"/>
              </a:spcAft>
            </a:pPr>
            <a:r>
              <a:rPr lang="en-US" altLang="en-US" sz="1400" b="1" dirty="0">
                <a:latin typeface="var(--fontFamily)"/>
                <a:ea typeface="Times New Roman" panose="02020603050405020304" pitchFamily="18" charset="0"/>
                <a:cs typeface="Courier New" panose="02070309020205020404" pitchFamily="49" charset="0"/>
              </a:rPr>
              <a:t> {'activation': 'sigmoid', '</a:t>
            </a:r>
            <a:r>
              <a:rPr lang="en-US" altLang="en-US" sz="1400" b="1" dirty="0" err="1">
                <a:latin typeface="var(--fontFamily)"/>
                <a:ea typeface="Times New Roman" panose="02020603050405020304" pitchFamily="18" charset="0"/>
                <a:cs typeface="Courier New" panose="02070309020205020404" pitchFamily="49" charset="0"/>
              </a:rPr>
              <a:t>batch_size</a:t>
            </a:r>
            <a:r>
              <a:rPr lang="en-US" altLang="en-US" sz="1400" b="1" dirty="0">
                <a:latin typeface="var(--fontFamily)"/>
                <a:ea typeface="Times New Roman" panose="02020603050405020304" pitchFamily="18" charset="0"/>
                <a:cs typeface="Courier New" panose="02070309020205020404" pitchFamily="49" charset="0"/>
              </a:rPr>
              <a:t>': 10, 'epochs': 10, 'loss': '</a:t>
            </a:r>
            <a:r>
              <a:rPr lang="en-US" altLang="en-US" sz="1400" b="1" dirty="0" err="1">
                <a:latin typeface="var(--fontFamily)"/>
                <a:ea typeface="Times New Roman" panose="02020603050405020304" pitchFamily="18" charset="0"/>
                <a:cs typeface="Courier New" panose="02070309020205020404" pitchFamily="49" charset="0"/>
              </a:rPr>
              <a:t>squared_hinge</a:t>
            </a:r>
            <a:r>
              <a:rPr lang="en-US" altLang="en-US" sz="1400" b="1" dirty="0">
                <a:latin typeface="var(--fontFamily)"/>
                <a:ea typeface="Times New Roman" panose="02020603050405020304" pitchFamily="18" charset="0"/>
                <a:cs typeface="Courier New" panose="02070309020205020404" pitchFamily="49" charset="0"/>
              </a:rPr>
              <a:t>', 'neurons': 16, 'optimizer': '</a:t>
            </a:r>
            <a:r>
              <a:rPr lang="en-US" altLang="en-US" sz="1400" b="1" dirty="0" err="1">
                <a:latin typeface="var(--fontFamily)"/>
                <a:ea typeface="Times New Roman" panose="02020603050405020304" pitchFamily="18" charset="0"/>
                <a:cs typeface="Courier New" panose="02070309020205020404" pitchFamily="49" charset="0"/>
              </a:rPr>
              <a:t>Adadelta</a:t>
            </a:r>
            <a:r>
              <a:rPr lang="en-US" altLang="en-US" sz="1400" b="1" dirty="0">
                <a:latin typeface="var(--fontFamily)"/>
                <a:ea typeface="Times New Roman" panose="02020603050405020304" pitchFamily="18" charset="0"/>
                <a:cs typeface="Courier New" panose="02070309020205020404" pitchFamily="49" charset="0"/>
              </a:rPr>
              <a:t>'} 0.957655 (0.029957) with: </a:t>
            </a:r>
          </a:p>
          <a:p>
            <a:pPr lvl="0" eaLnBrk="0" fontAlgn="base" hangingPunct="0">
              <a:spcBef>
                <a:spcPct val="0"/>
              </a:spcBef>
              <a:spcAft>
                <a:spcPct val="0"/>
              </a:spcAft>
            </a:pPr>
            <a:r>
              <a:rPr lang="en-US" altLang="en-US" sz="1400" b="1" dirty="0">
                <a:latin typeface="var(--fontFamily)"/>
                <a:ea typeface="Times New Roman" panose="02020603050405020304" pitchFamily="18" charset="0"/>
                <a:cs typeface="Courier New" panose="02070309020205020404" pitchFamily="49" charset="0"/>
              </a:rPr>
              <a:t>{'activation': '</a:t>
            </a:r>
            <a:r>
              <a:rPr lang="en-US" altLang="en-US" sz="1400" b="1" dirty="0" err="1">
                <a:latin typeface="var(--fontFamily)"/>
                <a:ea typeface="Times New Roman" panose="02020603050405020304" pitchFamily="18" charset="0"/>
                <a:cs typeface="Courier New" panose="02070309020205020404" pitchFamily="49" charset="0"/>
              </a:rPr>
              <a:t>relu</a:t>
            </a:r>
            <a:r>
              <a:rPr lang="en-US" altLang="en-US" sz="1400" b="1" dirty="0">
                <a:latin typeface="var(--fontFamily)"/>
                <a:ea typeface="Times New Roman" panose="02020603050405020304" pitchFamily="18" charset="0"/>
                <a:cs typeface="Courier New" panose="02070309020205020404" pitchFamily="49" charset="0"/>
              </a:rPr>
              <a:t>', '</a:t>
            </a:r>
            <a:r>
              <a:rPr lang="en-US" altLang="en-US" sz="1400" b="1" dirty="0" err="1">
                <a:latin typeface="var(--fontFamily)"/>
                <a:ea typeface="Times New Roman" panose="02020603050405020304" pitchFamily="18" charset="0"/>
                <a:cs typeface="Courier New" panose="02070309020205020404" pitchFamily="49" charset="0"/>
              </a:rPr>
              <a:t>batch_size</a:t>
            </a:r>
            <a:r>
              <a:rPr lang="en-US" altLang="en-US" sz="1400" b="1" dirty="0">
                <a:latin typeface="var(--fontFamily)"/>
                <a:ea typeface="Times New Roman" panose="02020603050405020304" pitchFamily="18" charset="0"/>
                <a:cs typeface="Courier New" panose="02070309020205020404" pitchFamily="49" charset="0"/>
              </a:rPr>
              <a:t>': 10, 'epochs': 10, 'loss': '</a:t>
            </a:r>
            <a:r>
              <a:rPr lang="en-US" altLang="en-US" sz="1400" b="1" dirty="0" err="1">
                <a:latin typeface="var(--fontFamily)"/>
                <a:ea typeface="Times New Roman" panose="02020603050405020304" pitchFamily="18" charset="0"/>
                <a:cs typeface="Courier New" panose="02070309020205020404" pitchFamily="49" charset="0"/>
              </a:rPr>
              <a:t>squared_hinge</a:t>
            </a:r>
            <a:r>
              <a:rPr lang="en-US" altLang="en-US" sz="1400" b="1" dirty="0">
                <a:latin typeface="var(--fontFamily)"/>
                <a:ea typeface="Times New Roman" panose="02020603050405020304" pitchFamily="18" charset="0"/>
                <a:cs typeface="Courier New" panose="02070309020205020404" pitchFamily="49" charset="0"/>
              </a:rPr>
              <a:t>', 'neurons': 16, 'optimizer': 'SGD'} 0.645111 (0.456960) with: {'activation</a:t>
            </a:r>
          </a:p>
          <a:p>
            <a:pPr lvl="0" eaLnBrk="0" fontAlgn="base" hangingPunct="0">
              <a:spcBef>
                <a:spcPct val="0"/>
              </a:spcBef>
              <a:spcAft>
                <a:spcPct val="0"/>
              </a:spcAft>
            </a:pPr>
            <a:r>
              <a:rPr lang="en-US" altLang="en-US" sz="1400" b="1" dirty="0">
                <a:latin typeface="var(--fontFamily)"/>
                <a:ea typeface="Times New Roman" panose="02020603050405020304" pitchFamily="18" charset="0"/>
                <a:cs typeface="Courier New" panose="02070309020205020404" pitchFamily="49" charset="0"/>
              </a:rPr>
              <a:t>n': '</a:t>
            </a:r>
            <a:r>
              <a:rPr lang="en-US" altLang="en-US" sz="1400" b="1" dirty="0" err="1">
                <a:latin typeface="var(--fontFamily)"/>
                <a:ea typeface="Times New Roman" panose="02020603050405020304" pitchFamily="18" charset="0"/>
                <a:cs typeface="Courier New" panose="02070309020205020404" pitchFamily="49" charset="0"/>
              </a:rPr>
              <a:t>relu</a:t>
            </a:r>
            <a:r>
              <a:rPr lang="en-US" altLang="en-US" sz="1400" b="1" dirty="0">
                <a:latin typeface="var(--fontFamily)"/>
                <a:ea typeface="Times New Roman" panose="02020603050405020304" pitchFamily="18" charset="0"/>
                <a:cs typeface="Courier New" panose="02070309020205020404" pitchFamily="49" charset="0"/>
              </a:rPr>
              <a:t>', '</a:t>
            </a:r>
            <a:r>
              <a:rPr lang="en-US" altLang="en-US" sz="1400" b="1" dirty="0" err="1">
                <a:latin typeface="var(--fontFamily)"/>
                <a:ea typeface="Times New Roman" panose="02020603050405020304" pitchFamily="18" charset="0"/>
                <a:cs typeface="Courier New" panose="02070309020205020404" pitchFamily="49" charset="0"/>
              </a:rPr>
              <a:t>batch_size</a:t>
            </a:r>
            <a:r>
              <a:rPr lang="en-US" altLang="en-US" sz="1400" b="1" dirty="0">
                <a:latin typeface="var(--fontFamily)"/>
                <a:ea typeface="Times New Roman" panose="02020603050405020304" pitchFamily="18" charset="0"/>
                <a:cs typeface="Courier New" panose="02070309020205020404" pitchFamily="49" charset="0"/>
              </a:rPr>
              <a:t>': 10, 'epochs': 10, 'loss': '</a:t>
            </a:r>
            <a:r>
              <a:rPr lang="en-US" altLang="en-US" sz="1400" b="1" dirty="0" err="1">
                <a:latin typeface="var(--fontFamily)"/>
                <a:ea typeface="Times New Roman" panose="02020603050405020304" pitchFamily="18" charset="0"/>
                <a:cs typeface="Courier New" panose="02070309020205020404" pitchFamily="49" charset="0"/>
              </a:rPr>
              <a:t>squared_hinge</a:t>
            </a:r>
            <a:r>
              <a:rPr lang="en-US" altLang="en-US" sz="1400" b="1" dirty="0">
                <a:latin typeface="var(--fontFamily)"/>
                <a:ea typeface="Times New Roman" panose="02020603050405020304" pitchFamily="18" charset="0"/>
                <a:cs typeface="Courier New" panose="02070309020205020404" pitchFamily="49" charset="0"/>
              </a:rPr>
              <a:t>', 'neurons': 16, 'optimizer': '</a:t>
            </a:r>
            <a:r>
              <a:rPr lang="en-US" altLang="en-US" sz="1400" b="1" dirty="0" err="1">
                <a:latin typeface="var(--fontFamily)"/>
                <a:ea typeface="Times New Roman" panose="02020603050405020304" pitchFamily="18" charset="0"/>
                <a:cs typeface="Courier New" panose="02070309020205020404" pitchFamily="49" charset="0"/>
              </a:rPr>
              <a:t>Adadelta</a:t>
            </a:r>
            <a:r>
              <a:rPr lang="en-US" altLang="en-US" sz="1400" b="1" dirty="0">
                <a:latin typeface="var(--fontFamily)"/>
                <a:ea typeface="Times New Roman" panose="02020603050405020304" pitchFamily="18" charset="0"/>
                <a:cs typeface="Courier New" panose="02070309020205020404" pitchFamily="49" charset="0"/>
              </a:rPr>
              <a:t>'}</a:t>
            </a:r>
            <a:r>
              <a:rPr lang="en-US" altLang="en-US" sz="1400" dirty="0"/>
              <a:t> </a:t>
            </a:r>
            <a:endParaRPr lang="en-US" altLang="en-US" sz="1400" dirty="0">
              <a:latin typeface="Arial" panose="020B0604020202020204" pitchFamily="34" charset="0"/>
              <a:ea typeface="Times New Roman" panose="02020603050405020304" pitchFamily="18" charset="0"/>
            </a:endParaRPr>
          </a:p>
          <a:p>
            <a:pPr lvl="0" eaLnBrk="0" fontAlgn="base" hangingPunct="0">
              <a:spcBef>
                <a:spcPct val="0"/>
              </a:spcBef>
              <a:spcAft>
                <a:spcPct val="0"/>
              </a:spcAft>
            </a:pPr>
            <a:r>
              <a:rPr lang="en-US" altLang="en-US" sz="1400" dirty="0">
                <a:solidFill>
                  <a:srgbClr val="000000"/>
                </a:solidFill>
                <a:latin typeface="Arial" panose="020B0604020202020204" pitchFamily="34" charset="0"/>
                <a:ea typeface="Times New Roman" panose="02020603050405020304" pitchFamily="18" charset="0"/>
                <a:cs typeface="Arial" panose="020B0604020202020204" pitchFamily="34" charset="0"/>
              </a:rPr>
              <a:t>In the step below, the best-fit parameters are used for the same model to calculate the score with the training data and the test data:</a:t>
            </a:r>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var(--fontFamily)"/>
                <a:ea typeface="Times New Roman" panose="02020603050405020304" pitchFamily="18" charset="0"/>
                <a:cs typeface="Courier New" panose="02070309020205020404" pitchFamily="49" charset="0"/>
              </a:rPr>
              <a:t>sing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5396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C90E9F-C482-ECF4-BCF8-62BD6CE9A1E4}"/>
              </a:ext>
            </a:extLst>
          </p:cNvPr>
          <p:cNvSpPr txBox="1"/>
          <p:nvPr/>
        </p:nvSpPr>
        <p:spPr>
          <a:xfrm>
            <a:off x="512466" y="482320"/>
            <a:ext cx="11306070" cy="1754326"/>
          </a:xfrm>
          <a:prstGeom prst="rect">
            <a:avLst/>
          </a:prstGeom>
          <a:noFill/>
        </p:spPr>
        <p:txBody>
          <a:bodyPr wrap="square">
            <a:spAutoFit/>
          </a:bodyPr>
          <a:lstStyle/>
          <a:p>
            <a:r>
              <a:rPr lang="en-IN" dirty="0"/>
              <a:t>	</a:t>
            </a:r>
            <a:r>
              <a:rPr lang="en-IN" dirty="0" err="1"/>
              <a:t>model.add</a:t>
            </a:r>
            <a:r>
              <a:rPr lang="en-IN" dirty="0"/>
              <a:t>(Dense(2, activation='</a:t>
            </a:r>
            <a:r>
              <a:rPr lang="en-IN" dirty="0" err="1"/>
              <a:t>softmax</a:t>
            </a:r>
            <a:r>
              <a:rPr lang="en-IN" dirty="0"/>
              <a:t>'))</a:t>
            </a:r>
          </a:p>
          <a:p>
            <a:r>
              <a:rPr lang="en-IN" dirty="0"/>
              <a:t>	</a:t>
            </a:r>
            <a:r>
              <a:rPr lang="en-IN" dirty="0" err="1"/>
              <a:t>model.compile</a:t>
            </a:r>
            <a:r>
              <a:rPr lang="en-IN" dirty="0"/>
              <a:t>(optimizer='SGD', loss='</a:t>
            </a:r>
            <a:r>
              <a:rPr lang="en-IN" dirty="0" err="1"/>
              <a:t>squared_hinge</a:t>
            </a:r>
            <a:r>
              <a:rPr lang="en-IN" dirty="0"/>
              <a:t>', metrics=['accuracy'])</a:t>
            </a:r>
          </a:p>
          <a:p>
            <a:r>
              <a:rPr lang="en-IN" dirty="0"/>
              <a:t>	</a:t>
            </a:r>
            <a:r>
              <a:rPr lang="en-IN" dirty="0" err="1"/>
              <a:t>model.fit</a:t>
            </a:r>
            <a:r>
              <a:rPr lang="en-IN" dirty="0"/>
              <a:t>(</a:t>
            </a:r>
            <a:r>
              <a:rPr lang="en-IN" dirty="0" err="1"/>
              <a:t>X_train</a:t>
            </a:r>
            <a:r>
              <a:rPr lang="en-IN" dirty="0"/>
              <a:t>, </a:t>
            </a:r>
            <a:r>
              <a:rPr lang="en-IN" dirty="0" err="1"/>
              <a:t>y_train</a:t>
            </a:r>
            <a:r>
              <a:rPr lang="en-IN" dirty="0"/>
              <a:t>, </a:t>
            </a:r>
            <a:r>
              <a:rPr lang="en-IN" dirty="0" err="1"/>
              <a:t>batch_size</a:t>
            </a:r>
            <a:r>
              <a:rPr lang="en-IN" dirty="0"/>
              <a:t>=10, epochs=20, verbose=1, </a:t>
            </a:r>
            <a:r>
              <a:rPr lang="en-IN" dirty="0" err="1"/>
              <a:t>validation_data</a:t>
            </a:r>
            <a:r>
              <a:rPr lang="en-IN" dirty="0"/>
              <a:t>=(</a:t>
            </a:r>
            <a:r>
              <a:rPr lang="en-IN" dirty="0" err="1"/>
              <a:t>X_test</a:t>
            </a:r>
            <a:r>
              <a:rPr lang="en-IN" dirty="0"/>
              <a:t>, </a:t>
            </a:r>
            <a:r>
              <a:rPr lang="en-IN" dirty="0" err="1"/>
              <a:t>y_test</a:t>
            </a:r>
            <a:r>
              <a:rPr lang="en-IN" dirty="0"/>
              <a:t>))</a:t>
            </a:r>
          </a:p>
          <a:p>
            <a:r>
              <a:rPr lang="en-IN" dirty="0"/>
              <a:t>	[</a:t>
            </a:r>
            <a:r>
              <a:rPr lang="en-IN" dirty="0" err="1"/>
              <a:t>test_loss</a:t>
            </a:r>
            <a:r>
              <a:rPr lang="en-IN" dirty="0"/>
              <a:t>, </a:t>
            </a:r>
            <a:r>
              <a:rPr lang="en-IN" dirty="0" err="1"/>
              <a:t>test_acc</a:t>
            </a:r>
            <a:r>
              <a:rPr lang="en-IN" dirty="0"/>
              <a:t>] = </a:t>
            </a:r>
            <a:r>
              <a:rPr lang="en-IN" dirty="0" err="1"/>
              <a:t>model.evaluate</a:t>
            </a:r>
            <a:r>
              <a:rPr lang="en-IN" dirty="0"/>
              <a:t>(</a:t>
            </a:r>
            <a:r>
              <a:rPr lang="en-IN" dirty="0" err="1"/>
              <a:t>X_test</a:t>
            </a:r>
            <a:r>
              <a:rPr lang="en-IN" dirty="0"/>
              <a:t>, </a:t>
            </a:r>
            <a:r>
              <a:rPr lang="en-IN" dirty="0" err="1"/>
              <a:t>y_test</a:t>
            </a:r>
            <a:r>
              <a:rPr lang="en-IN" dirty="0"/>
              <a:t>)</a:t>
            </a:r>
          </a:p>
          <a:p>
            <a:r>
              <a:rPr lang="en-IN" dirty="0"/>
              <a:t>	print("Evaluation result on Test Data : Loss = {}, accuracy = {}".format(</a:t>
            </a:r>
            <a:r>
              <a:rPr lang="en-IN" dirty="0" err="1"/>
              <a:t>test_loss</a:t>
            </a:r>
            <a:r>
              <a:rPr lang="en-IN" dirty="0"/>
              <a:t>, </a:t>
            </a:r>
            <a:r>
              <a:rPr lang="en-IN" dirty="0" err="1"/>
              <a:t>test_acc</a:t>
            </a:r>
            <a:r>
              <a:rPr lang="en-IN" dirty="0"/>
              <a:t>))</a:t>
            </a:r>
          </a:p>
          <a:p>
            <a:r>
              <a:rPr lang="en-IN" dirty="0"/>
              <a:t>Evaluation result on Test Data : Loss = 0.5038455790406056, accuracy = 0.9241777017858995</a:t>
            </a:r>
          </a:p>
        </p:txBody>
      </p:sp>
      <p:pic>
        <p:nvPicPr>
          <p:cNvPr id="6" name="Picture 5">
            <a:extLst>
              <a:ext uri="{FF2B5EF4-FFF2-40B4-BE49-F238E27FC236}">
                <a16:creationId xmlns:a16="http://schemas.microsoft.com/office/drawing/2014/main" id="{67558EDB-44F0-CCF9-8D44-7F8257602A44}"/>
              </a:ext>
            </a:extLst>
          </p:cNvPr>
          <p:cNvPicPr>
            <a:picLocks noChangeAspect="1"/>
          </p:cNvPicPr>
          <p:nvPr/>
        </p:nvPicPr>
        <p:blipFill>
          <a:blip r:embed="rId2"/>
          <a:stretch>
            <a:fillRect/>
          </a:stretch>
        </p:blipFill>
        <p:spPr>
          <a:xfrm>
            <a:off x="512467" y="2311120"/>
            <a:ext cx="4803111" cy="4230357"/>
          </a:xfrm>
          <a:prstGeom prst="rect">
            <a:avLst/>
          </a:prstGeom>
        </p:spPr>
      </p:pic>
      <p:pic>
        <p:nvPicPr>
          <p:cNvPr id="7" name="Picture 6">
            <a:extLst>
              <a:ext uri="{FF2B5EF4-FFF2-40B4-BE49-F238E27FC236}">
                <a16:creationId xmlns:a16="http://schemas.microsoft.com/office/drawing/2014/main" id="{D4B0484E-DDAB-6D0C-072E-A57D6D1A4124}"/>
              </a:ext>
            </a:extLst>
          </p:cNvPr>
          <p:cNvPicPr>
            <a:picLocks noChangeAspect="1"/>
          </p:cNvPicPr>
          <p:nvPr/>
        </p:nvPicPr>
        <p:blipFill>
          <a:blip r:embed="rId3"/>
          <a:stretch>
            <a:fillRect/>
          </a:stretch>
        </p:blipFill>
        <p:spPr>
          <a:xfrm>
            <a:off x="6052457" y="2311120"/>
            <a:ext cx="4586288" cy="4042836"/>
          </a:xfrm>
          <a:prstGeom prst="rect">
            <a:avLst/>
          </a:prstGeom>
        </p:spPr>
      </p:pic>
    </p:spTree>
    <p:extLst>
      <p:ext uri="{BB962C8B-B14F-4D97-AF65-F5344CB8AC3E}">
        <p14:creationId xmlns:p14="http://schemas.microsoft.com/office/powerpoint/2010/main" val="4223831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F2FFA0-670A-B844-DFDD-E630B04FBEE0}"/>
              </a:ext>
            </a:extLst>
          </p:cNvPr>
          <p:cNvPicPr>
            <a:picLocks noChangeAspect="1"/>
          </p:cNvPicPr>
          <p:nvPr/>
        </p:nvPicPr>
        <p:blipFill>
          <a:blip r:embed="rId2"/>
          <a:stretch>
            <a:fillRect/>
          </a:stretch>
        </p:blipFill>
        <p:spPr>
          <a:xfrm>
            <a:off x="473869" y="1140856"/>
            <a:ext cx="11083489" cy="2288144"/>
          </a:xfrm>
          <a:prstGeom prst="rect">
            <a:avLst/>
          </a:prstGeom>
        </p:spPr>
      </p:pic>
    </p:spTree>
    <p:extLst>
      <p:ext uri="{BB962C8B-B14F-4D97-AF65-F5344CB8AC3E}">
        <p14:creationId xmlns:p14="http://schemas.microsoft.com/office/powerpoint/2010/main" val="2390063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sp>
        <p:nvSpPr>
          <p:cNvPr id="10" name="TextBox 9">
            <a:extLst>
              <a:ext uri="{FF2B5EF4-FFF2-40B4-BE49-F238E27FC236}">
                <a16:creationId xmlns:a16="http://schemas.microsoft.com/office/drawing/2014/main" id="{C2F07E3D-2157-94A8-B817-0308B67AB769}"/>
              </a:ext>
            </a:extLst>
          </p:cNvPr>
          <p:cNvSpPr txBox="1"/>
          <p:nvPr/>
        </p:nvSpPr>
        <p:spPr>
          <a:xfrm>
            <a:off x="360218" y="456201"/>
            <a:ext cx="11471563" cy="2339102"/>
          </a:xfrm>
          <a:prstGeom prst="rect">
            <a:avLst/>
          </a:prstGeom>
          <a:noFill/>
        </p:spPr>
        <p:txBody>
          <a:bodyPr wrap="square">
            <a:spAutoFit/>
          </a:bodyPr>
          <a:lstStyle/>
          <a:p>
            <a:r>
              <a:rPr lang="en-US" sz="2400" b="1" dirty="0">
                <a:solidFill>
                  <a:srgbClr val="00B050"/>
                </a:solidFill>
                <a:effectLst>
                  <a:outerShdw blurRad="38100" dist="38100" dir="2700000" algn="tl">
                    <a:srgbClr val="000000">
                      <a:alpha val="43137"/>
                    </a:srgbClr>
                  </a:outerShdw>
                </a:effectLst>
                <a:latin typeface="Arial Black" panose="020B0A04020102020204" pitchFamily="34" charset="0"/>
              </a:rPr>
              <a:t>The expected outcomes for earthquake </a:t>
            </a:r>
          </a:p>
          <a:p>
            <a:r>
              <a:rPr lang="en-US" sz="2400" b="1" dirty="0">
                <a:solidFill>
                  <a:srgbClr val="00B050"/>
                </a:solidFill>
                <a:effectLst>
                  <a:outerShdw blurRad="38100" dist="38100" dir="2700000" algn="tl">
                    <a:srgbClr val="000000">
                      <a:alpha val="43137"/>
                    </a:srgbClr>
                  </a:outerShdw>
                </a:effectLst>
                <a:latin typeface="Arial Black" panose="020B0A04020102020204" pitchFamily="34" charset="0"/>
              </a:rPr>
              <a:t>prediction using Python :-</a:t>
            </a:r>
          </a:p>
          <a:p>
            <a:endParaRPr lang="en-US" dirty="0"/>
          </a:p>
          <a:p>
            <a:pPr marL="285750" indent="-285750">
              <a:buFont typeface="Arial" panose="020B0604020202020204" pitchFamily="34" charset="0"/>
              <a:buChar char="•"/>
            </a:pPr>
            <a:r>
              <a:rPr lang="en-US" sz="2000" dirty="0"/>
              <a:t>Identify patterns and trends in earthquake data. Python can be used to analyze large datasets of earthquake data to identify patterns and trends that may be indicative of future earthquakes. For example, researchers may use Python to look for changes in seismic activity, ground deformation, or other factors that have been linked to past earthquakes.</a:t>
            </a:r>
            <a:endParaRPr lang="en-IN" sz="2000" dirty="0"/>
          </a:p>
        </p:txBody>
      </p:sp>
      <p:sp>
        <p:nvSpPr>
          <p:cNvPr id="13" name="TextBox 12">
            <a:extLst>
              <a:ext uri="{FF2B5EF4-FFF2-40B4-BE49-F238E27FC236}">
                <a16:creationId xmlns:a16="http://schemas.microsoft.com/office/drawing/2014/main" id="{7946A249-1BB0-9413-0AEE-CEA07AC0697D}"/>
              </a:ext>
            </a:extLst>
          </p:cNvPr>
          <p:cNvSpPr txBox="1"/>
          <p:nvPr/>
        </p:nvSpPr>
        <p:spPr>
          <a:xfrm>
            <a:off x="360218" y="3256486"/>
            <a:ext cx="10307782" cy="2062103"/>
          </a:xfrm>
          <a:prstGeom prst="rect">
            <a:avLst/>
          </a:prstGeom>
          <a:noFill/>
        </p:spPr>
        <p:txBody>
          <a:bodyPr wrap="square">
            <a:spAutoFit/>
          </a:bodyPr>
          <a:lstStyle/>
          <a:p>
            <a:r>
              <a:rPr lang="en-US" sz="2400" b="1" dirty="0">
                <a:solidFill>
                  <a:srgbClr val="00B050"/>
                </a:solidFill>
                <a:effectLst>
                  <a:outerShdw blurRad="38100" dist="38100" dir="2700000" algn="tl">
                    <a:srgbClr val="000000">
                      <a:alpha val="43137"/>
                    </a:srgbClr>
                  </a:outerShdw>
                </a:effectLst>
                <a:latin typeface="Arial Black" panose="020B0A04020102020204" pitchFamily="34" charset="0"/>
              </a:rPr>
              <a:t>Suggestions for future research Develop :-</a:t>
            </a:r>
          </a:p>
          <a:p>
            <a:pPr marL="285750" indent="-285750">
              <a:buFont typeface="Arial" panose="020B0604020202020204" pitchFamily="34" charset="0"/>
              <a:buChar char="•"/>
            </a:pPr>
            <a:r>
              <a:rPr lang="en-US" sz="2000" dirty="0"/>
              <a:t>new machine learning algorithms that are specifically designed for earthquake prediction . Use larger and more diverse datasets to train machine learning models. Explore the use of deep learning for earthquake prediction. Develop methods to incorporate uncertainty into earthquake predictions . Collaborate with seismologists to validate and improve earthquake prediction systems</a:t>
            </a:r>
            <a:r>
              <a:rPr lang="en-US" dirty="0"/>
              <a:t>.</a:t>
            </a:r>
            <a:endParaRPr lang="en-IN" dirty="0"/>
          </a:p>
        </p:txBody>
      </p:sp>
      <p:sp>
        <p:nvSpPr>
          <p:cNvPr id="16" name="TextBox 15">
            <a:extLst>
              <a:ext uri="{FF2B5EF4-FFF2-40B4-BE49-F238E27FC236}">
                <a16:creationId xmlns:a16="http://schemas.microsoft.com/office/drawing/2014/main" id="{39EE728B-08BB-50D0-D41C-D700A7EC95B1}"/>
              </a:ext>
            </a:extLst>
          </p:cNvPr>
          <p:cNvSpPr txBox="1"/>
          <p:nvPr/>
        </p:nvSpPr>
        <p:spPr>
          <a:xfrm>
            <a:off x="360218" y="4494938"/>
            <a:ext cx="10692245" cy="369332"/>
          </a:xfrm>
          <a:prstGeom prst="rect">
            <a:avLst/>
          </a:prstGeom>
          <a:noFill/>
        </p:spPr>
        <p:txBody>
          <a:bodyPr wrap="square">
            <a:spAutoFit/>
          </a:bodyPr>
          <a:lstStyle/>
          <a:p>
            <a:r>
              <a:rPr lang="en-US" dirty="0"/>
              <a:t>.</a:t>
            </a:r>
            <a:endParaRPr lang="en-IN" dirty="0"/>
          </a:p>
        </p:txBody>
      </p:sp>
    </p:spTree>
    <p:extLst>
      <p:ext uri="{BB962C8B-B14F-4D97-AF65-F5344CB8AC3E}">
        <p14:creationId xmlns:p14="http://schemas.microsoft.com/office/powerpoint/2010/main" val="3887579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53626C-4828-5A96-C368-0567FB35FD0D}"/>
              </a:ext>
            </a:extLst>
          </p:cNvPr>
          <p:cNvSpPr txBox="1"/>
          <p:nvPr/>
        </p:nvSpPr>
        <p:spPr>
          <a:xfrm>
            <a:off x="318197" y="105793"/>
            <a:ext cx="11589100" cy="6463308"/>
          </a:xfrm>
          <a:prstGeom prst="rect">
            <a:avLst/>
          </a:prstGeom>
          <a:noFill/>
        </p:spPr>
        <p:txBody>
          <a:bodyPr wrap="square">
            <a:spAutoFit/>
          </a:bodyPr>
          <a:lstStyle/>
          <a:p>
            <a:r>
              <a:rPr lang="en-US" sz="3600" b="1" dirty="0">
                <a:solidFill>
                  <a:srgbClr val="00B050"/>
                </a:solidFill>
                <a:effectLst>
                  <a:outerShdw blurRad="38100" dist="38100" dir="2700000" algn="tl">
                    <a:srgbClr val="000000">
                      <a:alpha val="43137"/>
                    </a:srgbClr>
                  </a:outerShdw>
                </a:effectLst>
                <a:latin typeface="Arial Black" panose="020B0A04020102020204" pitchFamily="34" charset="0"/>
              </a:rPr>
              <a:t>Conclusion:</a:t>
            </a:r>
          </a:p>
          <a:p>
            <a:pPr marL="285750" indent="-285750">
              <a:buFont typeface="Arial" panose="020B0604020202020204" pitchFamily="34" charset="0"/>
              <a:buChar char="•"/>
            </a:pPr>
            <a:r>
              <a:rPr lang="en-US" dirty="0"/>
              <a:t>Python is a good choice for developing earthquake prediction systems. It is a powerful and versatile language with a wide range of libraries and tools available for machine learning. However, it is important to keep in mind that earthquake prediction is still a challenging task, and no system is perfect </a:t>
            </a:r>
          </a:p>
          <a:p>
            <a:pPr marL="285750" indent="-285750">
              <a:buFont typeface="Arial" panose="020B0604020202020204" pitchFamily="34" charset="0"/>
              <a:buChar char="•"/>
            </a:pPr>
            <a:r>
              <a:rPr lang="en-US" dirty="0"/>
              <a:t>Hyperparameter Tuning and Feature Engineering for Earthquake Prediction using Python. Earthquake prediction is a challenging task in machine learning, and it requires the use of advanced techniques such as hyperparameter tuning and feature engineering to improve the performance of models. </a:t>
            </a:r>
          </a:p>
          <a:p>
            <a:pPr marL="285750" indent="-285750">
              <a:buFont typeface="Arial" panose="020B0604020202020204" pitchFamily="34" charset="0"/>
              <a:buChar char="•"/>
            </a:pPr>
            <a:r>
              <a:rPr lang="en-US" dirty="0"/>
              <a:t>Here's how these techniques can be applied to earthquake prediction using Python. Feature engineering is an essential step in earthquake prediction using machine learning. It involves transforming raw seismic data into features that better represent the underlying problem to the predictive models3.Feature engineering techniques such as Fourier transforms, wavelet transforms, and time-frequency analysis can be used to extract useful features from seismic data.</a:t>
            </a:r>
          </a:p>
          <a:p>
            <a:pPr marL="285750" indent="-285750">
              <a:buFont typeface="Arial" panose="020B0604020202020204" pitchFamily="34" charset="0"/>
              <a:buChar char="•"/>
            </a:pPr>
            <a:r>
              <a:rPr lang="en-US" dirty="0"/>
              <a:t> Various machine learning algorithms can be applied to earthquake prediction, such as linear regression, decision trees, and k-nearest neighbors. These models are trained on the training set and then used to make predictions on the testing set. Once the initial models are built and evaluated, This may involve feature selection techniques or more advanced machine learning algorithms. Other research papers and articles can provide insights into the latest advancements in earthquake prediction using machine learning.</a:t>
            </a:r>
          </a:p>
          <a:p>
            <a:pPr marL="285750" indent="-285750">
              <a:buFont typeface="Arial" panose="020B0604020202020204" pitchFamily="34" charset="0"/>
              <a:buChar char="•"/>
            </a:pPr>
            <a:r>
              <a:rPr lang="en-US" dirty="0"/>
              <a:t>For training and testing of earthquake prediction using python based on the search results, it is possible to use</a:t>
            </a:r>
          </a:p>
          <a:p>
            <a:pPr marL="285750" indent="-285750">
              <a:buFont typeface="Arial" panose="020B0604020202020204" pitchFamily="34" charset="0"/>
              <a:buChar char="•"/>
            </a:pPr>
            <a:r>
              <a:rPr lang="en-US" dirty="0"/>
              <a:t>Python programming language and machine learning models to predict earthquakes. be taken to train and test an earthquake prediction system using Python</a:t>
            </a:r>
          </a:p>
          <a:p>
            <a:pPr marL="285750" indent="-285750">
              <a:buFont typeface="Arial" panose="020B0604020202020204" pitchFamily="34" charset="0"/>
              <a:buChar char="•"/>
            </a:pPr>
            <a:r>
              <a:rPr lang="en-US" dirty="0"/>
              <a:t>Test the prediction system using test data and evaluate its performance using metrics such as accuracy score, confusion matrix, and classification report.</a:t>
            </a:r>
            <a:endParaRPr lang="en-IN" dirty="0"/>
          </a:p>
        </p:txBody>
      </p:sp>
    </p:spTree>
    <p:extLst>
      <p:ext uri="{BB962C8B-B14F-4D97-AF65-F5344CB8AC3E}">
        <p14:creationId xmlns:p14="http://schemas.microsoft.com/office/powerpoint/2010/main" val="214122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935182" y="2764204"/>
            <a:ext cx="9732818" cy="1329595"/>
          </a:xfrm>
        </p:spPr>
        <p:txBody>
          <a:bodyPr wrap="square" lIns="0" tIns="0" rIns="0" bIns="0" anchor="ctr">
            <a:spAutoFit/>
          </a:bodyPr>
          <a:lstStyle/>
          <a:p>
            <a:r>
              <a:rPr lang="en-US" sz="9600" b="1" dirty="0">
                <a:solidFill>
                  <a:srgbClr val="FFC000"/>
                </a:solidFill>
              </a:rPr>
              <a:t>THANK YOU</a:t>
            </a:r>
            <a:endParaRPr lang="en-US" sz="9600" dirty="0">
              <a:solidFill>
                <a:srgbClr val="FFC000"/>
              </a:solidFill>
            </a:endParaRPr>
          </a:p>
        </p:txBody>
      </p:sp>
    </p:spTree>
    <p:extLst>
      <p:ext uri="{BB962C8B-B14F-4D97-AF65-F5344CB8AC3E}">
        <p14:creationId xmlns:p14="http://schemas.microsoft.com/office/powerpoint/2010/main" val="192303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E37ACB-9A20-8AA2-A92B-6E2A7D9304B5}"/>
              </a:ext>
            </a:extLst>
          </p:cNvPr>
          <p:cNvSpPr txBox="1"/>
          <p:nvPr/>
        </p:nvSpPr>
        <p:spPr>
          <a:xfrm>
            <a:off x="148559" y="221246"/>
            <a:ext cx="11608012" cy="6524863"/>
          </a:xfrm>
          <a:prstGeom prst="rect">
            <a:avLst/>
          </a:prstGeom>
          <a:noFill/>
        </p:spPr>
        <p:txBody>
          <a:bodyPr wrap="square">
            <a:spAutoFit/>
          </a:bodyPr>
          <a:lstStyle/>
          <a:p>
            <a:pPr marL="571500" indent="-571500">
              <a:buFont typeface="Arial" panose="020B0604020202020204" pitchFamily="34" charset="0"/>
              <a:buChar char="•"/>
            </a:pPr>
            <a:r>
              <a:rPr lang="en-US" sz="4000" dirty="0">
                <a:solidFill>
                  <a:srgbClr val="00B050"/>
                </a:solidFill>
                <a:latin typeface="Arial Black" panose="020B0A04020102020204" pitchFamily="34" charset="0"/>
              </a:rPr>
              <a:t>INTRODUCTION:</a:t>
            </a:r>
          </a:p>
          <a:p>
            <a:pPr marL="571500" indent="-571500">
              <a:buFont typeface="Arial" panose="020B0604020202020204" pitchFamily="34" charset="0"/>
              <a:buChar char="•"/>
            </a:pPr>
            <a:endParaRPr lang="en-US" dirty="0">
              <a:solidFill>
                <a:srgbClr val="00B050"/>
              </a:solidFill>
              <a:latin typeface="Arial Black" panose="020B0A04020102020204" pitchFamily="34" charset="0"/>
            </a:endParaRPr>
          </a:p>
          <a:p>
            <a:pPr marL="285750" indent="-285750">
              <a:buFont typeface="Arial" panose="020B0604020202020204" pitchFamily="34" charset="0"/>
              <a:buChar char="•"/>
            </a:pPr>
            <a:r>
              <a:rPr lang="en-US" dirty="0"/>
              <a:t>Machine Learning for Earthquake Prediction Machine learning algorithms can be trained on historical data of earthquakes and their precursors to learn how to predict future earthquakes.</a:t>
            </a:r>
          </a:p>
          <a:p>
            <a:pPr marL="285750" indent="-285750">
              <a:buFont typeface="Arial" panose="020B0604020202020204" pitchFamily="34" charset="0"/>
              <a:buChar char="•"/>
            </a:pPr>
            <a:r>
              <a:rPr lang="en-US" dirty="0"/>
              <a:t> Once a model has been trained, it can be used to predict the probability of an earthquake occurring in a given location and time period. </a:t>
            </a:r>
          </a:p>
          <a:p>
            <a:pPr marL="285750" indent="-285750">
              <a:buFont typeface="Arial" panose="020B0604020202020204" pitchFamily="34" charset="0"/>
              <a:buChar char="•"/>
            </a:pPr>
            <a:r>
              <a:rPr lang="en-US" dirty="0"/>
              <a:t>an Earthquake Prediction System using Python To develop an earthquake prediction system using Python, you will need to Collect data. The first step is to collect a dataset of historical earthquakes and their precursors.</a:t>
            </a:r>
          </a:p>
          <a:p>
            <a:pPr marL="285750" indent="-285750">
              <a:buFont typeface="Arial" panose="020B0604020202020204" pitchFamily="34" charset="0"/>
              <a:buChar char="•"/>
            </a:pPr>
            <a:r>
              <a:rPr lang="en-US" dirty="0"/>
              <a:t>Earthquake prediction is a challenging task in machine learning, and it requires the use of advanced techniques such as hyperparameter tuning and feature engineering to improve the performance of models.</a:t>
            </a:r>
          </a:p>
          <a:p>
            <a:pPr marL="285750" indent="-285750">
              <a:buFont typeface="Arial" panose="020B0604020202020204" pitchFamily="34" charset="0"/>
              <a:buChar char="•"/>
            </a:pPr>
            <a:r>
              <a:rPr lang="en-US" dirty="0"/>
              <a:t>Python is a popular programming language for earthquake prediction because it is free, open-source, and has a large community of developers. It also has a number of libraries and tools that are specifically designed for machine learning and data science, which are essential for earthquake prediction</a:t>
            </a:r>
          </a:p>
          <a:p>
            <a:pPr marL="285750" indent="-285750">
              <a:buFont typeface="Arial" panose="020B0604020202020204" pitchFamily="34" charset="0"/>
              <a:buChar char="•"/>
            </a:pPr>
            <a:r>
              <a:rPr lang="en-US" dirty="0"/>
              <a:t> In this phase we’ll learn how to loading and preprocessing earthquake data with Python and Matplotlib. The visual representation of data is more readily incorporated by human brains than the verbal representation of data. </a:t>
            </a:r>
          </a:p>
          <a:p>
            <a:pPr marL="285750" indent="-285750">
              <a:buFont typeface="Arial" panose="020B0604020202020204" pitchFamily="34" charset="0"/>
              <a:buChar char="•"/>
            </a:pPr>
            <a:r>
              <a:rPr lang="en-US" dirty="0"/>
              <a:t> When something is pictured for us, we have an easier time understanding it. Datasets are the raw collection of information about a particular topic. In this article, we have an earthquake dataset that is in the form of a CSV file.</a:t>
            </a:r>
          </a:p>
          <a:p>
            <a:pPr marL="285750" indent="-285750">
              <a:buFont typeface="Arial" panose="020B0604020202020204" pitchFamily="34" charset="0"/>
              <a:buChar char="•"/>
            </a:pPr>
            <a:r>
              <a:rPr lang="en-US" dirty="0"/>
              <a:t>We need to loading and preprocessing the dataset to know the trends and patterns in the dataset so that we can make a prediction of what could happen in the future. </a:t>
            </a:r>
          </a:p>
          <a:p>
            <a:pPr marL="285750" indent="-285750">
              <a:buFont typeface="Arial" panose="020B0604020202020204" pitchFamily="34" charset="0"/>
              <a:buChar char="•"/>
            </a:pPr>
            <a:r>
              <a:rPr lang="en-US" dirty="0"/>
              <a:t> For loading and preprocessing the dataset we use a Python library called Matplotlib. We will discuss in detail what matplotlib is and how it is used to loading and preprocessing the dataset.</a:t>
            </a:r>
            <a:endParaRPr lang="en-IN" dirty="0"/>
          </a:p>
          <a:p>
            <a:endParaRPr lang="en-IN" dirty="0"/>
          </a:p>
        </p:txBody>
      </p:sp>
    </p:spTree>
    <p:extLst>
      <p:ext uri="{BB962C8B-B14F-4D97-AF65-F5344CB8AC3E}">
        <p14:creationId xmlns:p14="http://schemas.microsoft.com/office/powerpoint/2010/main" val="2710695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p:nvPr>
        </p:nvSpPr>
        <p:spPr/>
        <p:txBody>
          <a:bodyPr/>
          <a:lstStyle/>
          <a:p>
            <a:r>
              <a:rPr lang="en-US" dirty="0"/>
              <a:t>Project analysis slide 3</a:t>
            </a:r>
          </a:p>
        </p:txBody>
      </p:sp>
      <p:sp>
        <p:nvSpPr>
          <p:cNvPr id="16" name="TextBox 15">
            <a:extLst>
              <a:ext uri="{FF2B5EF4-FFF2-40B4-BE49-F238E27FC236}">
                <a16:creationId xmlns:a16="http://schemas.microsoft.com/office/drawing/2014/main" id="{AEF7967F-CF69-BD95-4447-3240B92F9436}"/>
              </a:ext>
            </a:extLst>
          </p:cNvPr>
          <p:cNvSpPr txBox="1"/>
          <p:nvPr/>
        </p:nvSpPr>
        <p:spPr>
          <a:xfrm>
            <a:off x="316199" y="289679"/>
            <a:ext cx="11559601" cy="6278642"/>
          </a:xfrm>
          <a:prstGeom prst="rect">
            <a:avLst/>
          </a:prstGeom>
          <a:noFill/>
        </p:spPr>
        <p:txBody>
          <a:bodyPr wrap="square">
            <a:spAutoFit/>
          </a:bodyPr>
          <a:lstStyle/>
          <a:p>
            <a:r>
              <a:rPr lang="en-US" sz="2400" b="1" dirty="0">
                <a:solidFill>
                  <a:srgbClr val="00B050"/>
                </a:solidFill>
                <a:effectLst>
                  <a:outerShdw blurRad="38100" dist="38100" dir="2700000" algn="tl">
                    <a:srgbClr val="000000">
                      <a:alpha val="43137"/>
                    </a:srgbClr>
                  </a:outerShdw>
                </a:effectLst>
                <a:latin typeface="Arial Black" panose="020B0A04020102020204" pitchFamily="34" charset="0"/>
              </a:rPr>
              <a:t>Data collection and preparation:-</a:t>
            </a:r>
            <a:r>
              <a:rPr lang="en-US" dirty="0">
                <a:solidFill>
                  <a:srgbClr val="00B050"/>
                </a:solidFill>
                <a:latin typeface="Arial Black" panose="020B0A04020102020204" pitchFamily="34" charset="0"/>
              </a:rPr>
              <a:t> </a:t>
            </a:r>
          </a:p>
          <a:p>
            <a:pPr marL="285750" indent="-285750">
              <a:buFont typeface="Arial" panose="020B0604020202020204" pitchFamily="34" charset="0"/>
              <a:buChar char="•"/>
            </a:pPr>
            <a:r>
              <a:rPr lang="en-US" b="1" dirty="0"/>
              <a:t>Collecting and preparing a high-quality dataset of historical earthquakes and their precursors is essential for training a reliable machine learning model. This dataset should be as large and diverse as possible, and it should be carefully cleaned and preprocessed to remove noise and outliers.</a:t>
            </a:r>
          </a:p>
          <a:p>
            <a:pPr marL="285750" indent="-285750">
              <a:buFont typeface="Arial" panose="020B0604020202020204" pitchFamily="34" charset="0"/>
              <a:buChar char="•"/>
            </a:pPr>
            <a:r>
              <a:rPr lang="en-US" b="1" dirty="0"/>
              <a:t>The dataset can be downloaded from various sources such as Kaggle, GitHub, or other online repositories. Once the dataset is downloaded, the necessary libraries such as pandas, num </a:t>
            </a:r>
            <a:r>
              <a:rPr lang="en-US" b="1" dirty="0" err="1"/>
              <a:t>py</a:t>
            </a:r>
            <a:r>
              <a:rPr lang="en-US" b="1" dirty="0"/>
              <a:t>, matplotlib, and seaborn need to be imported to preprocess and visualize the data. </a:t>
            </a:r>
          </a:p>
          <a:p>
            <a:pPr marL="285750" indent="-285750">
              <a:buFont typeface="Arial" panose="020B0604020202020204" pitchFamily="34" charset="0"/>
              <a:buChar char="•"/>
            </a:pPr>
            <a:r>
              <a:rPr lang="en-US" b="1" dirty="0"/>
              <a:t>The dataset can be loaded into a pandas data frame using the `</a:t>
            </a:r>
            <a:r>
              <a:rPr lang="en-US" b="1" dirty="0" err="1"/>
              <a:t>read_csv</a:t>
            </a:r>
            <a:r>
              <a:rPr lang="en-US" b="1" dirty="0"/>
              <a:t>()` function. Exploring the dataset using functions such as `head()`, `tail()`, `info()`, and `describe()` can provide a summary of the dataset. Cleaning the dataset by removing any missing or duplicate values, and converting the data types of the </a:t>
            </a:r>
            <a:r>
              <a:rPr lang="en-US" b="1" dirty="0" err="1"/>
              <a:t>columnsif</a:t>
            </a:r>
            <a:r>
              <a:rPr lang="en-US" b="1" dirty="0"/>
              <a:t> necessary is essential. </a:t>
            </a:r>
          </a:p>
          <a:p>
            <a:pPr marL="285750" indent="-285750">
              <a:buFont typeface="Arial" panose="020B0604020202020204" pitchFamily="34" charset="0"/>
              <a:buChar char="•"/>
            </a:pPr>
            <a:r>
              <a:rPr lang="en-US" b="1" dirty="0"/>
              <a:t>Splitting the dataset into training and testing sets using functions such as `</a:t>
            </a:r>
            <a:r>
              <a:rPr lang="en-US" b="1" dirty="0" err="1"/>
              <a:t>train_test_split</a:t>
            </a:r>
            <a:r>
              <a:rPr lang="en-US" b="1" dirty="0"/>
              <a:t>()` is necessary to train and evaluate the machine learning models. Ø Normalizing the data using functions such as `Standard Scaler()` or `</a:t>
            </a:r>
            <a:r>
              <a:rPr lang="en-US" b="1" dirty="0" err="1"/>
              <a:t>MinMax</a:t>
            </a:r>
            <a:r>
              <a:rPr lang="en-US" b="1" dirty="0"/>
              <a:t> Scaler()` ensures that all the features are on the same scale. </a:t>
            </a:r>
          </a:p>
          <a:p>
            <a:pPr marL="285750" indent="-285750">
              <a:buFont typeface="Arial" panose="020B0604020202020204" pitchFamily="34" charset="0"/>
              <a:buChar char="•"/>
            </a:pPr>
            <a:r>
              <a:rPr lang="en-US" b="1" dirty="0"/>
              <a:t> Finally, the preprocessed data can be saved to a file for future use using functions such as `to _csv()`. Machine learning has the ability to advance our knowledge of earthquakes and enable more accurate fore casting and catastrophe response. By training the neural network on historical earthquake data, it can acquire the ability to identify precursor signals and patterns that indicate the probability of an upcoming earthquake.</a:t>
            </a:r>
          </a:p>
          <a:p>
            <a:pPr marL="285750" indent="-285750">
              <a:buFont typeface="Arial" panose="020B0604020202020204" pitchFamily="34" charset="0"/>
              <a:buChar char="•"/>
            </a:pPr>
            <a:r>
              <a:rPr lang="en-US" b="1" dirty="0"/>
              <a:t>The random forest method performs best in classifying large earthquake occurrences, while the LSTM method provides a rough estimation of the earthquake. The best algorithm was taken into consideration after a review of a number of attributes. The model based on a graph convolutional neural network with batch normalization and attention mechanism techniques can successfully predict earthquakes from seismic data.</a:t>
            </a:r>
            <a:endParaRPr lang="en-IN" b="1" dirty="0"/>
          </a:p>
        </p:txBody>
      </p:sp>
    </p:spTree>
    <p:extLst>
      <p:ext uri="{BB962C8B-B14F-4D97-AF65-F5344CB8AC3E}">
        <p14:creationId xmlns:p14="http://schemas.microsoft.com/office/powerpoint/2010/main" val="822569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17">
            <a:extLst>
              <a:ext uri="{FF2B5EF4-FFF2-40B4-BE49-F238E27FC236}">
                <a16:creationId xmlns:a16="http://schemas.microsoft.com/office/drawing/2014/main" id="{2CE9E2A6-E111-E345-CDE4-874582D027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91545" y="940210"/>
            <a:ext cx="6359237" cy="4785181"/>
          </a:xfrm>
        </p:spPr>
      </p:pic>
      <p:sp>
        <p:nvSpPr>
          <p:cNvPr id="6" name="TextBox 5">
            <a:extLst>
              <a:ext uri="{FF2B5EF4-FFF2-40B4-BE49-F238E27FC236}">
                <a16:creationId xmlns:a16="http://schemas.microsoft.com/office/drawing/2014/main" id="{AF47AD0E-5A60-6A82-92E3-5AD75296F77D}"/>
              </a:ext>
            </a:extLst>
          </p:cNvPr>
          <p:cNvSpPr txBox="1"/>
          <p:nvPr/>
        </p:nvSpPr>
        <p:spPr>
          <a:xfrm>
            <a:off x="5296767" y="312182"/>
            <a:ext cx="6154015" cy="461665"/>
          </a:xfrm>
          <a:prstGeom prst="rect">
            <a:avLst/>
          </a:prstGeom>
          <a:noFill/>
        </p:spPr>
        <p:txBody>
          <a:bodyPr wrap="square">
            <a:spAutoFit/>
          </a:bodyPr>
          <a:lstStyle/>
          <a:p>
            <a:r>
              <a:rPr lang="en-IN" sz="2400" dirty="0">
                <a:solidFill>
                  <a:schemeClr val="accent4"/>
                </a:solidFill>
                <a:effectLst>
                  <a:outerShdw blurRad="38100" dist="38100" dir="2700000" algn="tl">
                    <a:srgbClr val="000000">
                      <a:alpha val="43137"/>
                    </a:srgbClr>
                  </a:outerShdw>
                </a:effectLst>
                <a:latin typeface="Arial Black" panose="020B0A04020102020204" pitchFamily="34" charset="0"/>
              </a:rPr>
              <a:t>DATA SHEET</a:t>
            </a:r>
          </a:p>
        </p:txBody>
      </p:sp>
      <p:sp>
        <p:nvSpPr>
          <p:cNvPr id="7" name="Text Placeholder 12">
            <a:extLst>
              <a:ext uri="{FF2B5EF4-FFF2-40B4-BE49-F238E27FC236}">
                <a16:creationId xmlns:a16="http://schemas.microsoft.com/office/drawing/2014/main" id="{AF64ED87-4A81-058B-2355-7991BEE968D6}"/>
              </a:ext>
            </a:extLst>
          </p:cNvPr>
          <p:cNvSpPr>
            <a:spLocks noGrp="1"/>
          </p:cNvSpPr>
          <p:nvPr>
            <p:ph type="body" sz="half" idx="2"/>
          </p:nvPr>
        </p:nvSpPr>
        <p:spPr>
          <a:xfrm>
            <a:off x="407986" y="543015"/>
            <a:ext cx="4304691" cy="6561169"/>
          </a:xfrm>
        </p:spPr>
        <p:txBody>
          <a:bodyPr>
            <a:normAutofit/>
          </a:bodyPr>
          <a:lstStyle/>
          <a:p>
            <a:r>
              <a:rPr lang="en-US" sz="24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Python for earthquake prediction:-</a:t>
            </a:r>
          </a:p>
          <a:p>
            <a:endParaRPr lang="en-US" sz="2400" dirty="0">
              <a:solidFill>
                <a:schemeClr val="accent4"/>
              </a:solidFill>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sz="2400" b="1" dirty="0"/>
              <a:t>Python is a powerful and versatile language that can be used to develop a wide range of machine learning models for earthquake prediction. </a:t>
            </a:r>
          </a:p>
          <a:p>
            <a:pPr marL="285750" indent="-285750">
              <a:buFont typeface="Arial" panose="020B0604020202020204" pitchFamily="34" charset="0"/>
              <a:buChar char="•"/>
            </a:pPr>
            <a:r>
              <a:rPr lang="en-US" sz="2400" b="1" dirty="0"/>
              <a:t>Python libraries such as scikit-learn and TensorFlow make it easy to train and deploy machine learning models</a:t>
            </a:r>
            <a:endParaRPr lang="en-IN" sz="2400" b="1" dirty="0"/>
          </a:p>
        </p:txBody>
      </p:sp>
    </p:spTree>
    <p:extLst>
      <p:ext uri="{BB962C8B-B14F-4D97-AF65-F5344CB8AC3E}">
        <p14:creationId xmlns:p14="http://schemas.microsoft.com/office/powerpoint/2010/main" val="2819972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C92CC18-B0E5-6704-C96B-F4EE07A62931}"/>
              </a:ext>
            </a:extLst>
          </p:cNvPr>
          <p:cNvSpPr txBox="1"/>
          <p:nvPr/>
        </p:nvSpPr>
        <p:spPr>
          <a:xfrm>
            <a:off x="525445" y="425438"/>
            <a:ext cx="10889482" cy="5447645"/>
          </a:xfrm>
          <a:prstGeom prst="rect">
            <a:avLst/>
          </a:prstGeom>
          <a:noFill/>
        </p:spPr>
        <p:txBody>
          <a:bodyPr wrap="square">
            <a:spAutoFit/>
          </a:bodyPr>
          <a:lstStyle/>
          <a:p>
            <a:r>
              <a:rPr lang="en-US" sz="2400" b="1" dirty="0">
                <a:solidFill>
                  <a:srgbClr val="00B050"/>
                </a:solidFill>
                <a:latin typeface="Arial Black" panose="020B0A04020102020204" pitchFamily="34" charset="0"/>
              </a:rPr>
              <a:t>Steps to document the preprocessing and loading of the dataset for earthquake prediction using Python:-</a:t>
            </a:r>
          </a:p>
          <a:p>
            <a:endParaRPr lang="en-US" sz="2000" dirty="0"/>
          </a:p>
          <a:p>
            <a:pPr marL="285750" indent="-285750">
              <a:buFont typeface="Arial" panose="020B0604020202020204" pitchFamily="34" charset="0"/>
              <a:buChar char="•"/>
            </a:pPr>
            <a:r>
              <a:rPr lang="en-US" sz="2000" dirty="0"/>
              <a:t>Import the necessary libraries: - Pandas: This library helps to load the data frame in a 2Darrayformatand perform loading and preprocessing the dataset - Matplotlib/Seaborn: These libraries are used to draw dataset .</a:t>
            </a:r>
          </a:p>
          <a:p>
            <a:pPr marL="285750" indent="-285750">
              <a:buFont typeface="Arial" panose="020B0604020202020204" pitchFamily="34" charset="0"/>
              <a:buChar char="•"/>
            </a:pPr>
            <a:r>
              <a:rPr lang="en-US" sz="2000" dirty="0"/>
              <a:t>Load the dataset: - Use the Pandas library to load the earthquake dataset into a data frame.  Explore the dataset: - Check the shape of the data frame to see the number of rows and columns. –Use the `info()` function to see the data types and non-null values in each column. - Use the `describe()`function to get descriptive statistical measures of the dataset.</a:t>
            </a:r>
          </a:p>
          <a:p>
            <a:pPr marL="285750" indent="-285750">
              <a:buFont typeface="Arial" panose="020B0604020202020204" pitchFamily="34" charset="0"/>
              <a:buChar char="•"/>
            </a:pPr>
            <a:r>
              <a:rPr lang="en-US" sz="2000" dirty="0"/>
              <a:t>Preprocess the dataset:- Handle missing values, outliers, and other data quality issues as needed. -Perform feature engineering, such as creating new variables or transforming existing ones, to improve the predictive power of the dataset. </a:t>
            </a:r>
          </a:p>
          <a:p>
            <a:pPr marL="285750" indent="-285750">
              <a:buFont typeface="Arial" panose="020B0604020202020204" pitchFamily="34" charset="0"/>
              <a:buChar char="•"/>
            </a:pPr>
            <a:r>
              <a:rPr lang="en-US" sz="2000" dirty="0"/>
              <a:t> Split the dataset into training and testing sets:- Divide the dataset into a training set, which will be used to train the machine learning model, and a testing set, which will be used to evaluate the model’s performance. </a:t>
            </a:r>
          </a:p>
          <a:p>
            <a:pPr marL="285750" indent="-285750">
              <a:buFont typeface="Arial" panose="020B0604020202020204" pitchFamily="34" charset="0"/>
              <a:buChar char="•"/>
            </a:pPr>
            <a:r>
              <a:rPr lang="en-US" sz="2000" dirty="0"/>
              <a:t> Normalize or scale the dataset:- Depending on the machine learning algorithm used, it maybe</a:t>
            </a:r>
            <a:endParaRPr lang="en-IN" sz="2000" dirty="0"/>
          </a:p>
        </p:txBody>
      </p:sp>
    </p:spTree>
    <p:extLst>
      <p:ext uri="{BB962C8B-B14F-4D97-AF65-F5344CB8AC3E}">
        <p14:creationId xmlns:p14="http://schemas.microsoft.com/office/powerpoint/2010/main" val="154728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sp>
        <p:nvSpPr>
          <p:cNvPr id="4" name="TextBox 3">
            <a:extLst>
              <a:ext uri="{FF2B5EF4-FFF2-40B4-BE49-F238E27FC236}">
                <a16:creationId xmlns:a16="http://schemas.microsoft.com/office/drawing/2014/main" id="{4A621E5B-9D6A-61D9-A75F-37451D194218}"/>
              </a:ext>
            </a:extLst>
          </p:cNvPr>
          <p:cNvSpPr txBox="1"/>
          <p:nvPr/>
        </p:nvSpPr>
        <p:spPr>
          <a:xfrm>
            <a:off x="498764" y="259773"/>
            <a:ext cx="8663420" cy="830997"/>
          </a:xfrm>
          <a:prstGeom prst="rect">
            <a:avLst/>
          </a:prstGeom>
          <a:solidFill>
            <a:srgbClr val="FFFFFF"/>
          </a:solidFill>
        </p:spPr>
        <p:txBody>
          <a:bodyPr wrap="square">
            <a:spAutoFit/>
          </a:bodyPr>
          <a:lstStyle/>
          <a:p>
            <a:r>
              <a:rPr lang="en-US" sz="2400" b="1" dirty="0">
                <a:solidFill>
                  <a:srgbClr val="00B050"/>
                </a:solidFill>
                <a:effectLst>
                  <a:outerShdw blurRad="38100" dist="38100" dir="2700000" algn="tl">
                    <a:srgbClr val="000000">
                      <a:alpha val="43137"/>
                    </a:srgbClr>
                  </a:outerShdw>
                </a:effectLst>
              </a:rPr>
              <a:t>PROBLEM STATEMENT OF EARTHQUAKE PREDICTION MODEL USING PYTHON </a:t>
            </a:r>
            <a:r>
              <a:rPr lang="en-US" sz="1600" b="1" dirty="0">
                <a:solidFill>
                  <a:srgbClr val="00B050"/>
                </a:solidFill>
              </a:rPr>
              <a:t>:</a:t>
            </a:r>
            <a:endParaRPr lang="en-IN" sz="1600" b="1" dirty="0">
              <a:solidFill>
                <a:srgbClr val="00B050"/>
              </a:solidFill>
            </a:endParaRPr>
          </a:p>
        </p:txBody>
      </p:sp>
      <p:sp>
        <p:nvSpPr>
          <p:cNvPr id="6" name="TextBox 5">
            <a:extLst>
              <a:ext uri="{FF2B5EF4-FFF2-40B4-BE49-F238E27FC236}">
                <a16:creationId xmlns:a16="http://schemas.microsoft.com/office/drawing/2014/main" id="{378AB730-A015-76BF-8EA6-CC82FEF02070}"/>
              </a:ext>
            </a:extLst>
          </p:cNvPr>
          <p:cNvSpPr txBox="1"/>
          <p:nvPr/>
        </p:nvSpPr>
        <p:spPr>
          <a:xfrm>
            <a:off x="270165" y="1257301"/>
            <a:ext cx="5600700" cy="5139869"/>
          </a:xfrm>
          <a:prstGeom prst="rect">
            <a:avLst/>
          </a:prstGeom>
          <a:noFill/>
        </p:spPr>
        <p:txBody>
          <a:bodyPr wrap="square">
            <a:spAutoFit/>
          </a:bodyPr>
          <a:lstStyle/>
          <a:p>
            <a:r>
              <a:rPr lang="en-US" sz="2800" b="1" dirty="0">
                <a:solidFill>
                  <a:srgbClr val="FF0000"/>
                </a:solidFill>
              </a:rPr>
              <a:t>Problem 1: Data Collection and Availability</a:t>
            </a:r>
          </a:p>
          <a:p>
            <a:r>
              <a:rPr lang="en-US" b="1" dirty="0"/>
              <a:t>Problem: Acquiring a reliable and sufficient amount of seismic data can be challenging.</a:t>
            </a:r>
          </a:p>
          <a:p>
            <a:endParaRPr lang="en-US" b="1" dirty="0"/>
          </a:p>
          <a:p>
            <a:r>
              <a:rPr lang="en-US" sz="2000" b="1" dirty="0">
                <a:solidFill>
                  <a:srgbClr val="002060"/>
                </a:solidFill>
              </a:rPr>
              <a:t>SOLUTION: </a:t>
            </a:r>
            <a:r>
              <a:rPr lang="en-US" sz="2000" dirty="0">
                <a:solidFill>
                  <a:srgbClr val="002060"/>
                </a:solidFill>
              </a:rPr>
              <a:t>- </a:t>
            </a:r>
          </a:p>
          <a:p>
            <a:endParaRPr lang="en-US" dirty="0"/>
          </a:p>
          <a:p>
            <a:pPr>
              <a:buFont typeface="Wingdings" panose="05000000000000000000" pitchFamily="2" charset="2"/>
              <a:buChar char="Ø"/>
            </a:pPr>
            <a:r>
              <a:rPr lang="en-US" dirty="0"/>
              <a:t>   Collaborate with government agencies and research institutions that provide access to seismic data.</a:t>
            </a:r>
          </a:p>
          <a:p>
            <a:pPr>
              <a:buFont typeface="Wingdings" panose="05000000000000000000" pitchFamily="2" charset="2"/>
              <a:buChar char="Ø"/>
            </a:pPr>
            <a:endParaRPr lang="en-US" dirty="0"/>
          </a:p>
          <a:p>
            <a:pPr>
              <a:buFont typeface="Wingdings" panose="05000000000000000000" pitchFamily="2" charset="2"/>
              <a:buChar char="Ø"/>
            </a:pPr>
            <a:r>
              <a:rPr lang="en-US" dirty="0"/>
              <a:t>   Use APIs like the USGS Earthquake API to access real-time and historical seismic data.</a:t>
            </a:r>
          </a:p>
          <a:p>
            <a:pPr>
              <a:buFont typeface="Wingdings" panose="05000000000000000000" pitchFamily="2" charset="2"/>
              <a:buChar char="Ø"/>
            </a:pPr>
            <a:endParaRPr lang="en-US" dirty="0"/>
          </a:p>
          <a:p>
            <a:pPr>
              <a:buFont typeface="Wingdings" panose="05000000000000000000" pitchFamily="2" charset="2"/>
              <a:buChar char="Ø"/>
            </a:pPr>
            <a:r>
              <a:rPr lang="en-US" dirty="0"/>
              <a:t>   Deploy seismic sensors if possible to collect data locally.</a:t>
            </a:r>
          </a:p>
          <a:p>
            <a:pPr>
              <a:buFont typeface="Wingdings" panose="05000000000000000000" pitchFamily="2" charset="2"/>
              <a:buChar char="Ø"/>
            </a:pPr>
            <a:endParaRPr lang="en-US" dirty="0"/>
          </a:p>
          <a:p>
            <a:endParaRPr lang="en-US" dirty="0"/>
          </a:p>
        </p:txBody>
      </p:sp>
      <p:sp>
        <p:nvSpPr>
          <p:cNvPr id="12" name="TextBox 11">
            <a:extLst>
              <a:ext uri="{FF2B5EF4-FFF2-40B4-BE49-F238E27FC236}">
                <a16:creationId xmlns:a16="http://schemas.microsoft.com/office/drawing/2014/main" id="{1C3942D6-9A30-DD3B-53CF-6FDD7080EB50}"/>
              </a:ext>
            </a:extLst>
          </p:cNvPr>
          <p:cNvSpPr txBox="1"/>
          <p:nvPr/>
        </p:nvSpPr>
        <p:spPr>
          <a:xfrm>
            <a:off x="6691745" y="1090769"/>
            <a:ext cx="5340927" cy="4739759"/>
          </a:xfrm>
          <a:prstGeom prst="rect">
            <a:avLst/>
          </a:prstGeom>
          <a:noFill/>
        </p:spPr>
        <p:txBody>
          <a:bodyPr wrap="square">
            <a:spAutoFit/>
          </a:bodyPr>
          <a:lstStyle/>
          <a:p>
            <a:r>
              <a:rPr lang="en-US" sz="2800" b="1" dirty="0">
                <a:solidFill>
                  <a:srgbClr val="FF0000"/>
                </a:solidFill>
              </a:rPr>
              <a:t>Problem 2:Data Noise and Quality</a:t>
            </a:r>
          </a:p>
          <a:p>
            <a:endParaRPr lang="en-US" sz="2000" b="1" dirty="0"/>
          </a:p>
          <a:p>
            <a:r>
              <a:rPr lang="en-US" b="1" dirty="0"/>
              <a:t>Problem: Seismic data often contains noise and artifacts, making it challenging to identify true earthquake signals.</a:t>
            </a:r>
          </a:p>
          <a:p>
            <a:endParaRPr lang="en-US" dirty="0"/>
          </a:p>
          <a:p>
            <a:r>
              <a:rPr lang="en-US" sz="2000" b="1" dirty="0">
                <a:solidFill>
                  <a:srgbClr val="7030A0"/>
                </a:solidFill>
              </a:rPr>
              <a:t>SOLUTION</a:t>
            </a:r>
            <a:r>
              <a:rPr lang="en-US" sz="2000" dirty="0"/>
              <a:t>:-</a:t>
            </a:r>
          </a:p>
          <a:p>
            <a:endParaRPr lang="en-US" dirty="0"/>
          </a:p>
          <a:p>
            <a:pPr>
              <a:buFont typeface="Wingdings" panose="05000000000000000000" pitchFamily="2" charset="2"/>
              <a:buChar char="Ø"/>
            </a:pPr>
            <a:r>
              <a:rPr lang="en-US" dirty="0"/>
              <a:t>    Apply signal processing techniques like filtering and denoising to clean the data.</a:t>
            </a:r>
          </a:p>
          <a:p>
            <a:pPr>
              <a:buFont typeface="Wingdings" panose="05000000000000000000" pitchFamily="2" charset="2"/>
              <a:buChar char="Ø"/>
            </a:pPr>
            <a:endParaRPr lang="en-US" dirty="0"/>
          </a:p>
          <a:p>
            <a:pPr>
              <a:buFont typeface="Wingdings" panose="05000000000000000000" pitchFamily="2" charset="2"/>
              <a:buChar char="Ø"/>
            </a:pPr>
            <a:r>
              <a:rPr lang="en-US" dirty="0"/>
              <a:t>    Implement data quality checks to filter out unreliable data points.</a:t>
            </a:r>
          </a:p>
          <a:p>
            <a:pPr>
              <a:buFont typeface="Wingdings" panose="05000000000000000000" pitchFamily="2" charset="2"/>
              <a:buChar char="Ø"/>
            </a:pPr>
            <a:endParaRPr lang="en-US" dirty="0"/>
          </a:p>
          <a:p>
            <a:pPr>
              <a:buFont typeface="Wingdings" panose="05000000000000000000" pitchFamily="2" charset="2"/>
              <a:buChar char="Ø"/>
            </a:pPr>
            <a:r>
              <a:rPr lang="en-US" dirty="0"/>
              <a:t>    Use advanced preprocessing methods to remove instrument-specific noise.</a:t>
            </a:r>
          </a:p>
        </p:txBody>
      </p:sp>
    </p:spTree>
    <p:extLst>
      <p:ext uri="{BB962C8B-B14F-4D97-AF65-F5344CB8AC3E}">
        <p14:creationId xmlns:p14="http://schemas.microsoft.com/office/powerpoint/2010/main" val="843768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sp>
        <p:nvSpPr>
          <p:cNvPr id="3" name="TextBox 2">
            <a:extLst>
              <a:ext uri="{FF2B5EF4-FFF2-40B4-BE49-F238E27FC236}">
                <a16:creationId xmlns:a16="http://schemas.microsoft.com/office/drawing/2014/main" id="{501C61BA-D3EC-9843-81E2-C46C8D3423F6}"/>
              </a:ext>
            </a:extLst>
          </p:cNvPr>
          <p:cNvSpPr txBox="1"/>
          <p:nvPr/>
        </p:nvSpPr>
        <p:spPr>
          <a:xfrm>
            <a:off x="133351" y="966355"/>
            <a:ext cx="5768686" cy="4401205"/>
          </a:xfrm>
          <a:prstGeom prst="rect">
            <a:avLst/>
          </a:prstGeom>
          <a:noFill/>
        </p:spPr>
        <p:txBody>
          <a:bodyPr wrap="square">
            <a:spAutoFit/>
          </a:bodyPr>
          <a:lstStyle/>
          <a:p>
            <a:r>
              <a:rPr lang="en-US" sz="2800" b="1" dirty="0">
                <a:solidFill>
                  <a:srgbClr val="FF0000"/>
                </a:solidFill>
                <a:latin typeface="Arial Black" panose="020B0A04020102020204" pitchFamily="34" charset="0"/>
              </a:rPr>
              <a:t>Problem 3: Imbalanced Data</a:t>
            </a:r>
          </a:p>
          <a:p>
            <a:endParaRPr lang="en-US" dirty="0"/>
          </a:p>
          <a:p>
            <a:r>
              <a:rPr lang="en-US" b="1" dirty="0"/>
              <a:t>Problem: Earthquakes are rare events compared to non-earthquake signals, leading to imbalanced datasets.</a:t>
            </a:r>
          </a:p>
          <a:p>
            <a:endParaRPr lang="en-US" b="1" dirty="0"/>
          </a:p>
          <a:p>
            <a:r>
              <a:rPr lang="en-US" dirty="0">
                <a:solidFill>
                  <a:srgbClr val="002060"/>
                </a:solidFill>
              </a:rPr>
              <a:t>SOLUTION</a:t>
            </a:r>
            <a:r>
              <a:rPr lang="en-US" dirty="0"/>
              <a:t>:-</a:t>
            </a:r>
          </a:p>
          <a:p>
            <a:endParaRPr lang="en-US" dirty="0"/>
          </a:p>
          <a:p>
            <a:pPr>
              <a:buFont typeface="Wingdings" panose="05000000000000000000" pitchFamily="2" charset="2"/>
              <a:buChar char="Ø"/>
            </a:pPr>
            <a:r>
              <a:rPr lang="en-US" dirty="0"/>
              <a:t> Employ techniques like oversampling or under sampling to balance the dataset.</a:t>
            </a:r>
          </a:p>
          <a:p>
            <a:pPr>
              <a:buFont typeface="Wingdings" panose="05000000000000000000" pitchFamily="2" charset="2"/>
              <a:buChar char="Ø"/>
            </a:pPr>
            <a:endParaRPr lang="en-US" dirty="0"/>
          </a:p>
          <a:p>
            <a:pPr>
              <a:buFont typeface="Wingdings" panose="05000000000000000000" pitchFamily="2" charset="2"/>
              <a:buChar char="Ø"/>
            </a:pPr>
            <a:r>
              <a:rPr lang="en-US" dirty="0"/>
              <a:t>Utilize anomaly detection algorithms to focus on identifying rare seismic events.</a:t>
            </a:r>
          </a:p>
          <a:p>
            <a:pPr>
              <a:buFont typeface="Wingdings" panose="05000000000000000000" pitchFamily="2" charset="2"/>
              <a:buChar char="Ø"/>
            </a:pPr>
            <a:endParaRPr lang="en-US" dirty="0"/>
          </a:p>
          <a:p>
            <a:pPr>
              <a:buFont typeface="Wingdings" panose="05000000000000000000" pitchFamily="2" charset="2"/>
              <a:buChar char="Ø"/>
            </a:pPr>
            <a:r>
              <a:rPr lang="en-US" dirty="0"/>
              <a:t> Experiment with cost-sensitive learning to assign different misclassification cost</a:t>
            </a:r>
          </a:p>
        </p:txBody>
      </p:sp>
      <p:sp>
        <p:nvSpPr>
          <p:cNvPr id="6" name="TextBox 5">
            <a:extLst>
              <a:ext uri="{FF2B5EF4-FFF2-40B4-BE49-F238E27FC236}">
                <a16:creationId xmlns:a16="http://schemas.microsoft.com/office/drawing/2014/main" id="{D861614A-12B4-9DF7-B314-5C22A732E028}"/>
              </a:ext>
            </a:extLst>
          </p:cNvPr>
          <p:cNvSpPr txBox="1"/>
          <p:nvPr/>
        </p:nvSpPr>
        <p:spPr>
          <a:xfrm>
            <a:off x="5902037" y="874022"/>
            <a:ext cx="6057899" cy="4493538"/>
          </a:xfrm>
          <a:prstGeom prst="rect">
            <a:avLst/>
          </a:prstGeom>
          <a:noFill/>
        </p:spPr>
        <p:txBody>
          <a:bodyPr wrap="square">
            <a:spAutoFit/>
          </a:bodyPr>
          <a:lstStyle/>
          <a:p>
            <a:r>
              <a:rPr lang="en-US" sz="2800" b="1" dirty="0">
                <a:solidFill>
                  <a:srgbClr val="FF0000"/>
                </a:solidFill>
                <a:latin typeface="Arial Black" panose="020B0A04020102020204" pitchFamily="34" charset="0"/>
              </a:rPr>
              <a:t>Problem4:Feature Engineering</a:t>
            </a:r>
          </a:p>
          <a:p>
            <a:endParaRPr lang="en-US" sz="2400" b="1" dirty="0"/>
          </a:p>
          <a:p>
            <a:r>
              <a:rPr lang="en-US" b="1" dirty="0"/>
              <a:t>Problem: Selecting relevant features from seismic data can be complex and domain-specific.</a:t>
            </a:r>
          </a:p>
          <a:p>
            <a:endParaRPr lang="en-US" dirty="0"/>
          </a:p>
          <a:p>
            <a:r>
              <a:rPr lang="en-US" dirty="0">
                <a:solidFill>
                  <a:srgbClr val="002060"/>
                </a:solidFill>
              </a:rPr>
              <a:t>SOLUTION</a:t>
            </a:r>
            <a:r>
              <a:rPr lang="en-US" dirty="0"/>
              <a:t>:-</a:t>
            </a:r>
          </a:p>
          <a:p>
            <a:endParaRPr lang="en-US" dirty="0"/>
          </a:p>
          <a:p>
            <a:pPr>
              <a:buFont typeface="Wingdings" panose="05000000000000000000" pitchFamily="2" charset="2"/>
              <a:buChar char="Ø"/>
            </a:pPr>
            <a:r>
              <a:rPr lang="en-US" dirty="0"/>
              <a:t> Collaborate with domain experts (seismologists) to identify crucial features.</a:t>
            </a:r>
          </a:p>
          <a:p>
            <a:pPr>
              <a:buFont typeface="Wingdings" panose="05000000000000000000" pitchFamily="2" charset="2"/>
              <a:buChar char="Ø"/>
            </a:pPr>
            <a:endParaRPr lang="en-US" dirty="0"/>
          </a:p>
          <a:p>
            <a:pPr>
              <a:buFont typeface="Wingdings" panose="05000000000000000000" pitchFamily="2" charset="2"/>
              <a:buChar char="Ø"/>
            </a:pPr>
            <a:r>
              <a:rPr lang="en-US" dirty="0"/>
              <a:t> Use automatic feature selection techniques like feature importance from tree-based models.</a:t>
            </a:r>
          </a:p>
          <a:p>
            <a:pPr>
              <a:buFont typeface="Wingdings" panose="05000000000000000000" pitchFamily="2" charset="2"/>
              <a:buChar char="Ø"/>
            </a:pPr>
            <a:endParaRPr lang="en-US" dirty="0"/>
          </a:p>
          <a:p>
            <a:pPr>
              <a:buFont typeface="Wingdings" panose="05000000000000000000" pitchFamily="2" charset="2"/>
              <a:buChar char="Ø"/>
            </a:pPr>
            <a:r>
              <a:rPr lang="en-US" dirty="0"/>
              <a:t>Experiment with time-domain, frequency-domain, and wavelet-based features.</a:t>
            </a:r>
          </a:p>
        </p:txBody>
      </p:sp>
    </p:spTree>
    <p:extLst>
      <p:ext uri="{BB962C8B-B14F-4D97-AF65-F5344CB8AC3E}">
        <p14:creationId xmlns:p14="http://schemas.microsoft.com/office/powerpoint/2010/main" val="1212140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BFE8AD-5316-32E4-DB95-BCE18615326E}"/>
              </a:ext>
            </a:extLst>
          </p:cNvPr>
          <p:cNvSpPr txBox="1"/>
          <p:nvPr/>
        </p:nvSpPr>
        <p:spPr>
          <a:xfrm>
            <a:off x="555172" y="383066"/>
            <a:ext cx="9653954" cy="461665"/>
          </a:xfrm>
          <a:prstGeom prst="rect">
            <a:avLst/>
          </a:prstGeom>
          <a:noFill/>
        </p:spPr>
        <p:txBody>
          <a:bodyPr wrap="square">
            <a:spAutoFit/>
          </a:bodyPr>
          <a:lstStyle/>
          <a:p>
            <a:r>
              <a:rPr lang="en-US" sz="2400" b="1" dirty="0">
                <a:solidFill>
                  <a:srgbClr val="00B050"/>
                </a:solidFill>
                <a:latin typeface="Arial Black" panose="020B0A04020102020204" pitchFamily="34" charset="0"/>
              </a:rPr>
              <a:t>Innovations </a:t>
            </a:r>
            <a:r>
              <a:rPr lang="en-IN" sz="2400" b="1" dirty="0">
                <a:solidFill>
                  <a:srgbClr val="00B050"/>
                </a:solidFill>
                <a:latin typeface="Arial Black" panose="020B0A04020102020204" pitchFamily="34" charset="0"/>
              </a:rPr>
              <a:t>For</a:t>
            </a:r>
            <a:r>
              <a:rPr lang="en-US" sz="2400" b="1" dirty="0">
                <a:solidFill>
                  <a:srgbClr val="00B050"/>
                </a:solidFill>
                <a:latin typeface="Arial Black" panose="020B0A04020102020204" pitchFamily="34" charset="0"/>
              </a:rPr>
              <a:t> Earthquake Prediction Using Python:-</a:t>
            </a:r>
            <a:endParaRPr lang="en-IN" sz="2400" b="1" dirty="0">
              <a:solidFill>
                <a:srgbClr val="00B050"/>
              </a:solidFill>
              <a:latin typeface="Arial Black" panose="020B0A04020102020204" pitchFamily="34" charset="0"/>
            </a:endParaRPr>
          </a:p>
        </p:txBody>
      </p:sp>
      <p:pic>
        <p:nvPicPr>
          <p:cNvPr id="4" name="Picture 3">
            <a:extLst>
              <a:ext uri="{FF2B5EF4-FFF2-40B4-BE49-F238E27FC236}">
                <a16:creationId xmlns:a16="http://schemas.microsoft.com/office/drawing/2014/main" id="{596DD94F-5863-4821-F143-D5B073A4F535}"/>
              </a:ext>
            </a:extLst>
          </p:cNvPr>
          <p:cNvPicPr>
            <a:picLocks noChangeAspect="1"/>
          </p:cNvPicPr>
          <p:nvPr/>
        </p:nvPicPr>
        <p:blipFill>
          <a:blip r:embed="rId2"/>
          <a:stretch>
            <a:fillRect/>
          </a:stretch>
        </p:blipFill>
        <p:spPr>
          <a:xfrm>
            <a:off x="555172" y="1249491"/>
            <a:ext cx="10844200" cy="4359018"/>
          </a:xfrm>
          <a:prstGeom prst="rect">
            <a:avLst/>
          </a:prstGeom>
        </p:spPr>
      </p:pic>
      <p:sp>
        <p:nvSpPr>
          <p:cNvPr id="6" name="Arrow: Right 5">
            <a:extLst>
              <a:ext uri="{FF2B5EF4-FFF2-40B4-BE49-F238E27FC236}">
                <a16:creationId xmlns:a16="http://schemas.microsoft.com/office/drawing/2014/main" id="{96CAC235-4EC1-7565-6EA4-E626EC07394B}"/>
              </a:ext>
            </a:extLst>
          </p:cNvPr>
          <p:cNvSpPr/>
          <p:nvPr/>
        </p:nvSpPr>
        <p:spPr>
          <a:xfrm>
            <a:off x="3466681" y="2250830"/>
            <a:ext cx="360000" cy="25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32A884D5-CE25-EC9F-7F19-F650CBC87842}"/>
              </a:ext>
            </a:extLst>
          </p:cNvPr>
          <p:cNvSpPr/>
          <p:nvPr/>
        </p:nvSpPr>
        <p:spPr>
          <a:xfrm>
            <a:off x="3466681" y="2781590"/>
            <a:ext cx="360000" cy="25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59889371"/>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294</TotalTime>
  <Words>4942</Words>
  <Application>Microsoft Office PowerPoint</Application>
  <PresentationFormat>Widescreen</PresentationFormat>
  <Paragraphs>307</Paragraphs>
  <Slides>27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Arial Black</vt:lpstr>
      <vt:lpstr>Calibri</vt:lpstr>
      <vt:lpstr>Century Gothic</vt:lpstr>
      <vt:lpstr>Consolas</vt:lpstr>
      <vt:lpstr>Segoe UI Light</vt:lpstr>
      <vt:lpstr>var(--fontFamily)</vt:lpstr>
      <vt:lpstr>Wingdings</vt:lpstr>
      <vt:lpstr>Office Theme</vt:lpstr>
      <vt:lpstr>EARTHQUAKE PREDICTION WITH ARTIFICIAL INTELLIGENCE</vt:lpstr>
      <vt:lpstr>Project analysis slide 2</vt:lpstr>
      <vt:lpstr>PowerPoint Presentation</vt:lpstr>
      <vt:lpstr>Project analysis slide 3</vt:lpstr>
      <vt:lpstr>PowerPoint Presentation</vt:lpstr>
      <vt:lpstr>PowerPoint Presentation</vt:lpstr>
      <vt:lpstr>Project analysis slide 4</vt:lpstr>
      <vt:lpstr>Project analysis slide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analysis slide 6</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 PREDICTION WITH ARTIFICIAL INTELLIGENCE</dc:title>
  <dc:creator>Vijayaragav LG</dc:creator>
  <cp:lastModifiedBy>L. G Vijayaramanaa CSE 320707</cp:lastModifiedBy>
  <cp:revision>10</cp:revision>
  <dcterms:created xsi:type="dcterms:W3CDTF">2023-09-28T09:02:30Z</dcterms:created>
  <dcterms:modified xsi:type="dcterms:W3CDTF">2023-11-01T16:26:51Z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