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499760-A676-422E-8634-7955AAA825D5}">
  <a:tblStyle styleId="{D9499760-A676-422E-8634-7955AAA825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d9a9ab2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d9a9ab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9a9ab2f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d9a9ab2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d9a9ab2f8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d9a9ab2f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d9a9ab2f8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d9a9ab2f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1454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51061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5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58832" l="0" r="18354" t="1974"/>
          <a:stretch/>
        </p:blipFill>
        <p:spPr>
          <a:xfrm>
            <a:off x="12879" y="17934"/>
            <a:ext cx="6818811" cy="445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8640" y="2869245"/>
            <a:ext cx="6312300" cy="142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4" y="2715616"/>
            <a:ext cx="6312300" cy="142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7" y="4272240"/>
            <a:ext cx="2024743" cy="258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6512" y="276500"/>
            <a:ext cx="753311" cy="1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8337210" y="6176963"/>
            <a:ext cx="3709902" cy="515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ML Challenge Finale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791639" y="366201"/>
            <a:ext cx="10608722" cy="1778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Amazon ML Challenge Finale</a:t>
            </a:r>
            <a:br>
              <a:rPr lang="en-US" sz="4800"/>
            </a:br>
            <a:r>
              <a:rPr lang="en-US" sz="3600"/>
              <a:t>BARD.BITS</a:t>
            </a:r>
            <a:endParaRPr sz="4800"/>
          </a:p>
        </p:txBody>
      </p:sp>
      <p:sp>
        <p:nvSpPr>
          <p:cNvPr id="91" name="Google Shape;91;p13"/>
          <p:cNvSpPr txBox="1"/>
          <p:nvPr/>
        </p:nvSpPr>
        <p:spPr>
          <a:xfrm>
            <a:off x="1814716" y="4448471"/>
            <a:ext cx="14649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Bhaswanth Ayapilla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388173" y="2456779"/>
            <a:ext cx="2330330" cy="194444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932324" y="2445379"/>
            <a:ext cx="2330330" cy="194444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2 &lt;Photograph&gt;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508340" y="2452254"/>
            <a:ext cx="2330330" cy="194444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3 &lt;Photograph&gt;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513683" y="5033246"/>
            <a:ext cx="2143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 Hyderabad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9089834" y="2456779"/>
            <a:ext cx="2330330" cy="1944442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4 &lt;Photograph&gt;</a:t>
            </a:r>
            <a:endParaRPr/>
          </a:p>
        </p:txBody>
      </p:sp>
      <p:cxnSp>
        <p:nvCxnSpPr>
          <p:cNvPr id="97" name="Google Shape;97;p13"/>
          <p:cNvCxnSpPr>
            <a:endCxn id="94" idx="3"/>
          </p:cNvCxnSpPr>
          <p:nvPr/>
        </p:nvCxnSpPr>
        <p:spPr>
          <a:xfrm>
            <a:off x="6263540" y="3424475"/>
            <a:ext cx="2448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3687492" y="3429237"/>
            <a:ext cx="24483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8845002" y="3434000"/>
            <a:ext cx="24483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4364648" y="4448471"/>
            <a:ext cx="14649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Aman Jain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4025170" y="5033246"/>
            <a:ext cx="2143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 Hyderabad 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6926873" y="4448471"/>
            <a:ext cx="14649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Rakshith Dasari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631582" y="5056655"/>
            <a:ext cx="2143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 Hyderabad 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9551682" y="4448471"/>
            <a:ext cx="14649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Devesh S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9205824" y="5053474"/>
            <a:ext cx="2143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 Pilani Hyderabad 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125" y="2443600"/>
            <a:ext cx="2330350" cy="2004875"/>
          </a:xfrm>
          <a:prstGeom prst="flowChartPreparation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075" y="2385950"/>
            <a:ext cx="2330350" cy="1944450"/>
          </a:xfrm>
          <a:prstGeom prst="flowChartPreparation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0600" y="2299850"/>
            <a:ext cx="2330350" cy="2081075"/>
          </a:xfrm>
          <a:prstGeom prst="flowChartPreparation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4650" y="2376050"/>
            <a:ext cx="2330350" cy="2004875"/>
          </a:xfrm>
          <a:prstGeom prst="flowChartPreparation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1132163" y="2163125"/>
            <a:ext cx="1897200" cy="618000"/>
          </a:xfrm>
          <a:prstGeom prst="roundRect">
            <a:avLst>
              <a:gd fmla="val 50000" name="adj"/>
            </a:avLst>
          </a:prstGeom>
          <a:solidFill>
            <a:srgbClr val="EF3F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531711" y="2302988"/>
            <a:ext cx="140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64263" y="2096394"/>
            <a:ext cx="664761" cy="753396"/>
          </a:xfrm>
          <a:custGeom>
            <a:rect b="b" l="l" r="r" t="t"/>
            <a:pathLst>
              <a:path extrusionOk="0" h="1042762" w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F8B1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965933" y="226502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3658488" y="2116750"/>
            <a:ext cx="2334000" cy="618000"/>
          </a:xfrm>
          <a:prstGeom prst="roundRect">
            <a:avLst>
              <a:gd fmla="val 50000" name="adj"/>
            </a:avLst>
          </a:prstGeom>
          <a:solidFill>
            <a:srgbClr val="A22B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074988" y="2287950"/>
            <a:ext cx="189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3427347" y="2050019"/>
            <a:ext cx="664761" cy="753396"/>
          </a:xfrm>
          <a:custGeom>
            <a:rect b="b" l="l" r="r" t="t"/>
            <a:pathLst>
              <a:path extrusionOk="0" h="1042762" w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E59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546876" y="2241097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443913" y="2163131"/>
            <a:ext cx="1897200" cy="618000"/>
          </a:xfrm>
          <a:prstGeom prst="roundRect">
            <a:avLst>
              <a:gd fmla="val 50000" name="adj"/>
            </a:avLst>
          </a:prstGeom>
          <a:solidFill>
            <a:srgbClr val="6B5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877171" y="2227276"/>
            <a:ext cx="13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6280220" y="2096394"/>
            <a:ext cx="664761" cy="753396"/>
          </a:xfrm>
          <a:custGeom>
            <a:rect b="b" l="l" r="r" t="t"/>
            <a:pathLst>
              <a:path extrusionOk="0" h="1042762" w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C3BE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371880" y="226502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9023747" y="2163131"/>
            <a:ext cx="2304000" cy="618000"/>
          </a:xfrm>
          <a:prstGeom prst="roundRect">
            <a:avLst>
              <a:gd fmla="val 50000" name="adj"/>
            </a:avLst>
          </a:prstGeom>
          <a:solidFill>
            <a:srgbClr val="539B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9477937" y="2334325"/>
            <a:ext cx="1773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IMPROVEMENTS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8852980" y="2096394"/>
            <a:ext cx="664761" cy="753396"/>
          </a:xfrm>
          <a:custGeom>
            <a:rect b="b" l="l" r="r" t="t"/>
            <a:pathLst>
              <a:path extrusionOk="0" h="1042762" w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rgbClr val="B9D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8954649" y="226502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4467896" y="273775"/>
            <a:ext cx="3256200" cy="618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14550" y="1204775"/>
            <a:ext cx="4534500" cy="618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34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4199600" y="1237225"/>
            <a:ext cx="802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 </a:t>
            </a: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length given product meta-data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14"/>
          <p:cNvGraphicFramePr/>
          <p:nvPr/>
        </p:nvGraphicFramePr>
        <p:xfrm>
          <a:off x="3898250" y="32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{D9499760-A676-422E-8634-7955AAA825D5}</a:tableStyleId>
              </a:tblPr>
              <a:tblGrid>
                <a:gridCol w="2197750"/>
                <a:gridCol w="2197750"/>
              </a:tblGrid>
              <a:tr h="4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Feature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9A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% of NULL 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9ADD"/>
                    </a:solidFill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PRODUCT_ID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0.000000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TITLE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0.000533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BULLET_POINTS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37.221174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51.446061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PRODUCT_TYPE_ID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0.000000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PRODUCT_LENGTH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0.000000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609441" y="1984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 rot="-5400000">
            <a:off x="2139449" y="1666078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779B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CLEANING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 rot="-5400000">
            <a:off x="2155499" y="2959912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19AD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 CLEANING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 rot="-5400000">
            <a:off x="2111399" y="4356407"/>
            <a:ext cx="1276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BC2E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VECTORIZING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133726" y="1425575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077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Replace null values</a:t>
            </a:r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>
            <a:off x="2503023" y="2474784"/>
            <a:ext cx="9968100" cy="0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2503023" y="3757674"/>
            <a:ext cx="9968100" cy="0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2503023" y="5040563"/>
            <a:ext cx="9915900" cy="0"/>
          </a:xfrm>
          <a:prstGeom prst="straightConnector1">
            <a:avLst/>
          </a:prstGeom>
          <a:noFill/>
          <a:ln cap="flat" cmpd="sng" w="9525">
            <a:solidFill>
              <a:srgbClr val="C4BD9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6" name="Google Shape;146;p15"/>
          <p:cNvSpPr/>
          <p:nvPr/>
        </p:nvSpPr>
        <p:spPr>
          <a:xfrm>
            <a:off x="4761222" y="1425575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0779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Outlier treatment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133726" y="2708465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019A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Stopwords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761222" y="2708465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019A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Lowercasing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6388717" y="2708465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019A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Punctuation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8016212" y="2708465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019A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Emojis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9643708" y="2708465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019A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Stemming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4761222" y="3977707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6BC2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TF-IDF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143435" y="3978382"/>
            <a:ext cx="1171500" cy="841500"/>
          </a:xfrm>
          <a:prstGeom prst="roundRect">
            <a:avLst>
              <a:gd fmla="val 4307" name="adj"/>
            </a:avLst>
          </a:prstGeom>
          <a:solidFill>
            <a:srgbClr val="6BC2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Count Vectorizer</a:t>
            </a:r>
            <a:endParaRPr/>
          </a:p>
        </p:txBody>
      </p:sp>
      <p:cxnSp>
        <p:nvCxnSpPr>
          <p:cNvPr id="154" name="Google Shape;154;p15"/>
          <p:cNvCxnSpPr>
            <a:stCxn id="142" idx="3"/>
            <a:endCxn id="146" idx="1"/>
          </p:cNvCxnSpPr>
          <p:nvPr/>
        </p:nvCxnSpPr>
        <p:spPr>
          <a:xfrm>
            <a:off x="4305226" y="1846325"/>
            <a:ext cx="4560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>
            <a:stCxn id="147" idx="3"/>
            <a:endCxn id="148" idx="1"/>
          </p:cNvCxnSpPr>
          <p:nvPr/>
        </p:nvCxnSpPr>
        <p:spPr>
          <a:xfrm>
            <a:off x="4305226" y="3129215"/>
            <a:ext cx="4560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>
            <a:stCxn id="148" idx="3"/>
            <a:endCxn id="149" idx="1"/>
          </p:cNvCxnSpPr>
          <p:nvPr/>
        </p:nvCxnSpPr>
        <p:spPr>
          <a:xfrm>
            <a:off x="5932722" y="3129215"/>
            <a:ext cx="4560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>
            <a:stCxn id="149" idx="3"/>
            <a:endCxn id="150" idx="1"/>
          </p:cNvCxnSpPr>
          <p:nvPr/>
        </p:nvCxnSpPr>
        <p:spPr>
          <a:xfrm>
            <a:off x="7560217" y="3129215"/>
            <a:ext cx="4560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>
            <a:stCxn id="150" idx="3"/>
            <a:endCxn id="151" idx="1"/>
          </p:cNvCxnSpPr>
          <p:nvPr/>
        </p:nvCxnSpPr>
        <p:spPr>
          <a:xfrm>
            <a:off x="9187712" y="3129215"/>
            <a:ext cx="4560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/>
          <p:nvPr/>
        </p:nvSpPr>
        <p:spPr>
          <a:xfrm>
            <a:off x="3790350" y="5669025"/>
            <a:ext cx="4611300" cy="468000"/>
          </a:xfrm>
          <a:prstGeom prst="roundRect">
            <a:avLst>
              <a:gd fmla="val 430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Concatenated train and test datasets</a:t>
            </a:r>
            <a:endParaRPr b="1" sz="17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800" y="2690015"/>
            <a:ext cx="841500" cy="84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5"/>
          <p:cNvCxnSpPr>
            <a:stCxn id="153" idx="2"/>
            <a:endCxn id="153" idx="2"/>
          </p:cNvCxnSpPr>
          <p:nvPr/>
        </p:nvCxnSpPr>
        <p:spPr>
          <a:xfrm>
            <a:off x="3729185" y="481988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813" y="1402438"/>
            <a:ext cx="927475" cy="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825" y="3992713"/>
            <a:ext cx="927475" cy="92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5"/>
          <p:cNvCxnSpPr>
            <a:endCxn id="152" idx="1"/>
          </p:cNvCxnSpPr>
          <p:nvPr/>
        </p:nvCxnSpPr>
        <p:spPr>
          <a:xfrm>
            <a:off x="4361022" y="4396057"/>
            <a:ext cx="400200" cy="2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6111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-227012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Ridge Regression</a:t>
            </a:r>
            <a:endParaRPr sz="2700"/>
          </a:p>
        </p:txBody>
      </p:sp>
      <p:sp>
        <p:nvSpPr>
          <p:cNvPr id="171" name="Google Shape;171;p16"/>
          <p:cNvSpPr txBox="1"/>
          <p:nvPr>
            <p:ph idx="2" type="body"/>
          </p:nvPr>
        </p:nvSpPr>
        <p:spPr>
          <a:xfrm>
            <a:off x="5349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Avoids overfitting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Hyperparameter tuning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2" name="Google Shape;172;p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Recurrent Neural Network (RNN)</a:t>
            </a:r>
            <a:endParaRPr sz="2600"/>
          </a:p>
        </p:txBody>
      </p:sp>
      <p:sp>
        <p:nvSpPr>
          <p:cNvPr id="173" name="Google Shape;173;p16"/>
          <p:cNvSpPr txBox="1"/>
          <p:nvPr/>
        </p:nvSpPr>
        <p:spPr>
          <a:xfrm>
            <a:off x="2409200" y="4722575"/>
            <a:ext cx="817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Ridge was preferred over RNN due to its high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computation requirements and time constraints.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474850" y="2725625"/>
            <a:ext cx="1403700" cy="823800"/>
          </a:xfrm>
          <a:prstGeom prst="roundRect">
            <a:avLst>
              <a:gd fmla="val 16667" name="adj"/>
            </a:avLst>
          </a:prstGeom>
          <a:solidFill>
            <a:srgbClr val="019A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 Input Layer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7075050" y="2725625"/>
            <a:ext cx="1403700" cy="823800"/>
          </a:xfrm>
          <a:prstGeom prst="roundRect">
            <a:avLst>
              <a:gd fmla="val 16667" name="adj"/>
            </a:avLst>
          </a:prstGeom>
          <a:solidFill>
            <a:srgbClr val="019A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Embedding Layer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8675250" y="2725625"/>
            <a:ext cx="1403700" cy="823800"/>
          </a:xfrm>
          <a:prstGeom prst="roundRect">
            <a:avLst>
              <a:gd fmla="val 16667" name="adj"/>
            </a:avLst>
          </a:prstGeom>
          <a:solidFill>
            <a:srgbClr val="019A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GRU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0275450" y="2725625"/>
            <a:ext cx="1403700" cy="823800"/>
          </a:xfrm>
          <a:prstGeom prst="roundRect">
            <a:avLst>
              <a:gd fmla="val 16667" name="adj"/>
            </a:avLst>
          </a:prstGeom>
          <a:solidFill>
            <a:srgbClr val="019A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Activation</a:t>
            </a:r>
            <a:endParaRPr b="1" sz="1600">
              <a:solidFill>
                <a:schemeClr val="lt1"/>
              </a:solidFill>
            </a:endParaRPr>
          </a:p>
        </p:txBody>
      </p:sp>
      <p:cxnSp>
        <p:nvCxnSpPr>
          <p:cNvPr id="178" name="Google Shape;178;p16"/>
          <p:cNvCxnSpPr>
            <a:stCxn id="174" idx="3"/>
            <a:endCxn id="175" idx="1"/>
          </p:cNvCxnSpPr>
          <p:nvPr/>
        </p:nvCxnSpPr>
        <p:spPr>
          <a:xfrm>
            <a:off x="6878550" y="3137525"/>
            <a:ext cx="1965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>
            <a:stCxn id="175" idx="3"/>
            <a:endCxn id="176" idx="1"/>
          </p:cNvCxnSpPr>
          <p:nvPr/>
        </p:nvCxnSpPr>
        <p:spPr>
          <a:xfrm>
            <a:off x="8478750" y="3137525"/>
            <a:ext cx="1965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>
            <a:stCxn id="176" idx="3"/>
            <a:endCxn id="177" idx="1"/>
          </p:cNvCxnSpPr>
          <p:nvPr/>
        </p:nvCxnSpPr>
        <p:spPr>
          <a:xfrm>
            <a:off x="10078950" y="3137525"/>
            <a:ext cx="1965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6"/>
          <p:cNvSpPr/>
          <p:nvPr/>
        </p:nvSpPr>
        <p:spPr>
          <a:xfrm>
            <a:off x="292300" y="1675900"/>
            <a:ext cx="4576800" cy="257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223725" y="1675900"/>
            <a:ext cx="6667500" cy="257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609441" y="1984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2080125" y="4216900"/>
            <a:ext cx="9621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Strategies: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 Trigrams: ‘TITLE’ + ‘DESCRIPTION’ + ’BULLET POINTS’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Removing urls and html tags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7"/>
          <p:cNvGraphicFramePr/>
          <p:nvPr/>
        </p:nvGraphicFramePr>
        <p:xfrm>
          <a:off x="952500" y="12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{D9499760-A676-422E-8634-7955AAA825D5}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2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lt1"/>
                          </a:solidFill>
                        </a:rPr>
                        <a:t>Uni</a:t>
                      </a:r>
                      <a:r>
                        <a:rPr b="1" lang="en-US" sz="2200">
                          <a:solidFill>
                            <a:schemeClr val="lt1"/>
                          </a:solidFill>
                        </a:rPr>
                        <a:t>gram</a:t>
                      </a:r>
                      <a:r>
                        <a:rPr b="1" lang="en-US" sz="2200">
                          <a:solidFill>
                            <a:schemeClr val="lt1"/>
                          </a:solidFill>
                        </a:rPr>
                        <a:t>(1, 1)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9ADD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lt1"/>
                          </a:solidFill>
                        </a:rPr>
                        <a:t>Bigram (1,2)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9AD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lt1"/>
                          </a:solidFill>
                        </a:rPr>
                        <a:t>Trigram (1,3)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9ADD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Before Preprocessing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After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Preprocessing 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Score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42.51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54.36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58.205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58.775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Future Improvements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203750" y="1690700"/>
            <a:ext cx="10515600" cy="4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another column which contains the mean product length of the particular category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Structured Data Tables using GPT-3: Quite a few product descriptions had their length mentioned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Adding Embedding Layer to the Ridge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Fine Tuning RNN hyperparameters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