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24" r:id="rId1"/>
  </p:sldMasterIdLst>
  <p:notesMasterIdLst>
    <p:notesMasterId r:id="rId22"/>
  </p:notesMasterIdLst>
  <p:handoutMasterIdLst>
    <p:handoutMasterId r:id="rId23"/>
  </p:handoutMasterIdLst>
  <p:sldIdLst>
    <p:sldId id="858" r:id="rId2"/>
    <p:sldId id="1003" r:id="rId3"/>
    <p:sldId id="1004" r:id="rId4"/>
    <p:sldId id="1006" r:id="rId5"/>
    <p:sldId id="1005" r:id="rId6"/>
    <p:sldId id="1008" r:id="rId7"/>
    <p:sldId id="1007" r:id="rId8"/>
    <p:sldId id="1028" r:id="rId9"/>
    <p:sldId id="1009" r:id="rId10"/>
    <p:sldId id="1010" r:id="rId11"/>
    <p:sldId id="1029" r:id="rId12"/>
    <p:sldId id="1031" r:id="rId13"/>
    <p:sldId id="1012" r:id="rId14"/>
    <p:sldId id="1015" r:id="rId15"/>
    <p:sldId id="1016" r:id="rId16"/>
    <p:sldId id="1025" r:id="rId17"/>
    <p:sldId id="1018" r:id="rId18"/>
    <p:sldId id="1027" r:id="rId19"/>
    <p:sldId id="1021" r:id="rId20"/>
    <p:sldId id="1026" r:id="rId21"/>
  </p:sldIdLst>
  <p:sldSz cx="9144000" cy="6858000" type="letter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6020" autoAdjust="0"/>
  </p:normalViewPr>
  <p:slideViewPr>
    <p:cSldViewPr>
      <p:cViewPr>
        <p:scale>
          <a:sx n="100" d="100"/>
          <a:sy n="100" d="100"/>
        </p:scale>
        <p:origin x="-1888" y="-6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68" y="-102"/>
      </p:cViewPr>
      <p:guideLst>
        <p:guide orient="horz" pos="2208"/>
        <p:guide pos="29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EF5161-A515-B540-BE78-653A2DC296E8}" type="doc">
      <dgm:prSet loTypeId="urn:microsoft.com/office/officeart/2005/8/layout/vProcess5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5D40219-0AFE-6B4C-B120-65B184B877FA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b="1" dirty="0" smtClean="0"/>
            <a:t>Stress Event</a:t>
          </a:r>
          <a:r>
            <a:rPr lang="en-US" sz="2400" b="1" dirty="0" smtClean="0"/>
            <a:t> </a:t>
          </a:r>
          <a:r>
            <a:rPr lang="en-US" sz="2400" dirty="0" smtClean="0"/>
            <a:t>– High level story (e.g. Subprime Crisis, Euro Crisis)</a:t>
          </a:r>
          <a:endParaRPr lang="en-US" sz="2400" dirty="0"/>
        </a:p>
      </dgm:t>
    </dgm:pt>
    <dgm:pt modelId="{758EB5C8-4BA8-DA4C-8597-6FCB0241632C}" type="parTrans" cxnId="{E8C635D8-E4A8-CC44-AC90-2BD736DDBEFD}">
      <dgm:prSet/>
      <dgm:spPr/>
      <dgm:t>
        <a:bodyPr/>
        <a:lstStyle/>
        <a:p>
          <a:endParaRPr lang="en-US" sz="2400"/>
        </a:p>
      </dgm:t>
    </dgm:pt>
    <dgm:pt modelId="{585CC144-7478-4B4E-BE9E-71D1B6A7CB52}" type="sibTrans" cxnId="{E8C635D8-E4A8-CC44-AC90-2BD736DDBEFD}">
      <dgm:prSet custT="1"/>
      <dgm:spPr>
        <a:solidFill>
          <a:schemeClr val="tx1">
            <a:alpha val="90000"/>
          </a:schemeClr>
        </a:solidFill>
      </dgm:spPr>
      <dgm:t>
        <a:bodyPr/>
        <a:lstStyle/>
        <a:p>
          <a:endParaRPr lang="en-US" sz="3600"/>
        </a:p>
      </dgm:t>
    </dgm:pt>
    <dgm:pt modelId="{975F5708-0E77-E843-A083-B3DB4BDBA86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b="1" dirty="0" smtClean="0"/>
            <a:t>Macroeconomic Model</a:t>
          </a:r>
          <a:r>
            <a:rPr lang="en-US" sz="2400" b="1" dirty="0" smtClean="0"/>
            <a:t>  </a:t>
          </a:r>
          <a:r>
            <a:rPr lang="en-US" sz="2400" dirty="0" smtClean="0"/>
            <a:t>- Links event to macroeconomic variables (e.g. GDP, interest rates, FX rates)</a:t>
          </a:r>
          <a:endParaRPr lang="en-US" sz="2400" dirty="0"/>
        </a:p>
      </dgm:t>
    </dgm:pt>
    <dgm:pt modelId="{8D007F7C-801C-CF4E-851A-054AA02255FC}" type="parTrans" cxnId="{32771421-3672-B94F-8801-CE774243D497}">
      <dgm:prSet/>
      <dgm:spPr/>
      <dgm:t>
        <a:bodyPr/>
        <a:lstStyle/>
        <a:p>
          <a:endParaRPr lang="en-US" sz="2400"/>
        </a:p>
      </dgm:t>
    </dgm:pt>
    <dgm:pt modelId="{FBB458A4-D4E3-9843-8C1B-87277B15B5A9}" type="sibTrans" cxnId="{32771421-3672-B94F-8801-CE774243D497}">
      <dgm:prSet custT="1"/>
      <dgm:spPr>
        <a:solidFill>
          <a:schemeClr val="tx1">
            <a:alpha val="90000"/>
          </a:schemeClr>
        </a:solidFill>
      </dgm:spPr>
      <dgm:t>
        <a:bodyPr/>
        <a:lstStyle/>
        <a:p>
          <a:endParaRPr lang="en-US" sz="3600"/>
        </a:p>
      </dgm:t>
    </dgm:pt>
    <dgm:pt modelId="{3F580C70-544A-904A-8465-369091D7BBB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b="1" dirty="0" smtClean="0"/>
            <a:t>“Satellite” models</a:t>
          </a:r>
          <a:r>
            <a:rPr lang="en-US" sz="2400" b="1" dirty="0" smtClean="0"/>
            <a:t> </a:t>
          </a:r>
          <a:r>
            <a:rPr lang="en-US" sz="2400" dirty="0" smtClean="0"/>
            <a:t>- Link macroeconomic variables to their effects on banks’ assets (e.g. credit losses, MTM losses)</a:t>
          </a:r>
        </a:p>
      </dgm:t>
    </dgm:pt>
    <dgm:pt modelId="{14D9918F-1566-0849-B847-B02CD4C9D23A}" type="parTrans" cxnId="{A335993A-8125-1345-B221-D09E76FF4A08}">
      <dgm:prSet/>
      <dgm:spPr/>
      <dgm:t>
        <a:bodyPr/>
        <a:lstStyle/>
        <a:p>
          <a:endParaRPr lang="en-US" sz="2400"/>
        </a:p>
      </dgm:t>
    </dgm:pt>
    <dgm:pt modelId="{093513E1-03F0-2541-9E56-9BA1D725F219}" type="sibTrans" cxnId="{A335993A-8125-1345-B221-D09E76FF4A08}">
      <dgm:prSet custT="1"/>
      <dgm:spPr>
        <a:solidFill>
          <a:schemeClr val="tx1">
            <a:alpha val="90000"/>
          </a:schemeClr>
        </a:solidFill>
      </dgm:spPr>
      <dgm:t>
        <a:bodyPr/>
        <a:lstStyle/>
        <a:p>
          <a:endParaRPr lang="en-US" sz="3600"/>
        </a:p>
      </dgm:t>
    </dgm:pt>
    <dgm:pt modelId="{6BE8686F-9C02-254A-A5D3-9F4D6AE8EA6B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b="1" dirty="0" smtClean="0"/>
            <a:t>Impact on Firm/Portfolio </a:t>
          </a:r>
          <a:r>
            <a:rPr lang="en-US" sz="2400" dirty="0" smtClean="0"/>
            <a:t>– (e.g. earnings, capital, liquidity)</a:t>
          </a:r>
          <a:endParaRPr lang="en-US" sz="2400" dirty="0"/>
        </a:p>
      </dgm:t>
    </dgm:pt>
    <dgm:pt modelId="{088F0B64-2456-764E-8859-8CBA4582932F}" type="parTrans" cxnId="{63FAF1A0-4762-4748-BD33-D3A45F5740B2}">
      <dgm:prSet/>
      <dgm:spPr/>
      <dgm:t>
        <a:bodyPr/>
        <a:lstStyle/>
        <a:p>
          <a:endParaRPr lang="en-US" sz="2400"/>
        </a:p>
      </dgm:t>
    </dgm:pt>
    <dgm:pt modelId="{B4FAF2E5-4F3A-4745-92B1-24E29E2B050C}" type="sibTrans" cxnId="{63FAF1A0-4762-4748-BD33-D3A45F5740B2}">
      <dgm:prSet/>
      <dgm:spPr/>
      <dgm:t>
        <a:bodyPr/>
        <a:lstStyle/>
        <a:p>
          <a:endParaRPr lang="en-US" sz="2400"/>
        </a:p>
      </dgm:t>
    </dgm:pt>
    <dgm:pt modelId="{CFCA70F4-FD08-EC47-A27E-FE070255379E}" type="pres">
      <dgm:prSet presAssocID="{FEEF5161-A515-B540-BE78-653A2DC296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5AD1FB-814A-FE46-AD69-2EC17EA3F7E7}" type="pres">
      <dgm:prSet presAssocID="{FEEF5161-A515-B540-BE78-653A2DC296E8}" presName="dummyMaxCanvas" presStyleCnt="0">
        <dgm:presLayoutVars/>
      </dgm:prSet>
      <dgm:spPr/>
    </dgm:pt>
    <dgm:pt modelId="{88F89A3A-A5E2-C147-9E30-06E3DACCB55E}" type="pres">
      <dgm:prSet presAssocID="{FEEF5161-A515-B540-BE78-653A2DC296E8}" presName="FourNodes_1" presStyleLbl="node1" presStyleIdx="0" presStyleCnt="4" custScaleX="112719" custLinFactNeighborX="10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C63263-D911-CD4A-9B71-3886A017CDDF}" type="pres">
      <dgm:prSet presAssocID="{FEEF5161-A515-B540-BE78-653A2DC296E8}" presName="FourNodes_2" presStyleLbl="node1" presStyleIdx="1" presStyleCnt="4" custScaleX="111320" custLinFactNeighborX="10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3401A3-BBE4-7E44-94BD-A0C55B093498}" type="pres">
      <dgm:prSet presAssocID="{FEEF5161-A515-B540-BE78-653A2DC296E8}" presName="FourNodes_3" presStyleLbl="node1" presStyleIdx="2" presStyleCnt="4" custScaleX="1089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554676-B361-7B49-B176-9B1C8FC913CB}" type="pres">
      <dgm:prSet presAssocID="{FEEF5161-A515-B540-BE78-653A2DC296E8}" presName="FourNodes_4" presStyleLbl="node1" presStyleIdx="3" presStyleCnt="4" custScaleX="1081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C4F23-CE73-C241-A495-B75B610C95E9}" type="pres">
      <dgm:prSet presAssocID="{FEEF5161-A515-B540-BE78-653A2DC296E8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A2685E-A9CB-9B45-9ECF-EF19F4B0C4C7}" type="pres">
      <dgm:prSet presAssocID="{FEEF5161-A515-B540-BE78-653A2DC296E8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10D88-54C5-B045-AA0F-92550CE0E4CA}" type="pres">
      <dgm:prSet presAssocID="{FEEF5161-A515-B540-BE78-653A2DC296E8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8C6794-7034-3243-8CD4-DB92BB76C7EF}" type="pres">
      <dgm:prSet presAssocID="{FEEF5161-A515-B540-BE78-653A2DC296E8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C180F8-65E6-D241-816E-A3FEB64C885D}" type="pres">
      <dgm:prSet presAssocID="{FEEF5161-A515-B540-BE78-653A2DC296E8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1F81D5-C55E-BC49-AE0A-62624B9EB93E}" type="pres">
      <dgm:prSet presAssocID="{FEEF5161-A515-B540-BE78-653A2DC296E8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56408F-8ED2-1144-ADBE-1F77E3B7CA32}" type="pres">
      <dgm:prSet presAssocID="{FEEF5161-A515-B540-BE78-653A2DC296E8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E255F1-8B59-904C-82CF-4AF403CED9A7}" type="presOf" srcId="{3F580C70-544A-904A-8465-369091D7BBB9}" destId="{0B1F81D5-C55E-BC49-AE0A-62624B9EB93E}" srcOrd="1" destOrd="0" presId="urn:microsoft.com/office/officeart/2005/8/layout/vProcess5"/>
    <dgm:cxn modelId="{E5B375C6-C825-1E44-A311-FB1C7027A6B8}" type="presOf" srcId="{3F580C70-544A-904A-8465-369091D7BBB9}" destId="{C03401A3-BBE4-7E44-94BD-A0C55B093498}" srcOrd="0" destOrd="0" presId="urn:microsoft.com/office/officeart/2005/8/layout/vProcess5"/>
    <dgm:cxn modelId="{63FAF1A0-4762-4748-BD33-D3A45F5740B2}" srcId="{FEEF5161-A515-B540-BE78-653A2DC296E8}" destId="{6BE8686F-9C02-254A-A5D3-9F4D6AE8EA6B}" srcOrd="3" destOrd="0" parTransId="{088F0B64-2456-764E-8859-8CBA4582932F}" sibTransId="{B4FAF2E5-4F3A-4745-92B1-24E29E2B050C}"/>
    <dgm:cxn modelId="{382D4981-4A55-2745-9B59-F5323DD17F5B}" type="presOf" srcId="{6BE8686F-9C02-254A-A5D3-9F4D6AE8EA6B}" destId="{F156408F-8ED2-1144-ADBE-1F77E3B7CA32}" srcOrd="1" destOrd="0" presId="urn:microsoft.com/office/officeart/2005/8/layout/vProcess5"/>
    <dgm:cxn modelId="{7FAC11FC-8784-3D4D-A305-57EAD5BE5E07}" type="presOf" srcId="{55D40219-0AFE-6B4C-B120-65B184B877FA}" destId="{218C6794-7034-3243-8CD4-DB92BB76C7EF}" srcOrd="1" destOrd="0" presId="urn:microsoft.com/office/officeart/2005/8/layout/vProcess5"/>
    <dgm:cxn modelId="{C765D4AC-C89B-124B-AAAE-87B5B5300609}" type="presOf" srcId="{FBB458A4-D4E3-9843-8C1B-87277B15B5A9}" destId="{F6A2685E-A9CB-9B45-9ECF-EF19F4B0C4C7}" srcOrd="0" destOrd="0" presId="urn:microsoft.com/office/officeart/2005/8/layout/vProcess5"/>
    <dgm:cxn modelId="{F9881489-9789-324B-904B-54940EB7640A}" type="presOf" srcId="{6BE8686F-9C02-254A-A5D3-9F4D6AE8EA6B}" destId="{B0554676-B361-7B49-B176-9B1C8FC913CB}" srcOrd="0" destOrd="0" presId="urn:microsoft.com/office/officeart/2005/8/layout/vProcess5"/>
    <dgm:cxn modelId="{32771421-3672-B94F-8801-CE774243D497}" srcId="{FEEF5161-A515-B540-BE78-653A2DC296E8}" destId="{975F5708-0E77-E843-A083-B3DB4BDBA86D}" srcOrd="1" destOrd="0" parTransId="{8D007F7C-801C-CF4E-851A-054AA02255FC}" sibTransId="{FBB458A4-D4E3-9843-8C1B-87277B15B5A9}"/>
    <dgm:cxn modelId="{7DC41013-E2F1-AD43-969E-4397EF48438F}" type="presOf" srcId="{975F5708-0E77-E843-A083-B3DB4BDBA86D}" destId="{BEC63263-D911-CD4A-9B71-3886A017CDDF}" srcOrd="0" destOrd="0" presId="urn:microsoft.com/office/officeart/2005/8/layout/vProcess5"/>
    <dgm:cxn modelId="{B0890CB6-AD35-A942-8FE2-E9A18FF58528}" type="presOf" srcId="{585CC144-7478-4B4E-BE9E-71D1B6A7CB52}" destId="{F23C4F23-CE73-C241-A495-B75B610C95E9}" srcOrd="0" destOrd="0" presId="urn:microsoft.com/office/officeart/2005/8/layout/vProcess5"/>
    <dgm:cxn modelId="{D213F946-8943-D842-B85F-FF7A24DB3D94}" type="presOf" srcId="{55D40219-0AFE-6B4C-B120-65B184B877FA}" destId="{88F89A3A-A5E2-C147-9E30-06E3DACCB55E}" srcOrd="0" destOrd="0" presId="urn:microsoft.com/office/officeart/2005/8/layout/vProcess5"/>
    <dgm:cxn modelId="{771802A1-1B2D-D64C-8B0D-1839AFD5042E}" type="presOf" srcId="{093513E1-03F0-2541-9E56-9BA1D725F219}" destId="{2D410D88-54C5-B045-AA0F-92550CE0E4CA}" srcOrd="0" destOrd="0" presId="urn:microsoft.com/office/officeart/2005/8/layout/vProcess5"/>
    <dgm:cxn modelId="{E8C635D8-E4A8-CC44-AC90-2BD736DDBEFD}" srcId="{FEEF5161-A515-B540-BE78-653A2DC296E8}" destId="{55D40219-0AFE-6B4C-B120-65B184B877FA}" srcOrd="0" destOrd="0" parTransId="{758EB5C8-4BA8-DA4C-8597-6FCB0241632C}" sibTransId="{585CC144-7478-4B4E-BE9E-71D1B6A7CB52}"/>
    <dgm:cxn modelId="{32CA8FD6-F9CF-244F-A067-A900C7B8CC77}" type="presOf" srcId="{FEEF5161-A515-B540-BE78-653A2DC296E8}" destId="{CFCA70F4-FD08-EC47-A27E-FE070255379E}" srcOrd="0" destOrd="0" presId="urn:microsoft.com/office/officeart/2005/8/layout/vProcess5"/>
    <dgm:cxn modelId="{A335993A-8125-1345-B221-D09E76FF4A08}" srcId="{FEEF5161-A515-B540-BE78-653A2DC296E8}" destId="{3F580C70-544A-904A-8465-369091D7BBB9}" srcOrd="2" destOrd="0" parTransId="{14D9918F-1566-0849-B847-B02CD4C9D23A}" sibTransId="{093513E1-03F0-2541-9E56-9BA1D725F219}"/>
    <dgm:cxn modelId="{005FFAF6-98D3-F144-8354-49AB68A0F740}" type="presOf" srcId="{975F5708-0E77-E843-A083-B3DB4BDBA86D}" destId="{D2C180F8-65E6-D241-816E-A3FEB64C885D}" srcOrd="1" destOrd="0" presId="urn:microsoft.com/office/officeart/2005/8/layout/vProcess5"/>
    <dgm:cxn modelId="{47E1639D-65EC-8141-B2D5-47F5C3BD26C8}" type="presParOf" srcId="{CFCA70F4-FD08-EC47-A27E-FE070255379E}" destId="{0D5AD1FB-814A-FE46-AD69-2EC17EA3F7E7}" srcOrd="0" destOrd="0" presId="urn:microsoft.com/office/officeart/2005/8/layout/vProcess5"/>
    <dgm:cxn modelId="{A944F38C-21B9-8E43-AFD1-71A7C5E5EA63}" type="presParOf" srcId="{CFCA70F4-FD08-EC47-A27E-FE070255379E}" destId="{88F89A3A-A5E2-C147-9E30-06E3DACCB55E}" srcOrd="1" destOrd="0" presId="urn:microsoft.com/office/officeart/2005/8/layout/vProcess5"/>
    <dgm:cxn modelId="{A615AC2F-7D6A-4F48-84B7-F9BEC6036A8B}" type="presParOf" srcId="{CFCA70F4-FD08-EC47-A27E-FE070255379E}" destId="{BEC63263-D911-CD4A-9B71-3886A017CDDF}" srcOrd="2" destOrd="0" presId="urn:microsoft.com/office/officeart/2005/8/layout/vProcess5"/>
    <dgm:cxn modelId="{E77E5105-0A3D-DF47-9571-3BEFD7F2E834}" type="presParOf" srcId="{CFCA70F4-FD08-EC47-A27E-FE070255379E}" destId="{C03401A3-BBE4-7E44-94BD-A0C55B093498}" srcOrd="3" destOrd="0" presId="urn:microsoft.com/office/officeart/2005/8/layout/vProcess5"/>
    <dgm:cxn modelId="{5C51E54E-436D-284A-B613-80FFB17DD1BE}" type="presParOf" srcId="{CFCA70F4-FD08-EC47-A27E-FE070255379E}" destId="{B0554676-B361-7B49-B176-9B1C8FC913CB}" srcOrd="4" destOrd="0" presId="urn:microsoft.com/office/officeart/2005/8/layout/vProcess5"/>
    <dgm:cxn modelId="{F5E74D8D-5F11-CB4F-8161-D42583087CA6}" type="presParOf" srcId="{CFCA70F4-FD08-EC47-A27E-FE070255379E}" destId="{F23C4F23-CE73-C241-A495-B75B610C95E9}" srcOrd="5" destOrd="0" presId="urn:microsoft.com/office/officeart/2005/8/layout/vProcess5"/>
    <dgm:cxn modelId="{26011256-8828-8F40-B56E-F4C7EB436662}" type="presParOf" srcId="{CFCA70F4-FD08-EC47-A27E-FE070255379E}" destId="{F6A2685E-A9CB-9B45-9ECF-EF19F4B0C4C7}" srcOrd="6" destOrd="0" presId="urn:microsoft.com/office/officeart/2005/8/layout/vProcess5"/>
    <dgm:cxn modelId="{3713F623-6EA4-784E-A982-FF4FAD911153}" type="presParOf" srcId="{CFCA70F4-FD08-EC47-A27E-FE070255379E}" destId="{2D410D88-54C5-B045-AA0F-92550CE0E4CA}" srcOrd="7" destOrd="0" presId="urn:microsoft.com/office/officeart/2005/8/layout/vProcess5"/>
    <dgm:cxn modelId="{47E9BAD1-CEA4-674B-9DE3-50EAFB4CFA6E}" type="presParOf" srcId="{CFCA70F4-FD08-EC47-A27E-FE070255379E}" destId="{218C6794-7034-3243-8CD4-DB92BB76C7EF}" srcOrd="8" destOrd="0" presId="urn:microsoft.com/office/officeart/2005/8/layout/vProcess5"/>
    <dgm:cxn modelId="{4848A1EC-9080-8948-BBB0-B5EE4FC465EF}" type="presParOf" srcId="{CFCA70F4-FD08-EC47-A27E-FE070255379E}" destId="{D2C180F8-65E6-D241-816E-A3FEB64C885D}" srcOrd="9" destOrd="0" presId="urn:microsoft.com/office/officeart/2005/8/layout/vProcess5"/>
    <dgm:cxn modelId="{CE6BF7C3-AD61-BD4B-8F23-B70A3469B547}" type="presParOf" srcId="{CFCA70F4-FD08-EC47-A27E-FE070255379E}" destId="{0B1F81D5-C55E-BC49-AE0A-62624B9EB93E}" srcOrd="10" destOrd="0" presId="urn:microsoft.com/office/officeart/2005/8/layout/vProcess5"/>
    <dgm:cxn modelId="{2DC409BD-EB62-174A-8467-B08619F15B41}" type="presParOf" srcId="{CFCA70F4-FD08-EC47-A27E-FE070255379E}" destId="{F156408F-8ED2-1144-ADBE-1F77E3B7CA3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89A3A-A5E2-C147-9E30-06E3DACCB55E}">
      <dsp:nvSpPr>
        <dsp:cNvPr id="0" name=""/>
        <dsp:cNvSpPr/>
      </dsp:nvSpPr>
      <dsp:spPr>
        <a:xfrm>
          <a:off x="-273603" y="0"/>
          <a:ext cx="7402402" cy="1013872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Stress Event</a:t>
          </a:r>
          <a:r>
            <a:rPr lang="en-US" sz="2400" b="1" kern="1200" dirty="0" smtClean="0"/>
            <a:t> </a:t>
          </a:r>
          <a:r>
            <a:rPr lang="en-US" sz="2400" kern="1200" dirty="0" smtClean="0"/>
            <a:t>– High level story (e.g. Subprime Crisis, Euro Crisis)</a:t>
          </a:r>
          <a:endParaRPr lang="en-US" sz="2400" kern="1200" dirty="0"/>
        </a:p>
      </dsp:txBody>
      <dsp:txXfrm>
        <a:off x="-243908" y="29695"/>
        <a:ext cx="6080188" cy="954482"/>
      </dsp:txXfrm>
    </dsp:sp>
    <dsp:sp modelId="{BEC63263-D911-CD4A-9B71-3886A017CDDF}">
      <dsp:nvSpPr>
        <dsp:cNvPr id="0" name=""/>
        <dsp:cNvSpPr/>
      </dsp:nvSpPr>
      <dsp:spPr>
        <a:xfrm>
          <a:off x="322331" y="1198213"/>
          <a:ext cx="7310528" cy="1013872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Macroeconomic Model</a:t>
          </a:r>
          <a:r>
            <a:rPr lang="en-US" sz="2400" b="1" kern="1200" dirty="0" smtClean="0"/>
            <a:t>  </a:t>
          </a:r>
          <a:r>
            <a:rPr lang="en-US" sz="2400" kern="1200" dirty="0" smtClean="0"/>
            <a:t>- Links event to macroeconomic variables (e.g. GDP, interest rates, FX rates)</a:t>
          </a:r>
          <a:endParaRPr lang="en-US" sz="2400" kern="1200" dirty="0"/>
        </a:p>
      </dsp:txBody>
      <dsp:txXfrm>
        <a:off x="352026" y="1227908"/>
        <a:ext cx="5905263" cy="954482"/>
      </dsp:txXfrm>
    </dsp:sp>
    <dsp:sp modelId="{C03401A3-BBE4-7E44-94BD-A0C55B093498}">
      <dsp:nvSpPr>
        <dsp:cNvPr id="0" name=""/>
        <dsp:cNvSpPr/>
      </dsp:nvSpPr>
      <dsp:spPr>
        <a:xfrm>
          <a:off x="874889" y="2396426"/>
          <a:ext cx="7152129" cy="1013872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“Satellite” models</a:t>
          </a:r>
          <a:r>
            <a:rPr lang="en-US" sz="2400" b="1" kern="1200" dirty="0" smtClean="0"/>
            <a:t> </a:t>
          </a:r>
          <a:r>
            <a:rPr lang="en-US" sz="2400" kern="1200" dirty="0" smtClean="0"/>
            <a:t>- Link macroeconomic variables to their effects on banks’ assets (e.g. credit losses, MTM losses)</a:t>
          </a:r>
        </a:p>
      </dsp:txBody>
      <dsp:txXfrm>
        <a:off x="904584" y="2426121"/>
        <a:ext cx="5784966" cy="954482"/>
      </dsp:txXfrm>
    </dsp:sp>
    <dsp:sp modelId="{B0554676-B361-7B49-B176-9B1C8FC913CB}">
      <dsp:nvSpPr>
        <dsp:cNvPr id="0" name=""/>
        <dsp:cNvSpPr/>
      </dsp:nvSpPr>
      <dsp:spPr>
        <a:xfrm>
          <a:off x="1450958" y="3594639"/>
          <a:ext cx="7099986" cy="1013872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Impact on Firm/Portfolio </a:t>
          </a:r>
          <a:r>
            <a:rPr lang="en-US" sz="2400" kern="1200" dirty="0" smtClean="0"/>
            <a:t>– (e.g. earnings, capital, liquidity)</a:t>
          </a:r>
          <a:endParaRPr lang="en-US" sz="2400" kern="1200" dirty="0"/>
        </a:p>
      </dsp:txBody>
      <dsp:txXfrm>
        <a:off x="1480653" y="3624334"/>
        <a:ext cx="5733482" cy="954482"/>
      </dsp:txXfrm>
    </dsp:sp>
    <dsp:sp modelId="{F23C4F23-CE73-C241-A495-B75B610C95E9}">
      <dsp:nvSpPr>
        <dsp:cNvPr id="0" name=""/>
        <dsp:cNvSpPr/>
      </dsp:nvSpPr>
      <dsp:spPr>
        <a:xfrm>
          <a:off x="5983716" y="776534"/>
          <a:ext cx="659017" cy="659017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131995" y="776534"/>
        <a:ext cx="362459" cy="495910"/>
      </dsp:txXfrm>
    </dsp:sp>
    <dsp:sp modelId="{F6A2685E-A9CB-9B45-9ECF-EF19F4B0C4C7}">
      <dsp:nvSpPr>
        <dsp:cNvPr id="0" name=""/>
        <dsp:cNvSpPr/>
      </dsp:nvSpPr>
      <dsp:spPr>
        <a:xfrm>
          <a:off x="6533713" y="1974747"/>
          <a:ext cx="659017" cy="659017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6"/>
              <a:satOff val="-6896"/>
              <a:lumOff val="-5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681992" y="1974747"/>
        <a:ext cx="362459" cy="495910"/>
      </dsp:txXfrm>
    </dsp:sp>
    <dsp:sp modelId="{2D410D88-54C5-B045-AA0F-92550CE0E4CA}">
      <dsp:nvSpPr>
        <dsp:cNvPr id="0" name=""/>
        <dsp:cNvSpPr/>
      </dsp:nvSpPr>
      <dsp:spPr>
        <a:xfrm>
          <a:off x="7075501" y="3172960"/>
          <a:ext cx="659017" cy="659017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2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7223780" y="3172960"/>
        <a:ext cx="362459" cy="495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6826" cy="3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64" tIns="0" rIns="19264" bIns="0" numCol="1" anchor="t" anchorCtr="0" compatLnSpc="1">
            <a:prstTxWarp prst="textNoShape">
              <a:avLst/>
            </a:prstTxWarp>
          </a:bodyPr>
          <a:lstStyle>
            <a:lvl1pPr algn="l" defTabSz="924236" eaLnBrk="0" hangingPunct="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9575" y="0"/>
            <a:ext cx="4026826" cy="3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64" tIns="0" rIns="19264" bIns="0" numCol="1" anchor="t" anchorCtr="0" compatLnSpc="1">
            <a:prstTxWarp prst="textNoShape">
              <a:avLst/>
            </a:prstTxWarp>
          </a:bodyPr>
          <a:lstStyle>
            <a:lvl1pPr algn="r" defTabSz="924236" eaLnBrk="0" hangingPunct="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0344"/>
            <a:ext cx="4026826" cy="3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64" tIns="0" rIns="19264" bIns="0" numCol="1" anchor="b" anchorCtr="0" compatLnSpc="1">
            <a:prstTxWarp prst="textNoShape">
              <a:avLst/>
            </a:prstTxWarp>
          </a:bodyPr>
          <a:lstStyle>
            <a:lvl1pPr algn="l" defTabSz="924236" eaLnBrk="0" hangingPunct="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9575" y="6660344"/>
            <a:ext cx="4026826" cy="3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64" tIns="0" rIns="19264" bIns="0" numCol="1" anchor="b" anchorCtr="0" compatLnSpc="1">
            <a:prstTxWarp prst="textNoShape">
              <a:avLst/>
            </a:prstTxWarp>
          </a:bodyPr>
          <a:lstStyle>
            <a:lvl1pPr algn="r" defTabSz="924236" eaLnBrk="0" hangingPunct="0">
              <a:defRPr sz="1000" i="1"/>
            </a:lvl1pPr>
          </a:lstStyle>
          <a:p>
            <a:pPr>
              <a:defRPr/>
            </a:pPr>
            <a:fld id="{DB8055DD-C96B-463F-A37B-64FF779028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7678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6826" cy="3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64" tIns="0" rIns="19264" bIns="0" numCol="1" anchor="t" anchorCtr="0" compatLnSpc="1">
            <a:prstTxWarp prst="textNoShape">
              <a:avLst/>
            </a:prstTxWarp>
          </a:bodyPr>
          <a:lstStyle>
            <a:lvl1pPr algn="l" defTabSz="771216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9575" y="0"/>
            <a:ext cx="4026826" cy="3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64" tIns="0" rIns="19264" bIns="0" numCol="1" anchor="t" anchorCtr="0" compatLnSpc="1">
            <a:prstTxWarp prst="textNoShape">
              <a:avLst/>
            </a:prstTxWarp>
          </a:bodyPr>
          <a:lstStyle>
            <a:lvl1pPr algn="r" defTabSz="771216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0344"/>
            <a:ext cx="4026826" cy="3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64" tIns="0" rIns="19264" bIns="0" numCol="1" anchor="b" anchorCtr="0" compatLnSpc="1">
            <a:prstTxWarp prst="textNoShape">
              <a:avLst/>
            </a:prstTxWarp>
          </a:bodyPr>
          <a:lstStyle>
            <a:lvl1pPr algn="l" defTabSz="771216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9575" y="6660344"/>
            <a:ext cx="4026826" cy="3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64" tIns="0" rIns="19264" bIns="0" numCol="1" anchor="b" anchorCtr="0" compatLnSpc="1">
            <a:prstTxWarp prst="textNoShape">
              <a:avLst/>
            </a:prstTxWarp>
          </a:bodyPr>
          <a:lstStyle>
            <a:lvl1pPr algn="r" defTabSz="771216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9BB140CC-4A8F-450F-B8EB-DDC8F8A871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714" y="3330173"/>
            <a:ext cx="6818974" cy="315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9" tIns="46554" rIns="93109" bIns="465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0363" y="528638"/>
            <a:ext cx="3502025" cy="2625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074667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71216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130" indent="-275434" defTabSz="77121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1738" indent="-220348" defTabSz="77121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2433" indent="-220348" defTabSz="77121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3128" indent="-220348" defTabSz="77121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3823" indent="-220348" defTabSz="7712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4518" indent="-220348" defTabSz="7712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5213" indent="-220348" defTabSz="7712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5908" indent="-220348" defTabSz="7712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5070187-008A-4E7A-AECD-732912ECF2A1}" type="slidenum">
              <a:rPr lang="en-US" smtClean="0">
                <a:latin typeface="Times New Roman" pitchFamily="18" charset="0"/>
              </a:rPr>
              <a:pPr/>
              <a:t>4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71216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130" indent="-275434" defTabSz="77121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1738" indent="-220348" defTabSz="77121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2433" indent="-220348" defTabSz="77121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3128" indent="-220348" defTabSz="77121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3823" indent="-220348" defTabSz="7712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4518" indent="-220348" defTabSz="7712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5213" indent="-220348" defTabSz="7712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5908" indent="-220348" defTabSz="7712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A951E67-4ECB-4958-B449-A489A61D6907}" type="slidenum">
              <a:rPr lang="en-US" smtClean="0">
                <a:latin typeface="Times New Roman" pitchFamily="18" charset="0"/>
              </a:rPr>
              <a:pPr/>
              <a:t>5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71216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130" indent="-275434" defTabSz="77121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1738" indent="-220348" defTabSz="77121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2433" indent="-220348" defTabSz="77121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3128" indent="-220348" defTabSz="77121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3823" indent="-220348" defTabSz="7712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4518" indent="-220348" defTabSz="7712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5213" indent="-220348" defTabSz="7712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5908" indent="-220348" defTabSz="7712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006CE01-5BE7-42C0-BA90-430BE761307B}" type="slidenum">
              <a:rPr lang="en-US" smtClean="0">
                <a:latin typeface="Times New Roman" pitchFamily="18" charset="0"/>
              </a:rPr>
              <a:pPr/>
              <a:t>19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4FCA-69D4-E943-A9A2-0BC87DAEB26B}" type="datetime1">
              <a:rPr lang="en-US" smtClean="0"/>
              <a:t>5/29/16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1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7D5C-A293-614D-A73A-58AA93BCAA95}" type="datetime1">
              <a:rPr lang="en-US" smtClean="0"/>
              <a:t>5/29/16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1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EC85-2D9A-064D-9E01-1599384063DE}" type="datetime1">
              <a:rPr lang="en-US" smtClean="0"/>
              <a:t>5/29/16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50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01557-A76D-154A-AA19-E522B6A261C2}" type="datetime1">
              <a:rPr lang="en-US" altLang="en-US" smtClean="0"/>
              <a:t>5/29/16</a:t>
            </a:fld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0D429-75C0-4B63-BF5F-05484EE285A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4294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0DD6C-D8CB-2340-BA59-1C515D80714A}" type="datetime1">
              <a:rPr lang="en-US" altLang="en-US" smtClean="0"/>
              <a:t>5/29/16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C81B4-D1CD-47C3-80A2-38E91EC3320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423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0443-F494-3646-9646-21968882A230}" type="datetime1">
              <a:rPr lang="en-US" smtClean="0"/>
              <a:t>5/29/16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9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D115-1D98-6F43-8A6C-289EE7461F16}" type="datetime1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8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2AB5-2EC9-1B48-865F-BF7CA4D457BD}" type="datetime1">
              <a:rPr lang="en-US" smtClean="0"/>
              <a:t>5/29/16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3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BC3-593F-3741-9096-82CA3F5EBD20}" type="datetime1">
              <a:rPr lang="en-US" smtClean="0"/>
              <a:t>5/29/16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8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520E-2F7B-4248-9E5C-E2C822E9D8F4}" type="datetime1">
              <a:rPr lang="en-US" smtClean="0"/>
              <a:t>5/29/16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7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5FEA-934C-F74A-ACCA-9B483009172E}" type="datetime1">
              <a:rPr lang="en-US" smtClean="0"/>
              <a:t>5/29/16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1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EFB6-B1B5-C04F-B71D-E0EF5138C214}" type="datetime1">
              <a:rPr lang="en-US" smtClean="0"/>
              <a:t>5/29/16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8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7CB0-DBBF-1842-912E-AD082C808AAF}" type="datetime1">
              <a:rPr lang="en-US" smtClean="0"/>
              <a:t>5/29/16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7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D96C6-D394-9941-989E-4C6E2B3CF2D5}" type="datetime1">
              <a:rPr lang="en-US" smtClean="0"/>
              <a:t>5/29/16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3999" cy="469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3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Financial Risk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Spring 2016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Dr. Ehud Peleg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Stress Testing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ndersonLogo_TITN.gif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3580" y="6103649"/>
            <a:ext cx="2194560" cy="4385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67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Severely Adverse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Substantial weakening in economic activity across all countries</a:t>
            </a:r>
          </a:p>
          <a:p>
            <a:r>
              <a:rPr lang="en-US" dirty="0" smtClean="0"/>
              <a:t>Significant reversal of recent improvements in US housing market</a:t>
            </a:r>
          </a:p>
          <a:p>
            <a:r>
              <a:rPr lang="en-US" dirty="0" smtClean="0"/>
              <a:t>Flight-to-safety capital flows towards US cause depreciation of other currencies</a:t>
            </a:r>
          </a:p>
          <a:p>
            <a:r>
              <a:rPr lang="en-US" dirty="0" smtClean="0"/>
              <a:t>Recessions in Euro, UK and Japan, which are slow to recover</a:t>
            </a:r>
          </a:p>
          <a:p>
            <a:r>
              <a:rPr lang="en-US" dirty="0" smtClean="0"/>
              <a:t>Below-trend growth in developing Asia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CCAR 2015 – </a:t>
            </a:r>
            <a:r>
              <a:rPr lang="en-US" sz="3600" dirty="0" smtClean="0"/>
              <a:t>Macro Variables </a:t>
            </a:r>
            <a:r>
              <a:rPr lang="en-US" sz="3600" dirty="0"/>
              <a:t>in Scenarios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56792"/>
            <a:ext cx="4193830" cy="49685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213" y="1556792"/>
            <a:ext cx="4156251" cy="502426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>
                <a:solidFill>
                  <a:srgbClr val="000000"/>
                </a:solidFill>
              </a:rPr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91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0310"/>
            <a:ext cx="9144000" cy="544105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CCAR 2015 – Market Variables in Scenarios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149080"/>
            <a:ext cx="117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60% drop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699792" y="3212976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99792" y="5085184"/>
            <a:ext cx="57606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611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60069"/>
            <a:ext cx="4536504" cy="55533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88020" y="3881542"/>
            <a:ext cx="103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25% drop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059832" y="3175978"/>
            <a:ext cx="0" cy="14959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59832" y="4671889"/>
            <a:ext cx="14401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16016" y="2852936"/>
            <a:ext cx="4320480" cy="2016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472" indent="-164592">
              <a:buFont typeface="Wingdings" charset="2"/>
              <a:buChar char="§"/>
            </a:pPr>
            <a:r>
              <a:rPr lang="en-US" sz="2000" dirty="0"/>
              <a:t>VIX reaches </a:t>
            </a:r>
            <a:r>
              <a:rPr lang="en-US" sz="2000" dirty="0" smtClean="0"/>
              <a:t>79 within one quarter </a:t>
            </a:r>
            <a:r>
              <a:rPr lang="en-US" sz="2000" dirty="0"/>
              <a:t>of stress</a:t>
            </a:r>
          </a:p>
          <a:p>
            <a:pPr marL="347472" indent="-164592">
              <a:buFont typeface="Wingdings" charset="2"/>
              <a:buChar char="§"/>
            </a:pPr>
            <a:r>
              <a:rPr lang="en-US" sz="2000" dirty="0"/>
              <a:t>Commercial real estate prices decline by 35%</a:t>
            </a:r>
          </a:p>
          <a:p>
            <a:pPr marL="347472" indent="-164592">
              <a:buFont typeface="Wingdings" charset="2"/>
              <a:buChar char="§"/>
            </a:pPr>
            <a:r>
              <a:rPr lang="en-US" sz="2000" dirty="0"/>
              <a:t>Yield on 10-year Treasuries declines to 1%</a:t>
            </a:r>
          </a:p>
        </p:txBody>
      </p:sp>
      <p:sp>
        <p:nvSpPr>
          <p:cNvPr id="18" name="Title 5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CCAR 2015 – Market Variables in Scenarios</a:t>
            </a:r>
            <a:br>
              <a:rPr lang="en-US" sz="3600" smtClean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28009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CCAR-Additional Shocks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6 BHCs are subject to another severe global market shock to their trading portfolio:</a:t>
            </a:r>
          </a:p>
          <a:p>
            <a:pPr lvl="1"/>
            <a:r>
              <a:rPr lang="en-US" dirty="0" smtClean="0"/>
              <a:t>Shift in sovereign yield curves</a:t>
            </a:r>
          </a:p>
          <a:p>
            <a:pPr lvl="1"/>
            <a:r>
              <a:rPr lang="en-US" dirty="0" smtClean="0"/>
              <a:t>Shocks to corporate and emerging market spreads</a:t>
            </a:r>
          </a:p>
          <a:p>
            <a:pPr lvl="1"/>
            <a:r>
              <a:rPr lang="en-US" dirty="0" smtClean="0"/>
              <a:t>A severe Euro crisis</a:t>
            </a:r>
          </a:p>
          <a:p>
            <a:pPr lvl="1"/>
            <a:r>
              <a:rPr lang="en-US" dirty="0" smtClean="0"/>
              <a:t>Increased risk aversion across markets</a:t>
            </a:r>
          </a:p>
          <a:p>
            <a:pPr lvl="1"/>
            <a:r>
              <a:rPr lang="en-US" dirty="0" smtClean="0"/>
              <a:t>Instantaneous as opposed to the “main” evolving scenarios</a:t>
            </a:r>
          </a:p>
          <a:p>
            <a:r>
              <a:rPr lang="en-US" dirty="0" smtClean="0"/>
              <a:t>8 BHCs are subject to an additional Counterparty Default 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55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Satellite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does the scenario affect the bank’s results?</a:t>
            </a:r>
          </a:p>
          <a:p>
            <a:r>
              <a:rPr lang="en-US" dirty="0" smtClean="0"/>
              <a:t>Top-down approach – Macro-based regression models</a:t>
            </a:r>
          </a:p>
          <a:p>
            <a:pPr lvl="1"/>
            <a:r>
              <a:rPr lang="en-US" dirty="0" smtClean="0"/>
              <a:t>Used by regulators. </a:t>
            </a:r>
            <a:r>
              <a:rPr lang="en-US" dirty="0" err="1" smtClean="0"/>
              <a:t>Foglia</a:t>
            </a:r>
            <a:r>
              <a:rPr lang="en-US" dirty="0" smtClean="0"/>
              <a:t> (2009) documents many variations.</a:t>
            </a:r>
          </a:p>
          <a:p>
            <a:pPr lvl="1"/>
            <a:r>
              <a:rPr lang="en-US" dirty="0" smtClean="0"/>
              <a:t>LHS: default rate or losses; RHS: Macroeconomic factors</a:t>
            </a:r>
          </a:p>
          <a:p>
            <a:r>
              <a:rPr lang="en-US" dirty="0" smtClean="0"/>
              <a:t>Bottom-up approach – Considers effects of macro variables on specific loans/securities or well-defined portfolios</a:t>
            </a:r>
          </a:p>
          <a:p>
            <a:pPr lvl="1"/>
            <a:r>
              <a:rPr lang="en-US" dirty="0" smtClean="0"/>
              <a:t>Commonly used by banks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00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774700"/>
            <a:ext cx="59182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3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for Stress Test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Solvency Tests</a:t>
            </a:r>
          </a:p>
          <a:p>
            <a:pPr lvl="1"/>
            <a:r>
              <a:rPr lang="en-US" dirty="0" smtClean="0"/>
              <a:t>Verify that institution has enough capital to cover losses</a:t>
            </a:r>
          </a:p>
          <a:p>
            <a:pPr lvl="1"/>
            <a:r>
              <a:rPr lang="en-US" dirty="0" smtClean="0"/>
              <a:t>Under CCAR BHCs have to show that they are well-capitalized (Tier 1 common ratio above 5%) even in stress-scenarios</a:t>
            </a:r>
          </a:p>
          <a:p>
            <a:r>
              <a:rPr lang="en-US" dirty="0" smtClean="0"/>
              <a:t>Liquidity Tests</a:t>
            </a:r>
          </a:p>
          <a:p>
            <a:pPr lvl="1"/>
            <a:r>
              <a:rPr lang="en-US" dirty="0" smtClean="0"/>
              <a:t>Verify that bank has enough liquid assets and stable funds to withstand intensive withdrawal of funds</a:t>
            </a:r>
          </a:p>
          <a:p>
            <a:r>
              <a:rPr lang="en-US" dirty="0" smtClean="0"/>
              <a:t>Decision-making – Inform return vs. risk analysis</a:t>
            </a:r>
          </a:p>
          <a:p>
            <a:r>
              <a:rPr lang="en-US" dirty="0" smtClean="0"/>
              <a:t>Risk appetite – Define limits to cap losses on a portfolio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19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on Capital Ratios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808"/>
            <a:ext cx="9144000" cy="45525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15616" y="6453336"/>
            <a:ext cx="5749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+mn-lt"/>
              </a:rPr>
              <a:t>“Stress </a:t>
            </a:r>
            <a:r>
              <a:rPr lang="en-US" dirty="0">
                <a:latin typeface="+mn-lt"/>
              </a:rPr>
              <a:t>testing: A look into the Fed’s black </a:t>
            </a:r>
            <a:r>
              <a:rPr lang="en-US" dirty="0" smtClean="0">
                <a:latin typeface="+mn-lt"/>
              </a:rPr>
              <a:t>box” (</a:t>
            </a:r>
            <a:r>
              <a:rPr lang="en-US" dirty="0" err="1" smtClean="0">
                <a:latin typeface="+mn-lt"/>
              </a:rPr>
              <a:t>pwc</a:t>
            </a:r>
            <a:r>
              <a:rPr lang="en-US" dirty="0" smtClean="0">
                <a:latin typeface="+mn-lt"/>
              </a:rPr>
              <a:t>, 2014)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8928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Reverse Stress Testing</a:t>
            </a:r>
            <a:endParaRPr 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dirty="0" smtClean="0">
                <a:cs typeface="Arial" charset="0"/>
              </a:rPr>
              <a:t>First we assume that there is a large loss then we look for what is the story</a:t>
            </a:r>
          </a:p>
          <a:p>
            <a:pPr eaLnBrk="1" hangingPunct="1"/>
            <a:r>
              <a:rPr lang="en-CA" dirty="0" smtClean="0">
                <a:cs typeface="Arial" charset="0"/>
              </a:rPr>
              <a:t>Typically done as a qualitative exercise</a:t>
            </a:r>
          </a:p>
          <a:p>
            <a:pPr eaLnBrk="1" hangingPunct="1"/>
            <a:r>
              <a:rPr lang="en-CA" dirty="0" smtClean="0">
                <a:cs typeface="Arial" charset="0"/>
              </a:rPr>
              <a:t>We can also look for the worst scenarios in our </a:t>
            </a:r>
            <a:r>
              <a:rPr lang="en-CA" dirty="0" err="1" smtClean="0">
                <a:cs typeface="Arial" charset="0"/>
              </a:rPr>
              <a:t>VaR</a:t>
            </a:r>
            <a:r>
              <a:rPr lang="en-CA" dirty="0" smtClean="0">
                <a:cs typeface="Arial" charset="0"/>
              </a:rPr>
              <a:t> simulation and figure out to what macroeconomic scenario they relate</a:t>
            </a:r>
          </a:p>
          <a:p>
            <a:pPr eaLnBrk="1" hangingPunct="1"/>
            <a:r>
              <a:rPr lang="en-CA" dirty="0" smtClean="0">
                <a:cs typeface="Arial" charset="0"/>
              </a:rPr>
              <a:t>Can be a useful input to the stress testing committee.</a:t>
            </a:r>
          </a:p>
          <a:p>
            <a:pPr eaLnBrk="1" hangingPunct="1"/>
            <a:endParaRPr lang="en-US" dirty="0" smtClean="0">
              <a:cs typeface="Arial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53B3E8-42F2-4B3A-9C72-01125FC9CFBC}" type="slidenum">
              <a:rPr lang="en-US" altLang="en-US" smtClean="0"/>
              <a:pPr eaLnBrk="1" hangingPunct="1"/>
              <a:t>19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8624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Testing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Stress Testing vs. Modeling</a:t>
            </a:r>
          </a:p>
          <a:p>
            <a:r>
              <a:rPr lang="en-US" dirty="0" smtClean="0"/>
              <a:t>Scenario Analysis and Multiple Variable Stress</a:t>
            </a:r>
            <a:endParaRPr lang="en-US" dirty="0"/>
          </a:p>
          <a:p>
            <a:r>
              <a:rPr lang="en-US" dirty="0" smtClean="0"/>
              <a:t>Top-down macro stress testing</a:t>
            </a:r>
          </a:p>
          <a:p>
            <a:pPr lvl="1"/>
            <a:r>
              <a:rPr lang="en-US" dirty="0" smtClean="0"/>
              <a:t>Macro models</a:t>
            </a:r>
          </a:p>
          <a:p>
            <a:pPr lvl="1"/>
            <a:r>
              <a:rPr lang="en-US" dirty="0" smtClean="0"/>
              <a:t>Satellite Models</a:t>
            </a:r>
          </a:p>
          <a:p>
            <a:r>
              <a:rPr lang="en-US" dirty="0" smtClean="0"/>
              <a:t>CCAR / DFAST</a:t>
            </a:r>
          </a:p>
          <a:p>
            <a:r>
              <a:rPr lang="en-US" dirty="0" smtClean="0"/>
              <a:t>Reverse Stress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03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8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Backward looking</a:t>
            </a:r>
          </a:p>
          <a:p>
            <a:r>
              <a:rPr lang="en-US" dirty="0" smtClean="0"/>
              <a:t>Does not give insight into bad scenarios and to possible mitigation plans</a:t>
            </a:r>
          </a:p>
          <a:p>
            <a:r>
              <a:rPr lang="en-US" dirty="0" smtClean="0"/>
              <a:t>Makes restrictive assumptions about underlying variables</a:t>
            </a:r>
          </a:p>
          <a:p>
            <a:r>
              <a:rPr lang="en-US" dirty="0" smtClean="0"/>
              <a:t>Difficult to communicate to management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50880-7613-40AE-B122-63AEF48D4713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712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Individual vs. Several Variables</a:t>
            </a:r>
            <a:endParaRPr 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CA" dirty="0" smtClean="0">
                <a:cs typeface="Arial" charset="0"/>
              </a:rPr>
              <a:t>Stress individual variables (Scenario Analysis)</a:t>
            </a:r>
          </a:p>
          <a:p>
            <a:pPr lvl="1"/>
            <a:r>
              <a:rPr lang="en-CA" dirty="0" smtClean="0">
                <a:cs typeface="Arial" charset="0"/>
              </a:rPr>
              <a:t>Better assessment of specific risk</a:t>
            </a:r>
          </a:p>
          <a:p>
            <a:pPr lvl="1"/>
            <a:r>
              <a:rPr lang="en-CA" dirty="0" smtClean="0">
                <a:cs typeface="Arial" charset="0"/>
              </a:rPr>
              <a:t>Easy to use and control as a risk management limit </a:t>
            </a:r>
          </a:p>
          <a:p>
            <a:pPr lvl="1"/>
            <a:r>
              <a:rPr lang="en-CA" dirty="0" smtClean="0">
                <a:cs typeface="Arial" charset="0"/>
              </a:rPr>
              <a:t>Allows more freedom in stress</a:t>
            </a:r>
            <a:endParaRPr lang="en-CA" dirty="0">
              <a:cs typeface="Arial" charset="0"/>
            </a:endParaRPr>
          </a:p>
          <a:p>
            <a:pPr eaLnBrk="1" hangingPunct="1"/>
            <a:r>
              <a:rPr lang="en-CA" dirty="0" smtClean="0">
                <a:cs typeface="Arial" charset="0"/>
              </a:rPr>
              <a:t>Scenarios where several variables change</a:t>
            </a:r>
          </a:p>
          <a:p>
            <a:pPr lvl="1"/>
            <a:r>
              <a:rPr lang="en-CA" dirty="0" smtClean="0">
                <a:cs typeface="Arial" charset="0"/>
              </a:rPr>
              <a:t>More realistic as variables are correlated</a:t>
            </a:r>
          </a:p>
          <a:p>
            <a:pPr lvl="1"/>
            <a:r>
              <a:rPr lang="en-CA" dirty="0" smtClean="0">
                <a:cs typeface="Arial" charset="0"/>
              </a:rPr>
              <a:t>Tells a story and lends itself to a mitigation plan</a:t>
            </a:r>
          </a:p>
          <a:p>
            <a:pPr lvl="1"/>
            <a:r>
              <a:rPr lang="en-CA" dirty="0" smtClean="0">
                <a:cs typeface="Arial" charset="0"/>
              </a:rPr>
              <a:t>But, limits the extremity each variable takes</a:t>
            </a:r>
          </a:p>
          <a:p>
            <a:pPr lvl="1"/>
            <a:endParaRPr lang="en-CA" dirty="0" smtClean="0">
              <a:cs typeface="Arial" charset="0"/>
            </a:endParaRPr>
          </a:p>
          <a:p>
            <a:pPr lvl="1"/>
            <a:endParaRPr lang="en-CA" dirty="0" smtClean="0">
              <a:cs typeface="Arial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753016-2B40-47AD-92A9-22064EBD23BA}" type="slidenum">
              <a:rPr lang="en-US" altLang="en-US" smtClean="0"/>
              <a:pPr eaLnBrk="1" hangingPunct="1"/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0512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Stress Testing</a:t>
            </a:r>
            <a:endParaRPr 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sz="4000" dirty="0" smtClean="0">
                <a:cs typeface="Arial" charset="0"/>
              </a:rPr>
              <a:t>Key Questions</a:t>
            </a:r>
          </a:p>
          <a:p>
            <a:pPr lvl="1" eaLnBrk="1" hangingPunct="1"/>
            <a:r>
              <a:rPr lang="en-CA" sz="3600" dirty="0" smtClean="0">
                <a:cs typeface="Arial" charset="0"/>
              </a:rPr>
              <a:t>How do we generate the scenarios?</a:t>
            </a:r>
          </a:p>
          <a:p>
            <a:pPr lvl="1" eaLnBrk="1" hangingPunct="1"/>
            <a:r>
              <a:rPr lang="en-CA" sz="3600" dirty="0" smtClean="0">
                <a:cs typeface="Arial" charset="0"/>
              </a:rPr>
              <a:t>How do we evaluate the scenarios’ effect on our portfolio?</a:t>
            </a:r>
          </a:p>
          <a:p>
            <a:pPr lvl="1" eaLnBrk="1" hangingPunct="1"/>
            <a:r>
              <a:rPr lang="en-CA" sz="3600" dirty="0" smtClean="0">
                <a:cs typeface="Arial" charset="0"/>
              </a:rPr>
              <a:t>What do we do with the results?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B549CB-FF88-460F-8E94-031BA8B3928A}" type="slidenum">
              <a:rPr lang="en-US" altLang="en-US" smtClean="0"/>
              <a:pPr eaLnBrk="1" hangingPunct="1"/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8522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Stress Testing Framework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6228020"/>
            <a:ext cx="8506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Adapted from </a:t>
            </a:r>
            <a:r>
              <a:rPr lang="en-US" sz="1600" dirty="0" err="1" smtClean="0"/>
              <a:t>Foglia</a:t>
            </a:r>
            <a:r>
              <a:rPr lang="en-US" sz="1600" dirty="0" smtClean="0"/>
              <a:t>(2009) – Stress Testing Credit Risk: A Survey of Authorities Approaches</a:t>
            </a:r>
            <a:endParaRPr lang="en-US" sz="16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80113417"/>
              </p:ext>
            </p:extLst>
          </p:nvPr>
        </p:nvGraphicFramePr>
        <p:xfrm>
          <a:off x="395536" y="1340768"/>
          <a:ext cx="8208912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1773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cs typeface="Arial" charset="0"/>
              </a:rPr>
              <a:t>Choose </a:t>
            </a:r>
            <a:r>
              <a:rPr lang="en-CA" dirty="0" smtClean="0">
                <a:cs typeface="Arial" charset="0"/>
              </a:rPr>
              <a:t>particular </a:t>
            </a:r>
            <a:r>
              <a:rPr lang="en-CA" dirty="0">
                <a:cs typeface="Arial" charset="0"/>
              </a:rPr>
              <a:t>days when there were big market movements and stress all variables by the amount they moved on those days</a:t>
            </a:r>
          </a:p>
          <a:p>
            <a:r>
              <a:rPr lang="en-CA" dirty="0">
                <a:cs typeface="Arial" charset="0"/>
              </a:rPr>
              <a:t>Form a stress testing committee of senior management and ask it to generate the scenarios </a:t>
            </a:r>
            <a:endParaRPr lang="en-CA" dirty="0" smtClean="0">
              <a:cs typeface="Arial" charset="0"/>
            </a:endParaRPr>
          </a:p>
          <a:p>
            <a:r>
              <a:rPr lang="en-CA" dirty="0" smtClean="0">
                <a:cs typeface="Arial" charset="0"/>
              </a:rPr>
              <a:t>Regulatory requirements</a:t>
            </a:r>
            <a:endParaRPr lang="en-US" dirty="0">
              <a:cs typeface="Arial" charset="0"/>
            </a:endParaRPr>
          </a:p>
          <a:p>
            <a:r>
              <a:rPr lang="en-US" dirty="0" smtClean="0"/>
              <a:t>Extreme shocks in Macro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30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Regulatory Stress Tests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Comprehensive Capital Analysis and Review (CCAR). </a:t>
            </a:r>
          </a:p>
          <a:p>
            <a:r>
              <a:rPr lang="en-US" dirty="0" smtClean="0"/>
              <a:t>Dodd Frank Act Stress Tests (DFAST)</a:t>
            </a:r>
          </a:p>
          <a:p>
            <a:r>
              <a:rPr lang="en-US" dirty="0" smtClean="0"/>
              <a:t>Annual tests performed by the Fed and by the Banks (BHCs) themselves</a:t>
            </a:r>
          </a:p>
          <a:p>
            <a:pPr lvl="1"/>
            <a:r>
              <a:rPr lang="en-US" dirty="0" smtClean="0"/>
              <a:t>About 30 banks with assets greater than $50B</a:t>
            </a:r>
          </a:p>
          <a:p>
            <a:r>
              <a:rPr lang="en-US" dirty="0" smtClean="0"/>
              <a:t>Financial institutions submit capital plans that include projection of revenues, losses and balance sheet levels, as well as payout plans. </a:t>
            </a:r>
          </a:p>
          <a:p>
            <a:r>
              <a:rPr lang="en-US" dirty="0" smtClean="0"/>
              <a:t>The Fed can approve the plan, or object from quantitative </a:t>
            </a:r>
            <a:r>
              <a:rPr lang="en-US" smtClean="0"/>
              <a:t>or qualitative </a:t>
            </a:r>
            <a:r>
              <a:rPr lang="en-US" dirty="0" smtClean="0"/>
              <a:t>reasons. 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64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CCAR </a:t>
            </a:r>
            <a:r>
              <a:rPr lang="en-US" dirty="0" smtClean="0"/>
              <a:t>Scenarios for 2015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Three scenarios: baseline, adverse, severely-adverse</a:t>
            </a:r>
          </a:p>
          <a:p>
            <a:r>
              <a:rPr lang="en-US" dirty="0" smtClean="0"/>
              <a:t>Quarterly scenarios: 2014:Q4-2017:Q4</a:t>
            </a:r>
          </a:p>
          <a:p>
            <a:r>
              <a:rPr lang="en-US" dirty="0" smtClean="0"/>
              <a:t>28 macro variables: domestic and international </a:t>
            </a:r>
          </a:p>
          <a:p>
            <a:pPr lvl="1"/>
            <a:r>
              <a:rPr lang="en-US" dirty="0" smtClean="0"/>
              <a:t>Economic activity: GDP, unemployment, disposable personal income, CPI</a:t>
            </a:r>
          </a:p>
          <a:p>
            <a:pPr lvl="1"/>
            <a:r>
              <a:rPr lang="en-US" dirty="0" smtClean="0"/>
              <a:t>Asset Prices: house prices, stock market, VIX, commercial real estate prices </a:t>
            </a:r>
          </a:p>
          <a:p>
            <a:pPr lvl="1"/>
            <a:r>
              <a:rPr lang="en-US" dirty="0" smtClean="0"/>
              <a:t>Interest Rates: 3mo, 5yr, 10yr treasury, 10-yr BBB, prime, 30yr mortgage</a:t>
            </a:r>
          </a:p>
          <a:p>
            <a:pPr lvl="1"/>
            <a:r>
              <a:rPr lang="en-US" dirty="0" smtClean="0"/>
              <a:t>International: UK, Euro area, Asia, Japan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78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15777</TotalTime>
  <Pages>17</Pages>
  <Words>887</Words>
  <Application>Microsoft Macintosh PowerPoint</Application>
  <PresentationFormat>Letter Paper (8.5x11 in)</PresentationFormat>
  <Paragraphs>125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Financial Risk Management</vt:lpstr>
      <vt:lpstr>Stress Testing Agenda</vt:lpstr>
      <vt:lpstr>Disadvantages of VaR</vt:lpstr>
      <vt:lpstr>Individual vs. Several Variables</vt:lpstr>
      <vt:lpstr>Stress Testing</vt:lpstr>
      <vt:lpstr>Typical Stress Testing Framework</vt:lpstr>
      <vt:lpstr>Generating Scenarios</vt:lpstr>
      <vt:lpstr>Regulatory Stress Tests </vt:lpstr>
      <vt:lpstr>CCAR Scenarios for 2015</vt:lpstr>
      <vt:lpstr>Severely Adverse Scenario</vt:lpstr>
      <vt:lpstr>CCAR 2015 – Macro Variables in Scenarios </vt:lpstr>
      <vt:lpstr>CCAR 2015 – Market Variables in Scenarios </vt:lpstr>
      <vt:lpstr>PowerPoint Presentation</vt:lpstr>
      <vt:lpstr>CCAR-Additional Shocks</vt:lpstr>
      <vt:lpstr>Satellite Models</vt:lpstr>
      <vt:lpstr>PowerPoint Presentation</vt:lpstr>
      <vt:lpstr>Applications for Stress Test Results</vt:lpstr>
      <vt:lpstr>Effect on Capital Ratios</vt:lpstr>
      <vt:lpstr>Reverse Stress Testing</vt:lpstr>
      <vt:lpstr>Thanks</vt:lpstr>
    </vt:vector>
  </TitlesOfParts>
  <Company>Rotman School of Management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Management and Financial Institutions</dc:title>
  <dc:subject>Chapter 18</dc:subject>
  <dc:creator>John Hull</dc:creator>
  <cp:keywords>3rd Edition</cp:keywords>
  <dc:description>Copyright 2012  by John Hull.
All rights reserved.</dc:description>
  <cp:lastModifiedBy>Ehud Peleg</cp:lastModifiedBy>
  <cp:revision>404</cp:revision>
  <cp:lastPrinted>2015-06-02T18:44:01Z</cp:lastPrinted>
  <dcterms:created xsi:type="dcterms:W3CDTF">1996-07-04T22:47:30Z</dcterms:created>
  <dcterms:modified xsi:type="dcterms:W3CDTF">2016-05-30T21:48:33Z</dcterms:modified>
</cp:coreProperties>
</file>