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gif" ContentType="image/gif"/>
  <Default Extension="bin" ContentType="application/vnd.openxmlformats-officedocument.presentationml.printerSettings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embeddings/oleObject1.bin" ContentType="application/vnd.openxmlformats-officedocument.oleObject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embeddings/oleObject2.bin" ContentType="application/vnd.openxmlformats-officedocument.oleObject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embeddings/oleObject3.bin" ContentType="application/vnd.openxmlformats-officedocument.oleObject"/>
  <Override PartName="/ppt/notesSlides/notesSlide19.xml" ContentType="application/vnd.openxmlformats-officedocument.presentationml.notesSlide+xml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embeddings/oleObject6.bin" ContentType="application/vnd.openxmlformats-officedocument.oleObject"/>
  <Override PartName="/ppt/notesSlides/notesSlide31.xml" ContentType="application/vnd.openxmlformats-officedocument.presentationml.notesSlide+xml"/>
  <Override PartName="/ppt/embeddings/oleObject7.bin" ContentType="application/vnd.openxmlformats-officedocument.oleObject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7" r:id="rId1"/>
  </p:sldMasterIdLst>
  <p:notesMasterIdLst>
    <p:notesMasterId r:id="rId54"/>
  </p:notesMasterIdLst>
  <p:handoutMasterIdLst>
    <p:handoutMasterId r:id="rId55"/>
  </p:handoutMasterIdLst>
  <p:sldIdLst>
    <p:sldId id="325" r:id="rId2"/>
    <p:sldId id="354" r:id="rId3"/>
    <p:sldId id="351" r:id="rId4"/>
    <p:sldId id="352" r:id="rId5"/>
    <p:sldId id="353" r:id="rId6"/>
    <p:sldId id="345" r:id="rId7"/>
    <p:sldId id="346" r:id="rId8"/>
    <p:sldId id="347" r:id="rId9"/>
    <p:sldId id="348" r:id="rId10"/>
    <p:sldId id="349" r:id="rId11"/>
    <p:sldId id="350" r:id="rId12"/>
    <p:sldId id="259" r:id="rId13"/>
    <p:sldId id="260" r:id="rId14"/>
    <p:sldId id="261" r:id="rId15"/>
    <p:sldId id="273" r:id="rId16"/>
    <p:sldId id="262" r:id="rId17"/>
    <p:sldId id="290" r:id="rId18"/>
    <p:sldId id="263" r:id="rId19"/>
    <p:sldId id="291" r:id="rId20"/>
    <p:sldId id="295" r:id="rId21"/>
    <p:sldId id="276" r:id="rId22"/>
    <p:sldId id="277" r:id="rId23"/>
    <p:sldId id="278" r:id="rId24"/>
    <p:sldId id="279" r:id="rId25"/>
    <p:sldId id="298" r:id="rId26"/>
    <p:sldId id="281" r:id="rId27"/>
    <p:sldId id="284" r:id="rId28"/>
    <p:sldId id="303" r:id="rId29"/>
    <p:sldId id="327" r:id="rId30"/>
    <p:sldId id="328" r:id="rId31"/>
    <p:sldId id="331" r:id="rId32"/>
    <p:sldId id="287" r:id="rId33"/>
    <p:sldId id="288" r:id="rId34"/>
    <p:sldId id="289" r:id="rId35"/>
    <p:sldId id="305" r:id="rId36"/>
    <p:sldId id="307" r:id="rId37"/>
    <p:sldId id="308" r:id="rId38"/>
    <p:sldId id="309" r:id="rId39"/>
    <p:sldId id="310" r:id="rId40"/>
    <p:sldId id="311" r:id="rId41"/>
    <p:sldId id="338" r:id="rId42"/>
    <p:sldId id="340" r:id="rId43"/>
    <p:sldId id="344" r:id="rId44"/>
    <p:sldId id="333" r:id="rId45"/>
    <p:sldId id="334" r:id="rId46"/>
    <p:sldId id="335" r:id="rId47"/>
    <p:sldId id="336" r:id="rId48"/>
    <p:sldId id="342" r:id="rId49"/>
    <p:sldId id="337" r:id="rId50"/>
    <p:sldId id="341" r:id="rId51"/>
    <p:sldId id="343" r:id="rId52"/>
    <p:sldId id="332" r:id="rId53"/>
  </p:sldIdLst>
  <p:sldSz cx="9144000" cy="6858000" type="screen4x3"/>
  <p:notesSz cx="9601200" cy="7315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867" autoAdjust="0"/>
    <p:restoredTop sz="94687" autoAdjust="0"/>
  </p:normalViewPr>
  <p:slideViewPr>
    <p:cSldViewPr>
      <p:cViewPr>
        <p:scale>
          <a:sx n="114" d="100"/>
          <a:sy n="114" d="100"/>
        </p:scale>
        <p:origin x="-1072" y="-3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1968" y="-102"/>
      </p:cViewPr>
      <p:guideLst>
        <p:guide orient="horz" pos="2304"/>
        <p:guide pos="30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notesMaster" Target="notesMasters/notesMaster1.xml"/><Relationship Id="rId55" Type="http://schemas.openxmlformats.org/officeDocument/2006/relationships/handoutMaster" Target="handoutMasters/handoutMaster1.xml"/><Relationship Id="rId56" Type="http://schemas.openxmlformats.org/officeDocument/2006/relationships/printerSettings" Target="printerSettings/printerSettings1.bin"/><Relationship Id="rId57" Type="http://schemas.openxmlformats.org/officeDocument/2006/relationships/presProps" Target="presProps.xml"/><Relationship Id="rId58" Type="http://schemas.openxmlformats.org/officeDocument/2006/relationships/viewProps" Target="viewProps.xml"/><Relationship Id="rId59" Type="http://schemas.openxmlformats.org/officeDocument/2006/relationships/theme" Target="theme/theme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ehudpeleg:Desktop:RM%20Course:week%201:bank%20failures%20FDIC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 sz="2400"/>
            </a:pPr>
            <a:r>
              <a:rPr lang="en-US" sz="2400" dirty="0"/>
              <a:t>Annual Bank Failures</a:t>
            </a:r>
            <a:r>
              <a:rPr lang="en-US" sz="2400" baseline="0" dirty="0"/>
              <a:t> </a:t>
            </a:r>
            <a:endParaRPr lang="en-US" sz="2400" dirty="0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Total Failures/Assists</c:v>
                </c:pt>
              </c:strCache>
            </c:strRef>
          </c:tx>
          <c:invertIfNegative val="0"/>
          <c:cat>
            <c:numRef>
              <c:f>Sheet1!$A$2:$A$104</c:f>
              <c:numCache>
                <c:formatCode>General</c:formatCode>
                <c:ptCount val="103"/>
                <c:pt idx="0">
                  <c:v>2013.0</c:v>
                </c:pt>
                <c:pt idx="1">
                  <c:v>2012.0</c:v>
                </c:pt>
                <c:pt idx="2">
                  <c:v>2011.0</c:v>
                </c:pt>
                <c:pt idx="3">
                  <c:v>2010.0</c:v>
                </c:pt>
                <c:pt idx="4">
                  <c:v>2009.0</c:v>
                </c:pt>
                <c:pt idx="5">
                  <c:v>2008.0</c:v>
                </c:pt>
                <c:pt idx="6">
                  <c:v>2007.0</c:v>
                </c:pt>
                <c:pt idx="7">
                  <c:v>2006.0</c:v>
                </c:pt>
                <c:pt idx="8">
                  <c:v>2005.0</c:v>
                </c:pt>
                <c:pt idx="9">
                  <c:v>2004.0</c:v>
                </c:pt>
                <c:pt idx="10">
                  <c:v>2003.0</c:v>
                </c:pt>
                <c:pt idx="11">
                  <c:v>2002.0</c:v>
                </c:pt>
                <c:pt idx="12">
                  <c:v>2001.0</c:v>
                </c:pt>
                <c:pt idx="13">
                  <c:v>2000.0</c:v>
                </c:pt>
                <c:pt idx="14">
                  <c:v>1999.0</c:v>
                </c:pt>
                <c:pt idx="15">
                  <c:v>1998.0</c:v>
                </c:pt>
                <c:pt idx="16">
                  <c:v>1997.0</c:v>
                </c:pt>
                <c:pt idx="17">
                  <c:v>1996.0</c:v>
                </c:pt>
                <c:pt idx="18">
                  <c:v>1995.0</c:v>
                </c:pt>
                <c:pt idx="19">
                  <c:v>1994.0</c:v>
                </c:pt>
                <c:pt idx="20">
                  <c:v>1993.0</c:v>
                </c:pt>
                <c:pt idx="21">
                  <c:v>1992.0</c:v>
                </c:pt>
                <c:pt idx="22">
                  <c:v>1991.0</c:v>
                </c:pt>
                <c:pt idx="23">
                  <c:v>1990.0</c:v>
                </c:pt>
                <c:pt idx="24">
                  <c:v>1989.0</c:v>
                </c:pt>
                <c:pt idx="25">
                  <c:v>1988.0</c:v>
                </c:pt>
                <c:pt idx="26">
                  <c:v>1987.0</c:v>
                </c:pt>
                <c:pt idx="27">
                  <c:v>1986.0</c:v>
                </c:pt>
                <c:pt idx="28">
                  <c:v>1985.0</c:v>
                </c:pt>
                <c:pt idx="29">
                  <c:v>1984.0</c:v>
                </c:pt>
                <c:pt idx="30">
                  <c:v>1983.0</c:v>
                </c:pt>
                <c:pt idx="31">
                  <c:v>1982.0</c:v>
                </c:pt>
                <c:pt idx="32">
                  <c:v>1981.0</c:v>
                </c:pt>
                <c:pt idx="33">
                  <c:v>1980.0</c:v>
                </c:pt>
                <c:pt idx="34">
                  <c:v>1979.0</c:v>
                </c:pt>
                <c:pt idx="35">
                  <c:v>1978.0</c:v>
                </c:pt>
                <c:pt idx="36">
                  <c:v>1977.0</c:v>
                </c:pt>
                <c:pt idx="37">
                  <c:v>1976.0</c:v>
                </c:pt>
                <c:pt idx="38">
                  <c:v>1975.0</c:v>
                </c:pt>
                <c:pt idx="39">
                  <c:v>1974.0</c:v>
                </c:pt>
                <c:pt idx="40">
                  <c:v>1973.0</c:v>
                </c:pt>
                <c:pt idx="41">
                  <c:v>1972.0</c:v>
                </c:pt>
                <c:pt idx="42">
                  <c:v>1971.0</c:v>
                </c:pt>
                <c:pt idx="43">
                  <c:v>1970.0</c:v>
                </c:pt>
                <c:pt idx="44">
                  <c:v>1969.0</c:v>
                </c:pt>
                <c:pt idx="45">
                  <c:v>1968.0</c:v>
                </c:pt>
                <c:pt idx="46">
                  <c:v>1967.0</c:v>
                </c:pt>
                <c:pt idx="47">
                  <c:v>1966.0</c:v>
                </c:pt>
                <c:pt idx="48">
                  <c:v>1965.0</c:v>
                </c:pt>
                <c:pt idx="49">
                  <c:v>1964.0</c:v>
                </c:pt>
                <c:pt idx="50">
                  <c:v>1963.0</c:v>
                </c:pt>
                <c:pt idx="51">
                  <c:v>1962.0</c:v>
                </c:pt>
                <c:pt idx="52">
                  <c:v>1961.0</c:v>
                </c:pt>
                <c:pt idx="53">
                  <c:v>1960.0</c:v>
                </c:pt>
                <c:pt idx="54">
                  <c:v>1959.0</c:v>
                </c:pt>
                <c:pt idx="55">
                  <c:v>1958.0</c:v>
                </c:pt>
                <c:pt idx="56">
                  <c:v>1957.0</c:v>
                </c:pt>
                <c:pt idx="57">
                  <c:v>1956.0</c:v>
                </c:pt>
                <c:pt idx="58">
                  <c:v>1955.0</c:v>
                </c:pt>
                <c:pt idx="59">
                  <c:v>1954.0</c:v>
                </c:pt>
                <c:pt idx="60">
                  <c:v>1953.0</c:v>
                </c:pt>
                <c:pt idx="61">
                  <c:v>1952.0</c:v>
                </c:pt>
                <c:pt idx="62">
                  <c:v>1951.0</c:v>
                </c:pt>
                <c:pt idx="63">
                  <c:v>1950.0</c:v>
                </c:pt>
                <c:pt idx="64">
                  <c:v>1949.0</c:v>
                </c:pt>
                <c:pt idx="65">
                  <c:v>1948.0</c:v>
                </c:pt>
                <c:pt idx="66">
                  <c:v>1947.0</c:v>
                </c:pt>
                <c:pt idx="67">
                  <c:v>1946.0</c:v>
                </c:pt>
                <c:pt idx="68">
                  <c:v>1945.0</c:v>
                </c:pt>
                <c:pt idx="69">
                  <c:v>1944.0</c:v>
                </c:pt>
                <c:pt idx="70">
                  <c:v>1943.0</c:v>
                </c:pt>
                <c:pt idx="71">
                  <c:v>1942.0</c:v>
                </c:pt>
                <c:pt idx="72">
                  <c:v>1941.0</c:v>
                </c:pt>
                <c:pt idx="73">
                  <c:v>1940.0</c:v>
                </c:pt>
                <c:pt idx="74">
                  <c:v>1939.0</c:v>
                </c:pt>
                <c:pt idx="75">
                  <c:v>1938.0</c:v>
                </c:pt>
                <c:pt idx="76">
                  <c:v>1937.0</c:v>
                </c:pt>
                <c:pt idx="77">
                  <c:v>1936.0</c:v>
                </c:pt>
                <c:pt idx="78">
                  <c:v>1935.0</c:v>
                </c:pt>
                <c:pt idx="79">
                  <c:v>1934.0</c:v>
                </c:pt>
                <c:pt idx="80">
                  <c:v>1933.0</c:v>
                </c:pt>
                <c:pt idx="81">
                  <c:v>1932.0</c:v>
                </c:pt>
                <c:pt idx="82">
                  <c:v>1931.0</c:v>
                </c:pt>
                <c:pt idx="83">
                  <c:v>1930.0</c:v>
                </c:pt>
                <c:pt idx="84">
                  <c:v>1929.0</c:v>
                </c:pt>
                <c:pt idx="85">
                  <c:v>1928.0</c:v>
                </c:pt>
                <c:pt idx="86">
                  <c:v>1927.0</c:v>
                </c:pt>
                <c:pt idx="87">
                  <c:v>1926.0</c:v>
                </c:pt>
                <c:pt idx="88">
                  <c:v>1925.0</c:v>
                </c:pt>
                <c:pt idx="89">
                  <c:v>1924.0</c:v>
                </c:pt>
                <c:pt idx="90">
                  <c:v>1923.0</c:v>
                </c:pt>
                <c:pt idx="91">
                  <c:v>1922.0</c:v>
                </c:pt>
                <c:pt idx="92">
                  <c:v>1921.0</c:v>
                </c:pt>
                <c:pt idx="93">
                  <c:v>1920.0</c:v>
                </c:pt>
                <c:pt idx="94">
                  <c:v>1919.0</c:v>
                </c:pt>
                <c:pt idx="95">
                  <c:v>1918.0</c:v>
                </c:pt>
                <c:pt idx="96">
                  <c:v>1917.0</c:v>
                </c:pt>
                <c:pt idx="97">
                  <c:v>1916.0</c:v>
                </c:pt>
                <c:pt idx="98">
                  <c:v>1915.0</c:v>
                </c:pt>
                <c:pt idx="99">
                  <c:v>1914.0</c:v>
                </c:pt>
                <c:pt idx="100">
                  <c:v>1913.0</c:v>
                </c:pt>
                <c:pt idx="101">
                  <c:v>1912.0</c:v>
                </c:pt>
                <c:pt idx="102">
                  <c:v>1911.0</c:v>
                </c:pt>
              </c:numCache>
            </c:numRef>
          </c:cat>
          <c:val>
            <c:numRef>
              <c:f>Sheet1!$B$2:$B$104</c:f>
              <c:numCache>
                <c:formatCode>General</c:formatCode>
                <c:ptCount val="103"/>
                <c:pt idx="0">
                  <c:v>10.0</c:v>
                </c:pt>
                <c:pt idx="1">
                  <c:v>51.0</c:v>
                </c:pt>
                <c:pt idx="2">
                  <c:v>92.0</c:v>
                </c:pt>
                <c:pt idx="3">
                  <c:v>154.0</c:v>
                </c:pt>
                <c:pt idx="4">
                  <c:v>148.0</c:v>
                </c:pt>
                <c:pt idx="5">
                  <c:v>30.0</c:v>
                </c:pt>
                <c:pt idx="6">
                  <c:v>3.0</c:v>
                </c:pt>
                <c:pt idx="7">
                  <c:v>0.0</c:v>
                </c:pt>
                <c:pt idx="8">
                  <c:v>0.0</c:v>
                </c:pt>
                <c:pt idx="9">
                  <c:v>4.0</c:v>
                </c:pt>
                <c:pt idx="10">
                  <c:v>3.0</c:v>
                </c:pt>
                <c:pt idx="11">
                  <c:v>11.0</c:v>
                </c:pt>
                <c:pt idx="12">
                  <c:v>4.0</c:v>
                </c:pt>
                <c:pt idx="13">
                  <c:v>7.0</c:v>
                </c:pt>
                <c:pt idx="14">
                  <c:v>8.0</c:v>
                </c:pt>
                <c:pt idx="15">
                  <c:v>3.0</c:v>
                </c:pt>
                <c:pt idx="16">
                  <c:v>1.0</c:v>
                </c:pt>
                <c:pt idx="17">
                  <c:v>6.0</c:v>
                </c:pt>
                <c:pt idx="18">
                  <c:v>8.0</c:v>
                </c:pt>
                <c:pt idx="19">
                  <c:v>15.0</c:v>
                </c:pt>
                <c:pt idx="20">
                  <c:v>50.0</c:v>
                </c:pt>
                <c:pt idx="21">
                  <c:v>180.0</c:v>
                </c:pt>
                <c:pt idx="22">
                  <c:v>271.0</c:v>
                </c:pt>
                <c:pt idx="23">
                  <c:v>381.0</c:v>
                </c:pt>
                <c:pt idx="24">
                  <c:v>534.0</c:v>
                </c:pt>
                <c:pt idx="25">
                  <c:v>470.0</c:v>
                </c:pt>
                <c:pt idx="26">
                  <c:v>262.0</c:v>
                </c:pt>
                <c:pt idx="27">
                  <c:v>203.0</c:v>
                </c:pt>
                <c:pt idx="28">
                  <c:v>180.0</c:v>
                </c:pt>
                <c:pt idx="29">
                  <c:v>103.0</c:v>
                </c:pt>
                <c:pt idx="30">
                  <c:v>98.0</c:v>
                </c:pt>
                <c:pt idx="31">
                  <c:v>117.0</c:v>
                </c:pt>
                <c:pt idx="32">
                  <c:v>38.0</c:v>
                </c:pt>
                <c:pt idx="33">
                  <c:v>22.0</c:v>
                </c:pt>
                <c:pt idx="34">
                  <c:v>10.0</c:v>
                </c:pt>
                <c:pt idx="35">
                  <c:v>5.0</c:v>
                </c:pt>
                <c:pt idx="36">
                  <c:v>5.0</c:v>
                </c:pt>
                <c:pt idx="37">
                  <c:v>17.0</c:v>
                </c:pt>
                <c:pt idx="38">
                  <c:v>12.0</c:v>
                </c:pt>
                <c:pt idx="39">
                  <c:v>4.0</c:v>
                </c:pt>
                <c:pt idx="40">
                  <c:v>6.0</c:v>
                </c:pt>
                <c:pt idx="41">
                  <c:v>2.0</c:v>
                </c:pt>
                <c:pt idx="42">
                  <c:v>7.0</c:v>
                </c:pt>
                <c:pt idx="43">
                  <c:v>7.0</c:v>
                </c:pt>
                <c:pt idx="44">
                  <c:v>9.0</c:v>
                </c:pt>
                <c:pt idx="45">
                  <c:v>3.0</c:v>
                </c:pt>
                <c:pt idx="46">
                  <c:v>4.0</c:v>
                </c:pt>
                <c:pt idx="47">
                  <c:v>7.0</c:v>
                </c:pt>
                <c:pt idx="48">
                  <c:v>5.0</c:v>
                </c:pt>
                <c:pt idx="49">
                  <c:v>7.0</c:v>
                </c:pt>
                <c:pt idx="50">
                  <c:v>2.0</c:v>
                </c:pt>
                <c:pt idx="51">
                  <c:v>1.0</c:v>
                </c:pt>
                <c:pt idx="52">
                  <c:v>5.0</c:v>
                </c:pt>
                <c:pt idx="53">
                  <c:v>1.0</c:v>
                </c:pt>
                <c:pt idx="54">
                  <c:v>3.0</c:v>
                </c:pt>
                <c:pt idx="55">
                  <c:v>4.0</c:v>
                </c:pt>
                <c:pt idx="56">
                  <c:v>1.0</c:v>
                </c:pt>
                <c:pt idx="57">
                  <c:v>2.0</c:v>
                </c:pt>
                <c:pt idx="58">
                  <c:v>5.0</c:v>
                </c:pt>
                <c:pt idx="59">
                  <c:v>2.0</c:v>
                </c:pt>
                <c:pt idx="60">
                  <c:v>2.0</c:v>
                </c:pt>
                <c:pt idx="61">
                  <c:v>3.0</c:v>
                </c:pt>
                <c:pt idx="62">
                  <c:v>2.0</c:v>
                </c:pt>
                <c:pt idx="63">
                  <c:v>4.0</c:v>
                </c:pt>
                <c:pt idx="64">
                  <c:v>4.0</c:v>
                </c:pt>
                <c:pt idx="65">
                  <c:v>3.0</c:v>
                </c:pt>
                <c:pt idx="66">
                  <c:v>5.0</c:v>
                </c:pt>
                <c:pt idx="67">
                  <c:v>1.0</c:v>
                </c:pt>
                <c:pt idx="68">
                  <c:v>1.0</c:v>
                </c:pt>
                <c:pt idx="69">
                  <c:v>2.0</c:v>
                </c:pt>
                <c:pt idx="70">
                  <c:v>5.0</c:v>
                </c:pt>
                <c:pt idx="71">
                  <c:v>20.0</c:v>
                </c:pt>
                <c:pt idx="72">
                  <c:v>15.0</c:v>
                </c:pt>
                <c:pt idx="73">
                  <c:v>43.0</c:v>
                </c:pt>
                <c:pt idx="74">
                  <c:v>60.0</c:v>
                </c:pt>
                <c:pt idx="75">
                  <c:v>74.0</c:v>
                </c:pt>
                <c:pt idx="76">
                  <c:v>75.0</c:v>
                </c:pt>
                <c:pt idx="77">
                  <c:v>69.0</c:v>
                </c:pt>
                <c:pt idx="78">
                  <c:v>25.0</c:v>
                </c:pt>
                <c:pt idx="79">
                  <c:v>9.0</c:v>
                </c:pt>
                <c:pt idx="80">
                  <c:v>4004.0</c:v>
                </c:pt>
                <c:pt idx="81">
                  <c:v>1456.0</c:v>
                </c:pt>
                <c:pt idx="82">
                  <c:v>2294.0</c:v>
                </c:pt>
                <c:pt idx="83">
                  <c:v>1352.0</c:v>
                </c:pt>
                <c:pt idx="84">
                  <c:v>659.0</c:v>
                </c:pt>
                <c:pt idx="85">
                  <c:v>499.0</c:v>
                </c:pt>
                <c:pt idx="86">
                  <c:v>669.0</c:v>
                </c:pt>
                <c:pt idx="87">
                  <c:v>976.0</c:v>
                </c:pt>
                <c:pt idx="88">
                  <c:v>618.0</c:v>
                </c:pt>
                <c:pt idx="89">
                  <c:v>775.0</c:v>
                </c:pt>
                <c:pt idx="90">
                  <c:v>646.0</c:v>
                </c:pt>
                <c:pt idx="91">
                  <c:v>367.0</c:v>
                </c:pt>
                <c:pt idx="92">
                  <c:v>505.0</c:v>
                </c:pt>
                <c:pt idx="93">
                  <c:v>168.0</c:v>
                </c:pt>
                <c:pt idx="94">
                  <c:v>68.0</c:v>
                </c:pt>
                <c:pt idx="95">
                  <c:v>47.0</c:v>
                </c:pt>
                <c:pt idx="96">
                  <c:v>49.0</c:v>
                </c:pt>
                <c:pt idx="97">
                  <c:v>52.0</c:v>
                </c:pt>
                <c:pt idx="98">
                  <c:v>152.0</c:v>
                </c:pt>
                <c:pt idx="99">
                  <c:v>151.0</c:v>
                </c:pt>
                <c:pt idx="100">
                  <c:v>105.0</c:v>
                </c:pt>
                <c:pt idx="101">
                  <c:v>80.0</c:v>
                </c:pt>
                <c:pt idx="102">
                  <c:v>87.0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22547560"/>
        <c:axId val="-2103761784"/>
      </c:barChart>
      <c:catAx>
        <c:axId val="-2122547560"/>
        <c:scaling>
          <c:orientation val="maxMin"/>
        </c:scaling>
        <c:delete val="0"/>
        <c:axPos val="b"/>
        <c:numFmt formatCode="General" sourceLinked="1"/>
        <c:majorTickMark val="out"/>
        <c:minorTickMark val="none"/>
        <c:tickLblPos val="nextTo"/>
        <c:crossAx val="-2103761784"/>
        <c:crosses val="autoZero"/>
        <c:auto val="1"/>
        <c:lblAlgn val="ctr"/>
        <c:lblOffset val="100"/>
        <c:noMultiLvlLbl val="0"/>
      </c:catAx>
      <c:valAx>
        <c:axId val="-210376178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22547560"/>
        <c:crosses val="max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Relationship Id="rId2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ADD9975-28D3-4423-BBC1-0EB52839D90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9705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273C56D2-1507-46D1-AB82-A6E9C752DC3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2038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971800" y="547688"/>
            <a:ext cx="3657600" cy="2743200"/>
          </a:xfrm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56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774" indent="-285683" defTabSz="96656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2730" indent="-228546" defTabSz="96656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99823" indent="-228546" defTabSz="96656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6915" indent="-228546" defTabSz="96656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008" indent="-228546" defTabSz="96656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101" indent="-228546" defTabSz="96656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8191" indent="-228546" defTabSz="96656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5285" indent="-228546" defTabSz="96656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745C741-7775-4E19-8215-C552E0E4D48D}" type="slidenum">
              <a:rPr lang="en-US" smtClean="0">
                <a:latin typeface="Times New Roman" pitchFamily="18" charset="0"/>
              </a:rPr>
              <a:pPr eaLnBrk="1" hangingPunct="1"/>
              <a:t>3</a:t>
            </a:fld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02756" indent="-270291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C01C902-4471-43FC-8F30-4989FDCCC8A6}" type="slidenum">
              <a:rPr lang="en-US" smtClean="0">
                <a:latin typeface="Times New Roman" pitchFamily="18" charset="0"/>
              </a:rPr>
              <a:pPr eaLnBrk="1" hangingPunct="1"/>
              <a:t>9</a:t>
            </a:fld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048692A-E773-46AA-B3A6-684E3A7B456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35</a:t>
            </a:fld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11CB2B5-5164-428D-9AF9-B7A865DE26B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36</a:t>
            </a:fld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766E3A6-B01E-429A-99A0-2FAC39CAB6B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37</a:t>
            </a:fld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B10A2B-5901-4FE6-8836-A8890DDC5D4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38</a:t>
            </a:fld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4EA99A7-E0EE-448F-9C15-093C0F439D6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39</a:t>
            </a:fld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279B624-FE9A-47C7-B8F8-B0F668F096F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40</a:t>
            </a:fld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DA8940F-4C10-44D1-B10E-3B758AA8617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41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02756" indent="-270291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81164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13629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46095" indent="-216233" defTabSz="91448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21233AA-96BD-4738-81FB-66C6DE609697}" type="slidenum">
              <a:rPr lang="en-US" smtClean="0">
                <a:latin typeface="Times New Roman" pitchFamily="18" charset="0"/>
              </a:rPr>
              <a:pPr eaLnBrk="1" hangingPunct="1"/>
              <a:t>10</a:t>
            </a:fld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E3A5527-89AC-44AE-A389-E590874959E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48</a:t>
            </a:fld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E3A5527-89AC-44AE-A389-E590874959E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49</a:t>
            </a:fld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E7CFB48-A07C-4FA7-84E4-2DAFE32D4D1C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E7CFB48-A07C-4FA7-84E4-2DAFE32D4D1C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9C0F7-B599-444B-98D9-EC1E69470451}" type="datetimeFigureOut">
              <a:rPr lang="en-US" smtClean="0"/>
              <a:t>5/29/16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3B9-FD1F-F644-8B29-6892D5C70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897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9C0F7-B599-444B-98D9-EC1E69470451}" type="datetimeFigureOut">
              <a:rPr lang="en-US" smtClean="0"/>
              <a:t>5/29/16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3B9-FD1F-F644-8B29-6892D5C70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729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9C0F7-B599-444B-98D9-EC1E69470451}" type="datetimeFigureOut">
              <a:rPr lang="en-US" smtClean="0"/>
              <a:t>5/29/16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3B9-FD1F-F644-8B29-6892D5C70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593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9C0F7-B599-444B-98D9-EC1E69470451}" type="datetimeFigureOut">
              <a:rPr lang="en-US" smtClean="0"/>
              <a:t>5/29/16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3B9-FD1F-F644-8B29-6892D5C70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867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9C0F7-B599-444B-98D9-EC1E69470451}" type="datetimeFigureOut">
              <a:rPr lang="en-US" smtClean="0"/>
              <a:t>5/29/16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3B9-FD1F-F644-8B29-6892D5C70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48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9C0F7-B599-444B-98D9-EC1E69470451}" type="datetimeFigureOut">
              <a:rPr lang="en-US" smtClean="0"/>
              <a:t>5/29/16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3B9-FD1F-F644-8B29-6892D5C70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179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9C0F7-B599-444B-98D9-EC1E69470451}" type="datetimeFigureOut">
              <a:rPr lang="en-US" smtClean="0"/>
              <a:t>5/29/16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3B9-FD1F-F644-8B29-6892D5C70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452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9C0F7-B599-444B-98D9-EC1E69470451}" type="datetimeFigureOut">
              <a:rPr lang="en-US" smtClean="0"/>
              <a:t>5/29/16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3B9-FD1F-F644-8B29-6892D5C70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666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9C0F7-B599-444B-98D9-EC1E69470451}" type="datetimeFigureOut">
              <a:rPr lang="en-US" smtClean="0"/>
              <a:t>5/29/16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3B9-FD1F-F644-8B29-6892D5C70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790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9C0F7-B599-444B-98D9-EC1E69470451}" type="datetimeFigureOut">
              <a:rPr lang="en-US" smtClean="0"/>
              <a:t>5/29/16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3B9-FD1F-F644-8B29-6892D5C70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121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9C0F7-B599-444B-98D9-EC1E69470451}" type="datetimeFigureOut">
              <a:rPr lang="en-US" smtClean="0"/>
              <a:t>5/29/16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623B9-FD1F-F644-8B29-6892D5C7052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3999" cy="4697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164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6" r:id="rId9"/>
    <p:sldLayoutId id="2147483848" r:id="rId10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4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5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7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8.emf"/><Relationship Id="rId6" Type="http://schemas.openxmlformats.org/officeDocument/2006/relationships/oleObject" Target="../embeddings/oleObject5.bin"/><Relationship Id="rId7" Type="http://schemas.openxmlformats.org/officeDocument/2006/relationships/image" Target="../media/image9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n.wikipedia.org/wiki/Bribery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e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12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13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Financial Risk Management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Spring 2016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Dr. Ehud Peleg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Banking Regulation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 descr="AndersonLogo_TITN.gif"/>
          <p:cNvPicPr>
            <a:picLocks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53580" y="6103649"/>
            <a:ext cx="2194560" cy="438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645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dirty="0" smtClean="0"/>
              <a:t>Bank Regulation in US Since 1933</a:t>
            </a:r>
            <a:endParaRPr lang="en-US" sz="2400" dirty="0" smtClean="0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CA" dirty="0" smtClean="0">
                <a:cs typeface="Arial" charset="0"/>
              </a:rPr>
              <a:t>Interstate banking and consolidation:</a:t>
            </a:r>
          </a:p>
          <a:p>
            <a:pPr lvl="1"/>
            <a:r>
              <a:rPr lang="en-CA" dirty="0" smtClean="0">
                <a:cs typeface="Arial" charset="0"/>
              </a:rPr>
              <a:t>Until the 70s, regulators tried to limit interstate banking: Douglas Amendment (1956), Bank Holding Companies Act (1970). Regulations served to prevent “race to the bottom” competition, but limited monopolistic rents </a:t>
            </a:r>
          </a:p>
          <a:p>
            <a:pPr lvl="1"/>
            <a:r>
              <a:rPr lang="en-CA" dirty="0" smtClean="0">
                <a:cs typeface="Arial" charset="0"/>
              </a:rPr>
              <a:t>Since the 70s interstate banking restrictions disappear until 90s, when major consolidation begins: </a:t>
            </a:r>
            <a:r>
              <a:rPr lang="en-CA" dirty="0" err="1" smtClean="0">
                <a:cs typeface="Arial" charset="0"/>
              </a:rPr>
              <a:t>Riegel</a:t>
            </a:r>
            <a:r>
              <a:rPr lang="en-CA" dirty="0" smtClean="0">
                <a:cs typeface="Arial" charset="0"/>
              </a:rPr>
              <a:t>-Neal Interstate Banking and Branching Efficiency Act (1994). </a:t>
            </a:r>
          </a:p>
          <a:p>
            <a:pPr eaLnBrk="1" hangingPunct="1"/>
            <a:r>
              <a:rPr lang="en-CA" dirty="0" smtClean="0">
                <a:cs typeface="Arial" charset="0"/>
              </a:rPr>
              <a:t>Gramm-Leach-Bliley (1999) – Repealed Glass-</a:t>
            </a:r>
            <a:r>
              <a:rPr lang="en-CA" dirty="0" err="1" smtClean="0">
                <a:cs typeface="Arial" charset="0"/>
              </a:rPr>
              <a:t>Steagall</a:t>
            </a:r>
            <a:endParaRPr lang="en-CA" dirty="0" smtClean="0">
              <a:cs typeface="Arial" charset="0"/>
            </a:endParaRPr>
          </a:p>
          <a:p>
            <a:pPr eaLnBrk="1" hangingPunct="1"/>
            <a:endParaRPr lang="en-CA" dirty="0" smtClean="0">
              <a:cs typeface="Arial" charset="0"/>
            </a:endParaRPr>
          </a:p>
          <a:p>
            <a:pPr eaLnBrk="1" hangingPunct="1"/>
            <a:endParaRPr lang="en-US" dirty="0" smtClean="0">
              <a:cs typeface="Arial" charset="0"/>
            </a:endParaRPr>
          </a:p>
        </p:txBody>
      </p:sp>
      <p:sp>
        <p:nvSpPr>
          <p:cNvPr id="16389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E30A330-0262-4EB8-A410-864B20B27A0B}" type="slidenum">
              <a:rPr lang="en-US" altLang="en-US" smtClean="0"/>
              <a:pPr eaLnBrk="1" hangingPunct="1"/>
              <a:t>10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05398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Assessment of Financial Condition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There are various models for assessing a financial institution’s condition and its viability</a:t>
            </a:r>
          </a:p>
          <a:p>
            <a:r>
              <a:rPr lang="en-US" dirty="0" smtClean="0"/>
              <a:t>Most are derived from FDIC Uniform FI Ratings System, AKA “CAMELS”</a:t>
            </a:r>
          </a:p>
          <a:p>
            <a:pPr lvl="1"/>
            <a:r>
              <a:rPr lang="en-US" dirty="0" smtClean="0"/>
              <a:t>Capital Adequacy</a:t>
            </a:r>
          </a:p>
          <a:p>
            <a:pPr lvl="1"/>
            <a:r>
              <a:rPr lang="en-US" dirty="0" smtClean="0"/>
              <a:t>Asset Quality</a:t>
            </a:r>
          </a:p>
          <a:p>
            <a:pPr lvl="1"/>
            <a:r>
              <a:rPr lang="en-US" dirty="0" smtClean="0"/>
              <a:t>Management</a:t>
            </a:r>
          </a:p>
          <a:p>
            <a:pPr lvl="1"/>
            <a:r>
              <a:rPr lang="en-US" dirty="0" smtClean="0"/>
              <a:t>Earnings</a:t>
            </a:r>
          </a:p>
          <a:p>
            <a:pPr lvl="1"/>
            <a:r>
              <a:rPr lang="en-US" dirty="0" smtClean="0"/>
              <a:t>Liquidity</a:t>
            </a:r>
          </a:p>
          <a:p>
            <a:pPr lvl="1"/>
            <a:r>
              <a:rPr lang="en-US" dirty="0" smtClean="0"/>
              <a:t>Sensitivity to Market Risk</a:t>
            </a:r>
          </a:p>
          <a:p>
            <a:r>
              <a:rPr lang="en-US" dirty="0" smtClean="0"/>
              <a:t>Each aspect is analyzed using current and past trends, expected performance and stress case scenarios</a:t>
            </a:r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FA8F08E-4E86-411A-8FBC-9A37DCFB066C}" type="slidenum">
              <a:rPr lang="en-US" altLang="en-US" smtClean="0"/>
              <a:pPr eaLnBrk="1" hangingPunct="1"/>
              <a:t>11</a:t>
            </a:fld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610872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History of Internationally Coordinated Bank Regulation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cs typeface="Arial" charset="0"/>
              </a:rPr>
              <a:t>Pre-1988</a:t>
            </a:r>
          </a:p>
          <a:p>
            <a:pPr eaLnBrk="1" hangingPunct="1"/>
            <a:r>
              <a:rPr lang="en-US" dirty="0" smtClean="0">
                <a:cs typeface="Arial" charset="0"/>
              </a:rPr>
              <a:t>1988: BIS Accord (Basel I)</a:t>
            </a:r>
          </a:p>
          <a:p>
            <a:pPr eaLnBrk="1" hangingPunct="1"/>
            <a:r>
              <a:rPr lang="en-US" dirty="0" smtClean="0">
                <a:cs typeface="Arial" charset="0"/>
              </a:rPr>
              <a:t>1996: Amendment to BIS Accord</a:t>
            </a:r>
          </a:p>
          <a:p>
            <a:pPr eaLnBrk="1" hangingPunct="1"/>
            <a:r>
              <a:rPr lang="en-US" dirty="0" smtClean="0">
                <a:cs typeface="Arial" charset="0"/>
              </a:rPr>
              <a:t>1999: Basel II first proposed</a:t>
            </a:r>
          </a:p>
          <a:p>
            <a:pPr eaLnBrk="1" hangingPunct="1"/>
            <a:r>
              <a:rPr lang="en-US" dirty="0" smtClean="0">
                <a:cs typeface="Arial" charset="0"/>
              </a:rPr>
              <a:t>2004-2009 : Basel II implementation</a:t>
            </a:r>
          </a:p>
          <a:p>
            <a:pPr eaLnBrk="1" hangingPunct="1"/>
            <a:r>
              <a:rPr lang="en-US" dirty="0" smtClean="0">
                <a:cs typeface="Arial" charset="0"/>
              </a:rPr>
              <a:t>2011: Basel 2.5</a:t>
            </a:r>
          </a:p>
          <a:p>
            <a:pPr eaLnBrk="1" hangingPunct="1"/>
            <a:r>
              <a:rPr lang="en-US" dirty="0" smtClean="0">
                <a:cs typeface="Arial" charset="0"/>
              </a:rPr>
              <a:t>2013 - 2019: Basel III</a:t>
            </a:r>
          </a:p>
        </p:txBody>
      </p:sp>
      <p:sp>
        <p:nvSpPr>
          <p:cNvPr id="1536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ED0BEAF-13EC-4FDA-AEA9-FE1B8CFFF4DD}" type="slidenum">
              <a:rPr lang="en-US" altLang="en-US" smtClean="0"/>
              <a:pPr eaLnBrk="1" hangingPunct="1"/>
              <a:t>12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Pre-Basel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cs typeface="Arial" charset="0"/>
              </a:rPr>
              <a:t>Banks were regulated using balance sheet measures such as the ratio of capital to assets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cs typeface="Arial" charset="0"/>
              </a:rPr>
              <a:t>Definitions and required ratios varied from country to country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cs typeface="Arial" charset="0"/>
              </a:rPr>
              <a:t>Enforcement of regulations varied from country to country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cs typeface="Arial" charset="0"/>
              </a:rPr>
              <a:t>Bank leverage increased in 1980s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cs typeface="Arial" charset="0"/>
              </a:rPr>
              <a:t>Off-balance sheet derivatives trading increased</a:t>
            </a:r>
          </a:p>
        </p:txBody>
      </p:sp>
      <p:sp>
        <p:nvSpPr>
          <p:cNvPr id="1741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E2D71E7-FF9B-49B6-89F6-FB585D6B4D92}" type="slidenum">
              <a:rPr lang="en-US" altLang="en-US" smtClean="0"/>
              <a:pPr eaLnBrk="1" hangingPunct="1"/>
              <a:t>13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1988: Basel Accord</a:t>
            </a:r>
            <a:endParaRPr lang="en-US" sz="2400" dirty="0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Arial" charset="0"/>
              </a:rPr>
              <a:t>Basel Committee on Bank Supervision </a:t>
            </a:r>
            <a:r>
              <a:rPr lang="en-US" dirty="0" smtClean="0">
                <a:cs typeface="Arial" charset="0"/>
              </a:rPr>
              <a:t>set up at the Bank International Settlements (BIS)</a:t>
            </a:r>
            <a:endParaRPr lang="en-US" dirty="0">
              <a:cs typeface="Arial" charset="0"/>
            </a:endParaRPr>
          </a:p>
          <a:p>
            <a:pPr eaLnBrk="1" hangingPunct="1"/>
            <a:r>
              <a:rPr lang="en-US" dirty="0" smtClean="0">
                <a:cs typeface="Arial" charset="0"/>
              </a:rPr>
              <a:t>Focus on regulation of leverage, or capital adequacy, as measure of risk taking</a:t>
            </a:r>
          </a:p>
          <a:p>
            <a:pPr eaLnBrk="1" hangingPunct="1"/>
            <a:r>
              <a:rPr lang="en-US" dirty="0" smtClean="0">
                <a:cs typeface="Arial" charset="0"/>
              </a:rPr>
              <a:t>Leverage Ratio: The assets to capital ratio must be less than 20. </a:t>
            </a:r>
            <a:endParaRPr lang="en-US" dirty="0">
              <a:cs typeface="Arial" charset="0"/>
            </a:endParaRPr>
          </a:p>
          <a:p>
            <a:pPr eaLnBrk="1" hangingPunct="1"/>
            <a:r>
              <a:rPr lang="en-US" dirty="0" smtClean="0">
                <a:cs typeface="Arial" charset="0"/>
              </a:rPr>
              <a:t>New Risk Based Capital Regulations.</a:t>
            </a:r>
          </a:p>
        </p:txBody>
      </p:sp>
      <p:sp>
        <p:nvSpPr>
          <p:cNvPr id="1843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619ADED-3E1E-44F6-AC13-3A1242AD31D2}" type="slidenum">
              <a:rPr lang="en-US" altLang="en-US" smtClean="0"/>
              <a:pPr eaLnBrk="1" hangingPunct="1"/>
              <a:t>14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Types of Capital</a:t>
            </a:r>
            <a:endParaRPr lang="en-US" sz="2400" dirty="0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000250"/>
            <a:ext cx="8229600" cy="4130675"/>
          </a:xfrm>
        </p:spPr>
        <p:txBody>
          <a:bodyPr/>
          <a:lstStyle/>
          <a:p>
            <a:pPr eaLnBrk="1" hangingPunct="1"/>
            <a:r>
              <a:rPr lang="en-US" b="1" dirty="0" smtClean="0">
                <a:cs typeface="Arial" charset="0"/>
              </a:rPr>
              <a:t>Tier 1 Capital</a:t>
            </a:r>
            <a:r>
              <a:rPr lang="en-US" dirty="0" smtClean="0">
                <a:cs typeface="Arial" charset="0"/>
              </a:rPr>
              <a:t>: common equity, non-cumulative perpetual preferred shares</a:t>
            </a:r>
          </a:p>
          <a:p>
            <a:pPr eaLnBrk="1" hangingPunct="1"/>
            <a:r>
              <a:rPr lang="en-US" b="1" dirty="0" smtClean="0">
                <a:cs typeface="Arial" charset="0"/>
              </a:rPr>
              <a:t>Tier 2 Capital:</a:t>
            </a:r>
            <a:r>
              <a:rPr lang="en-US" dirty="0" smtClean="0">
                <a:cs typeface="Arial" charset="0"/>
              </a:rPr>
              <a:t> cumulative preferred stock, certain types of 99-year debentures, subordinated debt with an original life of more than 5 years</a:t>
            </a:r>
            <a:endParaRPr lang="en-US" b="1" dirty="0" smtClean="0">
              <a:cs typeface="Arial" charset="0"/>
            </a:endParaRPr>
          </a:p>
        </p:txBody>
      </p:sp>
      <p:sp>
        <p:nvSpPr>
          <p:cNvPr id="1946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1696638-D1F4-4EF7-B180-4A631F5F4C25}" type="slidenum">
              <a:rPr lang="en-US" altLang="en-US" smtClean="0"/>
              <a:pPr eaLnBrk="1" hangingPunct="1"/>
              <a:t>15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Risk-Weighted Capital in Basel I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28813"/>
            <a:ext cx="7772400" cy="43338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cs typeface="Arial" charset="0"/>
              </a:rPr>
              <a:t>A  risk weight is applied to each on-balance- sheet asset according to its risk. For example,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cs typeface="Arial" charset="0"/>
              </a:rPr>
              <a:t> 0% for cash and government bonds</a:t>
            </a:r>
            <a:endParaRPr lang="en-US" sz="2000" dirty="0">
              <a:cs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sz="2000" dirty="0" smtClean="0">
                <a:cs typeface="Arial" charset="0"/>
              </a:rPr>
              <a:t>20% for claims on OECD banks</a:t>
            </a:r>
            <a:endParaRPr lang="en-US" sz="2000" dirty="0">
              <a:cs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sz="2000" dirty="0" smtClean="0">
                <a:cs typeface="Arial" charset="0"/>
              </a:rPr>
              <a:t>50% to residential mortgages</a:t>
            </a:r>
            <a:endParaRPr lang="en-US" sz="2000" dirty="0">
              <a:cs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sz="2000" dirty="0" smtClean="0">
                <a:cs typeface="Arial" charset="0"/>
              </a:rPr>
              <a:t>100% to corporate loans, corporate bonds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cs typeface="Arial" charset="0"/>
              </a:rPr>
              <a:t>For each off-balance-sheet item we first calculate a credit equivalent amount and then apply a risk weight </a:t>
            </a:r>
          </a:p>
          <a:p>
            <a:r>
              <a:rPr lang="en-US" sz="2400" dirty="0">
                <a:cs typeface="Arial" charset="0"/>
              </a:rPr>
              <a:t>Cooke Ratio: Capital must be 8% of risk weighted amount. At least 50% of capital must be Tier 1.</a:t>
            </a:r>
          </a:p>
        </p:txBody>
      </p:sp>
      <p:sp>
        <p:nvSpPr>
          <p:cNvPr id="2048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CD73A78-2248-40DA-B1C5-466FF69302BD}" type="slidenum">
              <a:rPr lang="en-US" altLang="en-US" smtClean="0"/>
              <a:pPr eaLnBrk="1" hangingPunct="1"/>
              <a:t>16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dirty="0" smtClean="0"/>
              <a:t>Summing Up RWA</a:t>
            </a:r>
            <a:endParaRPr lang="en-US" dirty="0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CA" smtClean="0">
              <a:cs typeface="Arial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smtClean="0">
              <a:cs typeface="Arial" charset="0"/>
            </a:endParaRPr>
          </a:p>
        </p:txBody>
      </p:sp>
      <p:sp>
        <p:nvSpPr>
          <p:cNvPr id="23563" name="Slide Number Placeholder 10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0CB6573-98CA-4515-98EA-0DA74ED8A1E8}" type="slidenum">
              <a:rPr lang="en-US" altLang="en-US" smtClean="0"/>
              <a:pPr eaLnBrk="1" hangingPunct="1"/>
              <a:t>17</a:t>
            </a:fld>
            <a:endParaRPr lang="en-US" altLang="en-US" smtClean="0"/>
          </a:p>
        </p:txBody>
      </p:sp>
      <p:graphicFrame>
        <p:nvGraphicFramePr>
          <p:cNvPr id="23557" name="Object 4"/>
          <p:cNvGraphicFramePr>
            <a:graphicFrameLocks noChangeAspect="1"/>
          </p:cNvGraphicFramePr>
          <p:nvPr/>
        </p:nvGraphicFramePr>
        <p:xfrm>
          <a:off x="1371600" y="1601788"/>
          <a:ext cx="6400800" cy="195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71" name="Equation" r:id="rId4" imgW="1574117" imgH="634725" progId="Equation.3">
                  <p:embed/>
                </p:oleObj>
              </mc:Choice>
              <mc:Fallback>
                <p:oleObj name="Equation" r:id="rId4" imgW="1574117" imgH="634725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601788"/>
                        <a:ext cx="6400800" cy="195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8" name="Text Box 5"/>
          <p:cNvSpPr txBox="1">
            <a:spLocks noChangeArrowheads="1"/>
          </p:cNvSpPr>
          <p:nvPr/>
        </p:nvSpPr>
        <p:spPr bwMode="auto">
          <a:xfrm>
            <a:off x="1447800" y="3352800"/>
            <a:ext cx="24384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CA" sz="2400">
                <a:latin typeface="Times New Roman" pitchFamily="18" charset="0"/>
              </a:rPr>
              <a:t>On-balance sheet items: principal times risk weight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23559" name="Text Box 6"/>
          <p:cNvSpPr txBox="1">
            <a:spLocks noChangeArrowheads="1"/>
          </p:cNvSpPr>
          <p:nvPr/>
        </p:nvSpPr>
        <p:spPr bwMode="auto">
          <a:xfrm>
            <a:off x="5562600" y="3352800"/>
            <a:ext cx="32004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CA" sz="2400">
                <a:latin typeface="Times New Roman" pitchFamily="18" charset="0"/>
              </a:rPr>
              <a:t>Off-balance sheet items: credit equivalent amount times risk weight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23560" name="Line 7"/>
          <p:cNvSpPr>
            <a:spLocks noChangeShapeType="1"/>
          </p:cNvSpPr>
          <p:nvPr/>
        </p:nvSpPr>
        <p:spPr bwMode="auto">
          <a:xfrm flipV="1">
            <a:off x="3352800" y="2819400"/>
            <a:ext cx="7620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23561" name="Line 8"/>
          <p:cNvSpPr>
            <a:spLocks noChangeShapeType="1"/>
          </p:cNvSpPr>
          <p:nvPr/>
        </p:nvSpPr>
        <p:spPr bwMode="auto">
          <a:xfrm flipV="1">
            <a:off x="6477000" y="2743200"/>
            <a:ext cx="762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23562" name="Text Box 9"/>
          <p:cNvSpPr txBox="1">
            <a:spLocks noChangeArrowheads="1"/>
          </p:cNvSpPr>
          <p:nvPr/>
        </p:nvSpPr>
        <p:spPr bwMode="auto">
          <a:xfrm>
            <a:off x="1219200" y="5105400"/>
            <a:ext cx="69342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CA" sz="2400">
                <a:latin typeface="Times New Roman" pitchFamily="18" charset="0"/>
              </a:rPr>
              <a:t>For a derivative </a:t>
            </a:r>
            <a:r>
              <a:rPr lang="en-CA" sz="2400" i="1">
                <a:latin typeface="Times New Roman" pitchFamily="18" charset="0"/>
              </a:rPr>
              <a:t>C</a:t>
            </a:r>
            <a:r>
              <a:rPr lang="en-CA" sz="2400" i="1" baseline="-25000">
                <a:latin typeface="Times New Roman" pitchFamily="18" charset="0"/>
              </a:rPr>
              <a:t>j</a:t>
            </a:r>
            <a:r>
              <a:rPr lang="en-CA" sz="2400" baseline="-25000">
                <a:latin typeface="Times New Roman" pitchFamily="18" charset="0"/>
              </a:rPr>
              <a:t> </a:t>
            </a:r>
            <a:r>
              <a:rPr lang="en-CA" sz="2400">
                <a:latin typeface="Times New Roman" pitchFamily="18" charset="0"/>
              </a:rPr>
              <a:t>=  max(</a:t>
            </a:r>
            <a:r>
              <a:rPr lang="en-CA" sz="2400" i="1">
                <a:latin typeface="Times New Roman" pitchFamily="18" charset="0"/>
              </a:rPr>
              <a:t>V</a:t>
            </a:r>
            <a:r>
              <a:rPr lang="en-CA" sz="2400" i="1" baseline="-25000">
                <a:latin typeface="Times New Roman" pitchFamily="18" charset="0"/>
              </a:rPr>
              <a:t>j</a:t>
            </a:r>
            <a:r>
              <a:rPr lang="en-CA" sz="2400">
                <a:latin typeface="Times New Roman" pitchFamily="18" charset="0"/>
              </a:rPr>
              <a:t>,0) + </a:t>
            </a:r>
            <a:r>
              <a:rPr lang="en-CA" sz="2400" i="1">
                <a:latin typeface="Times New Roman" pitchFamily="18" charset="0"/>
              </a:rPr>
              <a:t>a</a:t>
            </a:r>
            <a:r>
              <a:rPr lang="en-CA" sz="2400" i="1" baseline="-25000">
                <a:latin typeface="Times New Roman" pitchFamily="18" charset="0"/>
              </a:rPr>
              <a:t>j</a:t>
            </a:r>
            <a:r>
              <a:rPr lang="en-CA" sz="2400" i="1">
                <a:latin typeface="Times New Roman" pitchFamily="18" charset="0"/>
              </a:rPr>
              <a:t>L</a:t>
            </a:r>
            <a:r>
              <a:rPr lang="en-CA" sz="2400" i="1" baseline="-25000">
                <a:latin typeface="Times New Roman" pitchFamily="18" charset="0"/>
              </a:rPr>
              <a:t>j</a:t>
            </a:r>
            <a:r>
              <a:rPr lang="en-CA" sz="2400" i="1">
                <a:latin typeface="Times New Roman" pitchFamily="18" charset="0"/>
              </a:rPr>
              <a:t> </a:t>
            </a:r>
            <a:r>
              <a:rPr lang="en-CA" sz="2400">
                <a:latin typeface="Times New Roman" pitchFamily="18" charset="0"/>
              </a:rPr>
              <a:t>where </a:t>
            </a:r>
            <a:r>
              <a:rPr lang="en-CA" sz="2400" i="1">
                <a:latin typeface="Times New Roman" pitchFamily="18" charset="0"/>
              </a:rPr>
              <a:t>V</a:t>
            </a:r>
            <a:r>
              <a:rPr lang="en-CA" sz="2400" i="1" baseline="-25000">
                <a:latin typeface="Times New Roman" pitchFamily="18" charset="0"/>
              </a:rPr>
              <a:t>j</a:t>
            </a:r>
            <a:r>
              <a:rPr lang="en-CA" sz="2400">
                <a:latin typeface="Times New Roman" pitchFamily="18" charset="0"/>
              </a:rPr>
              <a:t> is value, </a:t>
            </a:r>
            <a:r>
              <a:rPr lang="en-CA" sz="2400" i="1">
                <a:latin typeface="Times New Roman" pitchFamily="18" charset="0"/>
              </a:rPr>
              <a:t>L</a:t>
            </a:r>
            <a:r>
              <a:rPr lang="en-CA" sz="2400" i="1" baseline="-25000">
                <a:latin typeface="Times New Roman" pitchFamily="18" charset="0"/>
              </a:rPr>
              <a:t>j</a:t>
            </a:r>
            <a:r>
              <a:rPr lang="en-CA" sz="2400">
                <a:latin typeface="Times New Roman" pitchFamily="18" charset="0"/>
              </a:rPr>
              <a:t> is principal and </a:t>
            </a:r>
            <a:r>
              <a:rPr lang="en-CA" sz="2400" i="1">
                <a:latin typeface="Times New Roman" pitchFamily="18" charset="0"/>
              </a:rPr>
              <a:t>a</a:t>
            </a:r>
            <a:r>
              <a:rPr lang="en-CA" sz="2400" i="1" baseline="-25000">
                <a:latin typeface="Times New Roman" pitchFamily="18" charset="0"/>
              </a:rPr>
              <a:t>j</a:t>
            </a:r>
            <a:r>
              <a:rPr lang="en-CA" sz="2400">
                <a:latin typeface="Times New Roman" pitchFamily="18" charset="0"/>
              </a:rPr>
              <a:t> is add-on factor</a:t>
            </a:r>
            <a:endParaRPr lang="en-US" sz="2400" i="1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Credit Equivalent Amount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dirty="0" smtClean="0">
                <a:cs typeface="Arial" charset="0"/>
              </a:rPr>
              <a:t>The credit equivalent amount is calculated as the current replacement cost (if positive) plus an add-on factor</a:t>
            </a:r>
          </a:p>
          <a:p>
            <a:pPr eaLnBrk="1" hangingPunct="1"/>
            <a:r>
              <a:rPr lang="en-US" dirty="0" smtClean="0">
                <a:cs typeface="Arial" charset="0"/>
              </a:rPr>
              <a:t>The </a:t>
            </a:r>
            <a:r>
              <a:rPr lang="en-US" dirty="0" smtClean="0">
                <a:cs typeface="Arial" charset="0"/>
              </a:rPr>
              <a:t>add-on </a:t>
            </a:r>
            <a:r>
              <a:rPr lang="en-US" dirty="0" smtClean="0">
                <a:cs typeface="Arial" charset="0"/>
              </a:rPr>
              <a:t>amount varies from instrument to instrument (e.g. 0.5% for a 1-5 year interest rate swap; 5.0% for a 1-5 year foreign currency swap)</a:t>
            </a:r>
          </a:p>
          <a:p>
            <a:pPr eaLnBrk="1" hangingPunct="1"/>
            <a:r>
              <a:rPr lang="en-US" dirty="0" smtClean="0">
                <a:cs typeface="Arial" charset="0"/>
              </a:rPr>
              <a:t>Captures what might be the Exposure At Default</a:t>
            </a:r>
          </a:p>
          <a:p>
            <a:pPr lvl="1"/>
            <a:r>
              <a:rPr lang="en-US" dirty="0" smtClean="0">
                <a:cs typeface="Arial" charset="0"/>
              </a:rPr>
              <a:t>If market variables moves in a way which increases the replacement cost for derivatives</a:t>
            </a:r>
          </a:p>
          <a:p>
            <a:pPr lvl="1"/>
            <a:r>
              <a:rPr lang="en-US" dirty="0" smtClean="0">
                <a:cs typeface="Arial" charset="0"/>
              </a:rPr>
              <a:t>If certain letters of credits or lending commitments are drawn down</a:t>
            </a:r>
          </a:p>
          <a:p>
            <a:pPr eaLnBrk="1" hangingPunct="1">
              <a:buFont typeface="Wingdings" pitchFamily="2" charset="2"/>
              <a:buNone/>
            </a:pPr>
            <a:endParaRPr lang="en-US" dirty="0" smtClean="0">
              <a:cs typeface="Arial" charset="0"/>
            </a:endParaRPr>
          </a:p>
        </p:txBody>
      </p:sp>
      <p:sp>
        <p:nvSpPr>
          <p:cNvPr id="2150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55DDFAA-A91A-4A74-9C46-10C353702D72}" type="slidenum">
              <a:rPr lang="en-US" altLang="en-US" smtClean="0"/>
              <a:pPr eaLnBrk="1" hangingPunct="1"/>
              <a:t>18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CA" dirty="0" smtClean="0"/>
              <a:t>Add-on Factors for Derivatives </a:t>
            </a:r>
            <a:br>
              <a:rPr lang="en-CA" dirty="0" smtClean="0"/>
            </a:br>
            <a:r>
              <a:rPr lang="en-CA" dirty="0" smtClean="0"/>
              <a:t>(% of Principal)</a:t>
            </a:r>
            <a:endParaRPr lang="en-US" sz="2400" dirty="0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CA" dirty="0" smtClean="0">
                <a:cs typeface="Arial" charset="0"/>
              </a:rPr>
              <a:t> </a:t>
            </a:r>
            <a:endParaRPr lang="en-US" dirty="0" smtClean="0">
              <a:cs typeface="Arial" charset="0"/>
            </a:endParaRPr>
          </a:p>
        </p:txBody>
      </p:sp>
      <p:sp>
        <p:nvSpPr>
          <p:cNvPr id="2257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C8BC131-B63D-4264-AAFC-9EBDF98C6BE8}" type="slidenum">
              <a:rPr lang="en-US" altLang="en-US" smtClean="0"/>
              <a:pPr eaLnBrk="1" hangingPunct="1"/>
              <a:t>19</a:t>
            </a:fld>
            <a:endParaRPr lang="en-US" altLang="en-US" smtClean="0"/>
          </a:p>
        </p:txBody>
      </p:sp>
      <p:graphicFrame>
        <p:nvGraphicFramePr>
          <p:cNvPr id="48200" name="Group 72"/>
          <p:cNvGraphicFramePr>
            <a:graphicFrameLocks noGrp="1"/>
          </p:cNvGraphicFramePr>
          <p:nvPr/>
        </p:nvGraphicFramePr>
        <p:xfrm>
          <a:off x="571500" y="2500313"/>
          <a:ext cx="7929562" cy="2019300"/>
        </p:xfrm>
        <a:graphic>
          <a:graphicData uri="http://schemas.openxmlformats.org/drawingml/2006/table">
            <a:tbl>
              <a:tblPr/>
              <a:tblGrid>
                <a:gridCol w="1583576"/>
                <a:gridCol w="1059611"/>
                <a:gridCol w="1281546"/>
                <a:gridCol w="881062"/>
                <a:gridCol w="1521836"/>
                <a:gridCol w="1601931"/>
              </a:tblGrid>
              <a:tr h="9153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Remaining Maturity (yrs)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2074" marR="92074" marT="46052" marB="460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Interest rate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2074" marR="92074" marT="46052" marB="460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Exch Rate and Gold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2074" marR="92074" marT="46052" marB="460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Equity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2074" marR="92074" marT="46052" marB="460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Precious Metals except gold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2074" marR="92074" marT="46052" marB="460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Other Commodities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2074" marR="92074" marT="46052" marB="460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0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&lt;1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2074" marR="92074" marT="46052" marB="460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2074" marR="92074" marT="46052" marB="460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2074" marR="92074" marT="46052" marB="460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6.0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2074" marR="92074" marT="46052" marB="460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7.0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2074" marR="92074" marT="46052" marB="460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10.0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2074" marR="92074" marT="46052" marB="460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5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 to 5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2074" marR="92074" marT="46052" marB="460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0.5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2074" marR="92074" marT="46052" marB="460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5.0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2074" marR="92074" marT="46052" marB="460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8.0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2074" marR="92074" marT="46052" marB="460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7.0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2074" marR="92074" marT="46052" marB="460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12.0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2074" marR="92074" marT="46052" marB="460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5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&gt;5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2074" marR="92074" marT="46052" marB="4605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1.5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2074" marR="92074" marT="46052" marB="460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7.5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2074" marR="92074" marT="46052" marB="460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10.0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2074" marR="92074" marT="46052" marB="460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6.0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2074" marR="92074" marT="46052" marB="460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15.0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2074" marR="92074" marT="46052" marB="460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570" name="Rectangle 71"/>
          <p:cNvSpPr>
            <a:spLocks noChangeArrowheads="1"/>
          </p:cNvSpPr>
          <p:nvPr/>
        </p:nvSpPr>
        <p:spPr bwMode="auto">
          <a:xfrm>
            <a:off x="900113" y="5029200"/>
            <a:ext cx="76327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/>
              <a:t>Example: A $100 million swap with 3 years to maturity worth $5 million would have a credit equivalent amount of $5.5 million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Banking Basics</a:t>
            </a:r>
          </a:p>
          <a:p>
            <a:r>
              <a:rPr lang="en-US" dirty="0" smtClean="0"/>
              <a:t>History of Bank Failures and Regulation</a:t>
            </a:r>
          </a:p>
          <a:p>
            <a:r>
              <a:rPr lang="en-US" dirty="0" smtClean="0"/>
              <a:t>Basel Framework</a:t>
            </a:r>
          </a:p>
          <a:p>
            <a:r>
              <a:rPr lang="en-US" dirty="0" smtClean="0"/>
              <a:t>Risk Based Capital (Risk Weighted Assets)</a:t>
            </a:r>
          </a:p>
          <a:p>
            <a:r>
              <a:rPr lang="en-US" dirty="0" smtClean="0"/>
              <a:t>Internal Ratings and Internal Model Approaches</a:t>
            </a:r>
          </a:p>
          <a:p>
            <a:r>
              <a:rPr lang="en-US" dirty="0" smtClean="0"/>
              <a:t>Basel 3 and Post-Crisis Updates</a:t>
            </a:r>
          </a:p>
          <a:p>
            <a:r>
              <a:rPr lang="en-US" dirty="0" smtClean="0"/>
              <a:t>Liquidity Ratios</a:t>
            </a:r>
          </a:p>
          <a:p>
            <a:r>
              <a:rPr lang="en-US" dirty="0" smtClean="0"/>
              <a:t>Dodd Frank Act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AA2521F-A077-4FD1-A9C8-CDE30B64F466}" type="slidenum">
              <a:rPr lang="en-US" altLang="en-US" smtClean="0"/>
              <a:pPr eaLnBrk="1" hangingPunct="1"/>
              <a:t>2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609537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dirty="0" smtClean="0"/>
              <a:t>The Market Risk Capital - 1996 </a:t>
            </a:r>
            <a:endParaRPr lang="en-US" dirty="0" smtClean="0"/>
          </a:p>
        </p:txBody>
      </p:sp>
      <p:sp>
        <p:nvSpPr>
          <p:cNvPr id="4100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CA" dirty="0" smtClean="0">
                <a:cs typeface="Arial" charset="0"/>
              </a:rPr>
              <a:t> </a:t>
            </a:r>
            <a:r>
              <a:rPr lang="en-CA" sz="2800" dirty="0" smtClean="0">
                <a:cs typeface="Arial" charset="0"/>
              </a:rPr>
              <a:t>The capital requirement is</a:t>
            </a:r>
          </a:p>
          <a:p>
            <a:pPr eaLnBrk="1" hangingPunct="1">
              <a:defRPr/>
            </a:pPr>
            <a:endParaRPr lang="en-CA" sz="2800" dirty="0" smtClean="0">
              <a:cs typeface="Arial" charset="0"/>
            </a:endParaRP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CA" sz="2800" dirty="0">
                <a:cs typeface="Arial" charset="0"/>
              </a:rPr>
              <a:t>w</a:t>
            </a:r>
            <a:r>
              <a:rPr lang="en-CA" sz="2800" dirty="0" smtClean="0">
                <a:cs typeface="Arial" charset="0"/>
              </a:rPr>
              <a:t>here </a:t>
            </a:r>
            <a:r>
              <a:rPr lang="en-CA" sz="2800" i="1" dirty="0" smtClean="0">
                <a:latin typeface="Times New Roman" pitchFamily="18" charset="0"/>
                <a:cs typeface="Arial" charset="0"/>
              </a:rPr>
              <a:t>m</a:t>
            </a:r>
            <a:r>
              <a:rPr lang="en-CA" sz="2800" i="1" baseline="-25000" dirty="0" smtClean="0">
                <a:latin typeface="Times New Roman" pitchFamily="18" charset="0"/>
                <a:cs typeface="Arial" charset="0"/>
              </a:rPr>
              <a:t>c</a:t>
            </a:r>
            <a:r>
              <a:rPr lang="en-CA" sz="2800" dirty="0" smtClean="0">
                <a:cs typeface="Arial" charset="0"/>
              </a:rPr>
              <a:t> is a multiplicative factor chosen by regulators (at least 3), </a:t>
            </a:r>
            <a:r>
              <a:rPr lang="en-CA" sz="2800" dirty="0" err="1" smtClean="0">
                <a:cs typeface="Arial" charset="0"/>
              </a:rPr>
              <a:t>VaR</a:t>
            </a:r>
            <a:r>
              <a:rPr lang="en-CA" sz="2800" dirty="0" smtClean="0">
                <a:cs typeface="Arial" charset="0"/>
              </a:rPr>
              <a:t> is the 99% 10-day value at risk, and SRC is the specific risk charge for idiosyncratic risk related to specific companies. VaR</a:t>
            </a:r>
            <a:r>
              <a:rPr lang="en-CA" sz="2800" i="1" baseline="-25000" dirty="0" smtClean="0">
                <a:cs typeface="Arial" charset="0"/>
              </a:rPr>
              <a:t>t</a:t>
            </a:r>
            <a:r>
              <a:rPr lang="en-CA" sz="2800" baseline="-25000" dirty="0" smtClean="0">
                <a:cs typeface="Arial" charset="0"/>
              </a:rPr>
              <a:t>-1</a:t>
            </a:r>
            <a:r>
              <a:rPr lang="en-CA" sz="2800" dirty="0" smtClean="0">
                <a:cs typeface="Arial" charset="0"/>
              </a:rPr>
              <a:t> is the most recently calculated </a:t>
            </a:r>
            <a:r>
              <a:rPr lang="en-CA" sz="2800" dirty="0" err="1" smtClean="0">
                <a:cs typeface="Arial" charset="0"/>
              </a:rPr>
              <a:t>VaR</a:t>
            </a:r>
            <a:r>
              <a:rPr lang="en-CA" sz="2800" dirty="0" smtClean="0">
                <a:cs typeface="Arial" charset="0"/>
              </a:rPr>
              <a:t> and </a:t>
            </a:r>
            <a:r>
              <a:rPr lang="en-CA" sz="2800" dirty="0" err="1" smtClean="0">
                <a:cs typeface="Arial" charset="0"/>
              </a:rPr>
              <a:t>VaR</a:t>
            </a:r>
            <a:r>
              <a:rPr lang="en-CA" sz="2800" baseline="-25000" dirty="0" err="1" smtClean="0">
                <a:cs typeface="Arial" charset="0"/>
              </a:rPr>
              <a:t>avg</a:t>
            </a:r>
            <a:r>
              <a:rPr lang="en-CA" sz="2800" dirty="0" smtClean="0">
                <a:cs typeface="Arial" charset="0"/>
              </a:rPr>
              <a:t> is the average </a:t>
            </a:r>
            <a:r>
              <a:rPr lang="en-CA" sz="2800" dirty="0" err="1" smtClean="0">
                <a:cs typeface="Arial" charset="0"/>
              </a:rPr>
              <a:t>VaR</a:t>
            </a:r>
            <a:r>
              <a:rPr lang="en-CA" sz="2800" dirty="0" smtClean="0">
                <a:cs typeface="Arial" charset="0"/>
              </a:rPr>
              <a:t> </a:t>
            </a:r>
            <a:r>
              <a:rPr lang="en-CA" sz="2800" dirty="0">
                <a:cs typeface="Arial" charset="0"/>
              </a:rPr>
              <a:t>o</a:t>
            </a:r>
            <a:r>
              <a:rPr lang="en-CA" sz="2800" dirty="0" smtClean="0">
                <a:cs typeface="Arial" charset="0"/>
              </a:rPr>
              <a:t>ver the last 60 days</a:t>
            </a:r>
            <a:endParaRPr lang="en-US" sz="2800" dirty="0" smtClean="0">
              <a:cs typeface="Arial" charset="0"/>
            </a:endParaRPr>
          </a:p>
        </p:txBody>
      </p:sp>
      <p:sp>
        <p:nvSpPr>
          <p:cNvPr id="297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67063FB-B5C8-4E4D-8EED-96569AB1E074}" type="slidenum">
              <a:rPr lang="en-US" altLang="en-US" smtClean="0"/>
              <a:pPr eaLnBrk="1" hangingPunct="1"/>
              <a:t>20</a:t>
            </a:fld>
            <a:endParaRPr lang="en-US" altLang="en-US" smtClean="0"/>
          </a:p>
        </p:txBody>
      </p:sp>
      <p:graphicFrame>
        <p:nvGraphicFramePr>
          <p:cNvPr id="29701" name="Object 4"/>
          <p:cNvGraphicFramePr>
            <a:graphicFrameLocks noChangeAspect="1"/>
          </p:cNvGraphicFramePr>
          <p:nvPr/>
        </p:nvGraphicFramePr>
        <p:xfrm>
          <a:off x="1619250" y="2276475"/>
          <a:ext cx="4702175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09" name="Equation" r:id="rId4" imgW="2006600" imgH="241300" progId="Equation.3">
                  <p:embed/>
                </p:oleObj>
              </mc:Choice>
              <mc:Fallback>
                <p:oleObj name="Equation" r:id="rId4" imgW="2006600" imgH="241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2276475"/>
                        <a:ext cx="4702175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Basel II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dirty="0" smtClean="0">
                <a:cs typeface="Arial" charset="0"/>
              </a:rPr>
              <a:t>Implemented since 2007 at different rates across the globe</a:t>
            </a:r>
          </a:p>
          <a:p>
            <a:pPr lvl="1"/>
            <a:r>
              <a:rPr lang="en-US" dirty="0" smtClean="0">
                <a:cs typeface="Arial" charset="0"/>
              </a:rPr>
              <a:t>USA for most </a:t>
            </a:r>
            <a:r>
              <a:rPr lang="en-US" dirty="0" smtClean="0">
                <a:cs typeface="Arial" charset="0"/>
              </a:rPr>
              <a:t>part skipped from Basel 1 to Basel 3 </a:t>
            </a:r>
          </a:p>
          <a:p>
            <a:pPr eaLnBrk="1" hangingPunct="1"/>
            <a:r>
              <a:rPr lang="en-US" dirty="0" smtClean="0">
                <a:cs typeface="Arial" charset="0"/>
              </a:rPr>
              <a:t>Three pillars:</a:t>
            </a:r>
          </a:p>
          <a:p>
            <a:pPr marL="1028700" lvl="1" indent="-571500" eaLnBrk="1" hangingPunct="1">
              <a:buFont typeface="+mj-lt"/>
              <a:buAutoNum type="romanUcPeriod"/>
            </a:pPr>
            <a:r>
              <a:rPr lang="en-US" dirty="0" smtClean="0">
                <a:cs typeface="Arial" charset="0"/>
              </a:rPr>
              <a:t>New minimum capital requirements for credit and operational risk </a:t>
            </a:r>
          </a:p>
          <a:p>
            <a:pPr marL="1028700" lvl="1" indent="-571500" eaLnBrk="1" hangingPunct="1">
              <a:buFont typeface="+mj-lt"/>
              <a:buAutoNum type="romanUcPeriod"/>
            </a:pPr>
            <a:r>
              <a:rPr lang="en-US" dirty="0" smtClean="0">
                <a:cs typeface="Arial" charset="0"/>
              </a:rPr>
              <a:t>Supervisory review: guidelines for regulators how to supervise banks under their jurisdiction, and for banks how to manage risk</a:t>
            </a:r>
          </a:p>
          <a:p>
            <a:pPr marL="1028700" lvl="1" indent="-571500" eaLnBrk="1" hangingPunct="1">
              <a:buFont typeface="+mj-lt"/>
              <a:buAutoNum type="romanUcPeriod"/>
            </a:pPr>
            <a:r>
              <a:rPr lang="en-US" dirty="0" smtClean="0">
                <a:cs typeface="Arial" charset="0"/>
              </a:rPr>
              <a:t>Market discipline: significantly more disclosure regarding risk and risk management</a:t>
            </a:r>
          </a:p>
        </p:txBody>
      </p:sp>
      <p:sp>
        <p:nvSpPr>
          <p:cNvPr id="3072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2914F78-E971-4B02-9C55-FD86EE30A179}" type="slidenum">
              <a:rPr lang="en-US" altLang="en-US" smtClean="0"/>
              <a:pPr eaLnBrk="1" hangingPunct="1"/>
              <a:t>21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New Capital Requirements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cs typeface="Arial" charset="0"/>
              </a:rPr>
              <a:t>Risk weights based on either external credit rating (standardized approach) or a bank’s own internal credit ratings (IRB approach)</a:t>
            </a:r>
          </a:p>
          <a:p>
            <a:pPr eaLnBrk="1" hangingPunct="1"/>
            <a:r>
              <a:rPr lang="en-US" smtClean="0">
                <a:cs typeface="Arial" charset="0"/>
              </a:rPr>
              <a:t>Recognition of credit risk mitigants</a:t>
            </a:r>
          </a:p>
          <a:p>
            <a:pPr eaLnBrk="1" hangingPunct="1"/>
            <a:r>
              <a:rPr lang="en-US" smtClean="0">
                <a:cs typeface="Arial" charset="0"/>
              </a:rPr>
              <a:t>Separate capital charge for operational risk</a:t>
            </a:r>
          </a:p>
          <a:p>
            <a:pPr eaLnBrk="1" hangingPunct="1"/>
            <a:endParaRPr lang="en-US" smtClean="0">
              <a:cs typeface="Arial" charset="0"/>
            </a:endParaRPr>
          </a:p>
        </p:txBody>
      </p:sp>
      <p:sp>
        <p:nvSpPr>
          <p:cNvPr id="3174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2AE869A-3C71-4201-A3B1-92963322C9E1}" type="slidenum">
              <a:rPr lang="en-US" altLang="en-US" smtClean="0"/>
              <a:pPr eaLnBrk="1" hangingPunct="1"/>
              <a:t>22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RWA - Standardized Approach</a:t>
            </a:r>
            <a:endParaRPr lang="en-US" sz="2600" dirty="0" smtClean="0"/>
          </a:p>
        </p:txBody>
      </p:sp>
      <p:sp>
        <p:nvSpPr>
          <p:cNvPr id="338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4F918CD-9FD6-4B9A-9024-1BB60C39E7F5}" type="slidenum">
              <a:rPr lang="en-US" altLang="en-US" smtClean="0"/>
              <a:pPr eaLnBrk="1" hangingPunct="1"/>
              <a:t>23</a:t>
            </a:fld>
            <a:endParaRPr lang="en-US" altLang="en-US" smtClean="0"/>
          </a:p>
        </p:txBody>
      </p:sp>
      <p:graphicFrame>
        <p:nvGraphicFramePr>
          <p:cNvPr id="34916" name="Group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7586183"/>
              </p:ext>
            </p:extLst>
          </p:nvPr>
        </p:nvGraphicFramePr>
        <p:xfrm>
          <a:off x="323529" y="2132856"/>
          <a:ext cx="8424935" cy="3642641"/>
        </p:xfrm>
        <a:graphic>
          <a:graphicData uri="http://schemas.openxmlformats.org/drawingml/2006/table">
            <a:tbl>
              <a:tblPr/>
              <a:tblGrid>
                <a:gridCol w="1584175"/>
                <a:gridCol w="864096"/>
                <a:gridCol w="936104"/>
                <a:gridCol w="894298"/>
                <a:gridCol w="1017392"/>
                <a:gridCol w="1018954"/>
                <a:gridCol w="1047042"/>
                <a:gridCol w="1062874"/>
              </a:tblGrid>
              <a:tr h="1212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Rating</a:t>
                      </a:r>
                    </a:p>
                  </a:txBody>
                  <a:tcPr marL="92074" marR="92074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AAA to AA-</a:t>
                      </a:r>
                    </a:p>
                  </a:txBody>
                  <a:tcPr marL="92074" marR="92074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A+ to A-</a:t>
                      </a:r>
                    </a:p>
                  </a:txBody>
                  <a:tcPr marL="92074" marR="92074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BBB+ to BBB-</a:t>
                      </a:r>
                    </a:p>
                  </a:txBody>
                  <a:tcPr marL="92074" marR="92074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BB+ to BB-</a:t>
                      </a:r>
                    </a:p>
                  </a:txBody>
                  <a:tcPr marL="92074" marR="92074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B+ to B-</a:t>
                      </a:r>
                    </a:p>
                  </a:txBody>
                  <a:tcPr marL="92074" marR="92074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Below B-</a:t>
                      </a:r>
                    </a:p>
                  </a:txBody>
                  <a:tcPr marL="92074" marR="92074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Unrated</a:t>
                      </a:r>
                    </a:p>
                  </a:txBody>
                  <a:tcPr marL="92074" marR="92074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99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Governments</a:t>
                      </a:r>
                    </a:p>
                  </a:txBody>
                  <a:tcPr marL="92074" marR="92074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0%</a:t>
                      </a:r>
                    </a:p>
                  </a:txBody>
                  <a:tcPr marL="92074" marR="92074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20%</a:t>
                      </a:r>
                    </a:p>
                  </a:txBody>
                  <a:tcPr marL="92074" marR="92074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50%</a:t>
                      </a:r>
                    </a:p>
                  </a:txBody>
                  <a:tcPr marL="92074" marR="92074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100%</a:t>
                      </a:r>
                    </a:p>
                  </a:txBody>
                  <a:tcPr marL="92074" marR="92074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100%</a:t>
                      </a:r>
                    </a:p>
                  </a:txBody>
                  <a:tcPr marL="92074" marR="92074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150%</a:t>
                      </a:r>
                    </a:p>
                  </a:txBody>
                  <a:tcPr marL="92074" marR="92074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100%</a:t>
                      </a:r>
                    </a:p>
                  </a:txBody>
                  <a:tcPr marL="92074" marR="92074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95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Banks</a:t>
                      </a:r>
                    </a:p>
                  </a:txBody>
                  <a:tcPr marL="92074" marR="92074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20%</a:t>
                      </a:r>
                    </a:p>
                  </a:txBody>
                  <a:tcPr marL="92074" marR="92074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50%</a:t>
                      </a:r>
                    </a:p>
                  </a:txBody>
                  <a:tcPr marL="92074" marR="92074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50%</a:t>
                      </a:r>
                    </a:p>
                  </a:txBody>
                  <a:tcPr marL="92074" marR="92074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100%</a:t>
                      </a:r>
                    </a:p>
                  </a:txBody>
                  <a:tcPr marL="92074" marR="92074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100%</a:t>
                      </a:r>
                    </a:p>
                  </a:txBody>
                  <a:tcPr marL="92074" marR="92074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150%</a:t>
                      </a:r>
                    </a:p>
                  </a:txBody>
                  <a:tcPr marL="92074" marR="92074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50%</a:t>
                      </a:r>
                    </a:p>
                  </a:txBody>
                  <a:tcPr marL="92074" marR="92074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09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Corporates</a:t>
                      </a:r>
                    </a:p>
                  </a:txBody>
                  <a:tcPr marL="92074" marR="92074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20%</a:t>
                      </a:r>
                    </a:p>
                  </a:txBody>
                  <a:tcPr marL="92074" marR="92074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50%</a:t>
                      </a:r>
                    </a:p>
                  </a:txBody>
                  <a:tcPr marL="92074" marR="92074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100%</a:t>
                      </a:r>
                    </a:p>
                  </a:txBody>
                  <a:tcPr marL="92074" marR="92074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100%</a:t>
                      </a:r>
                    </a:p>
                  </a:txBody>
                  <a:tcPr marL="92074" marR="92074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150%</a:t>
                      </a:r>
                    </a:p>
                  </a:txBody>
                  <a:tcPr marL="92074" marR="92074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150%</a:t>
                      </a:r>
                    </a:p>
                  </a:txBody>
                  <a:tcPr marL="92074" marR="92074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100%</a:t>
                      </a:r>
                    </a:p>
                  </a:txBody>
                  <a:tcPr marL="92074" marR="92074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Internal Ratings Based Approach (IRBA)</a:t>
            </a:r>
            <a:endParaRPr lang="en-US" sz="2600" dirty="0" smtClean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>
                <a:cs typeface="Arial" charset="0"/>
              </a:rPr>
              <a:t>Basel II provides a formula for translating PD (probability of default), LGD (loss given default), EAD (exposure at default), and M (effective maturity) into a risk weight</a:t>
            </a:r>
          </a:p>
          <a:p>
            <a:pPr eaLnBrk="1" hangingPunct="1"/>
            <a:r>
              <a:rPr lang="en-US" sz="2800" dirty="0" smtClean="0">
                <a:cs typeface="Arial" charset="0"/>
              </a:rPr>
              <a:t>Under the Advanced IRB approach banks estimate PD, LGD, EAD, and M</a:t>
            </a:r>
          </a:p>
          <a:p>
            <a:pPr eaLnBrk="1" hangingPunct="1"/>
            <a:r>
              <a:rPr lang="en-US" sz="2800" dirty="0" smtClean="0">
                <a:cs typeface="Arial" charset="0"/>
              </a:rPr>
              <a:t>Under the Foundation IRB approach banks estimate only PD and the Basel II guidelines determine the other variables for the formula</a:t>
            </a:r>
          </a:p>
        </p:txBody>
      </p:sp>
      <p:sp>
        <p:nvSpPr>
          <p:cNvPr id="3482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D573F56-DFCA-49DE-AAE1-947602F77120}" type="slidenum">
              <a:rPr lang="en-US" altLang="en-US" smtClean="0"/>
              <a:pPr eaLnBrk="1" hangingPunct="1"/>
              <a:t>24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Capital Required is the Unexpected Loss at 99.9%</a:t>
            </a:r>
            <a:endParaRPr lang="en-CA" sz="2400" dirty="0" smtClean="0"/>
          </a:p>
        </p:txBody>
      </p:sp>
      <p:sp>
        <p:nvSpPr>
          <p:cNvPr id="16387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mtClean="0">
                <a:cs typeface="Arial" charset="0"/>
              </a:rPr>
              <a:t> </a:t>
            </a:r>
            <a:endParaRPr lang="en-CA" smtClean="0">
              <a:cs typeface="Arial" charset="0"/>
            </a:endParaRPr>
          </a:p>
        </p:txBody>
      </p:sp>
      <p:sp>
        <p:nvSpPr>
          <p:cNvPr id="163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04EE9C8-7257-4277-ADA3-C333CD27B98E}" type="slidenum">
              <a:rPr lang="en-US" altLang="en-US" smtClean="0"/>
              <a:pPr eaLnBrk="1" hangingPunct="1"/>
              <a:t>25</a:t>
            </a:fld>
            <a:endParaRPr lang="en-US" altLang="en-US" smtClean="0"/>
          </a:p>
        </p:txBody>
      </p:sp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286000"/>
            <a:ext cx="6026150" cy="403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Key Model (Gaussian Copula)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dirty="0" smtClean="0">
                <a:cs typeface="Arial" charset="0"/>
              </a:rPr>
              <a:t>The 99.9% worst case default rate is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dirty="0">
              <a:cs typeface="Arial" charset="0"/>
            </a:endParaRPr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dirty="0" smtClean="0">
              <a:cs typeface="Arial" charset="0"/>
            </a:endParaRPr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dirty="0">
              <a:cs typeface="Arial" charset="0"/>
            </a:endParaRPr>
          </a:p>
          <a:p>
            <a:pPr>
              <a:buFont typeface="Symbol" charset="0"/>
              <a:buChar char="r"/>
              <a:defRPr/>
            </a:pPr>
            <a:r>
              <a:rPr lang="en-US" dirty="0" smtClean="0"/>
              <a:t>– correlation between two exposures</a:t>
            </a:r>
          </a:p>
          <a:p>
            <a:pPr marL="0" indent="0">
              <a:buNone/>
              <a:defRPr/>
            </a:pPr>
            <a:r>
              <a:rPr lang="en-US" dirty="0" smtClean="0">
                <a:cs typeface="Arial" charset="0"/>
              </a:rPr>
              <a:t>Based on formula given by Basel, which depends on PD and the type of exposure (corporate, SMB, retail, mortgage)</a:t>
            </a:r>
          </a:p>
        </p:txBody>
      </p:sp>
      <p:sp>
        <p:nvSpPr>
          <p:cNvPr id="358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7111429-C179-4927-BFF3-D609F0EC0048}" type="slidenum">
              <a:rPr lang="en-US" altLang="en-US" smtClean="0"/>
              <a:pPr eaLnBrk="1" hangingPunct="1"/>
              <a:t>26</a:t>
            </a:fld>
            <a:endParaRPr lang="en-US" altLang="en-US" smtClean="0"/>
          </a:p>
        </p:txBody>
      </p:sp>
      <p:graphicFrame>
        <p:nvGraphicFramePr>
          <p:cNvPr id="3584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2539182"/>
              </p:ext>
            </p:extLst>
          </p:nvPr>
        </p:nvGraphicFramePr>
        <p:xfrm>
          <a:off x="1115616" y="2276872"/>
          <a:ext cx="6115050" cy="170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55" name="Equation" r:id="rId4" imgW="2578100" imgH="685800" progId="Equation.3">
                  <p:embed/>
                </p:oleObj>
              </mc:Choice>
              <mc:Fallback>
                <p:oleObj name="Equation" r:id="rId4" imgW="2578100" imgH="685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2276872"/>
                        <a:ext cx="6115050" cy="170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Capital Requirements for a Loan under IRB</a:t>
            </a:r>
          </a:p>
        </p:txBody>
      </p:sp>
      <p:sp>
        <p:nvSpPr>
          <p:cNvPr id="389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A8E60F3-81C9-441F-A4D4-4D003FFE7B63}" type="slidenum">
              <a:rPr lang="en-US" altLang="en-US" smtClean="0"/>
              <a:pPr eaLnBrk="1" hangingPunct="1"/>
              <a:t>27</a:t>
            </a:fld>
            <a:endParaRPr lang="en-US" altLang="en-US" smtClean="0"/>
          </a:p>
        </p:txBody>
      </p:sp>
      <p:graphicFrame>
        <p:nvGraphicFramePr>
          <p:cNvPr id="3891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3840726"/>
              </p:ext>
            </p:extLst>
          </p:nvPr>
        </p:nvGraphicFramePr>
        <p:xfrm>
          <a:off x="2699792" y="4941168"/>
          <a:ext cx="4248770" cy="1338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75" name="Equation" r:id="rId4" imgW="2082800" imgH="635000" progId="Equation.3">
                  <p:embed/>
                </p:oleObj>
              </mc:Choice>
              <mc:Fallback>
                <p:oleObj name="Equation" r:id="rId4" imgW="2082800" imgH="635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4941168"/>
                        <a:ext cx="4248770" cy="13385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0061451"/>
              </p:ext>
            </p:extLst>
          </p:nvPr>
        </p:nvGraphicFramePr>
        <p:xfrm>
          <a:off x="1547663" y="1484784"/>
          <a:ext cx="5859651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76" name="Equation" r:id="rId6" imgW="2755900" imgH="203200" progId="Equation.3">
                  <p:embed/>
                </p:oleObj>
              </mc:Choice>
              <mc:Fallback>
                <p:oleObj name="Equation" r:id="rId6" imgW="27559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47663" y="1484784"/>
                        <a:ext cx="5859651" cy="4320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27584" y="2204864"/>
            <a:ext cx="7678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Risk Weighted Assets are 12.5*Capital. So, Capital is 8% of RWA.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899592" y="2786152"/>
            <a:ext cx="75608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MA is an adjustment for the effective maturity of the loan (M). Its role is to adjust for the fact that the model is Default-Only, and loans may deteriorate, but not default during the year. It’s an approximation based on the MTM model.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Capital Requirements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CA" dirty="0" smtClean="0"/>
              <a:t>Requirements are calculated exposure by exposure and summed up</a:t>
            </a:r>
          </a:p>
          <a:p>
            <a:pPr>
              <a:defRPr/>
            </a:pPr>
            <a:r>
              <a:rPr lang="en-CA" dirty="0" smtClean="0"/>
              <a:t>Portfolio features like size concentration or industry concentration are NOT taken into account</a:t>
            </a:r>
          </a:p>
          <a:p>
            <a:pPr>
              <a:defRPr/>
            </a:pPr>
            <a:r>
              <a:rPr lang="en-CA" dirty="0" smtClean="0"/>
              <a:t>Regulator has to approve models for PD, LGD, EAD before a bank may use them for capital calculations</a:t>
            </a:r>
          </a:p>
          <a:p>
            <a:pPr lvl="1">
              <a:defRPr/>
            </a:pPr>
            <a:r>
              <a:rPr lang="en-CA" dirty="0" smtClean="0"/>
              <a:t>International banks use IRB for about 60% of exposure</a:t>
            </a:r>
          </a:p>
          <a:p>
            <a:pPr lvl="1">
              <a:defRPr/>
            </a:pPr>
            <a:r>
              <a:rPr lang="en-CA" dirty="0" smtClean="0"/>
              <a:t>Major US banks have only recently been allowed to use such methods</a:t>
            </a:r>
          </a:p>
          <a:p>
            <a:pPr lvl="1">
              <a:defRPr/>
            </a:pPr>
            <a:r>
              <a:rPr lang="en-CA" dirty="0" smtClean="0"/>
              <a:t>Requires several years of running the model not for capital allocation, to perform back-testing. </a:t>
            </a:r>
          </a:p>
          <a:p>
            <a:pPr lvl="1">
              <a:defRPr/>
            </a:pPr>
            <a:endParaRPr lang="en-US" dirty="0"/>
          </a:p>
        </p:txBody>
      </p:sp>
      <p:sp>
        <p:nvSpPr>
          <p:cNvPr id="3994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069D71A-0371-406B-993A-07587725D2A0}" type="slidenum">
              <a:rPr lang="en-US" altLang="en-US" smtClean="0"/>
              <a:pPr eaLnBrk="1" hangingPunct="1"/>
              <a:t>28</a:t>
            </a:fld>
            <a:endParaRPr lang="en-US" altLang="en-US" smtClean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Weakness of RWA measures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Pro-cyclical requirements – in downturn loans are downgraded and may require more capital</a:t>
            </a:r>
          </a:p>
          <a:p>
            <a:r>
              <a:rPr lang="en-US" dirty="0" smtClean="0"/>
              <a:t>Vary regionally – so playing field might not be leveled.  </a:t>
            </a:r>
          </a:p>
          <a:p>
            <a:r>
              <a:rPr lang="en-US" dirty="0" smtClean="0"/>
              <a:t>May be easy to manipulate in terms of classification of exposure, or through models for PD, LGD, EAD</a:t>
            </a:r>
          </a:p>
          <a:p>
            <a:r>
              <a:rPr lang="en-US" dirty="0" smtClean="0"/>
              <a:t>Ex-ante not clear which exposure are risk free (Spanish government bonds, AAA RMBS, …)</a:t>
            </a:r>
          </a:p>
          <a:p>
            <a:r>
              <a:rPr lang="en-US" dirty="0" smtClean="0"/>
              <a:t>Regulatory arbitrage between trading book and banking book </a:t>
            </a:r>
          </a:p>
          <a:p>
            <a:r>
              <a:rPr lang="en-US" dirty="0" smtClean="0"/>
              <a:t>Do not account for portfolio concentration due to large borrowers or sectors 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FA8F08E-4E86-411A-8FBC-9A37DCFB066C}" type="slidenum">
              <a:rPr lang="en-US" altLang="en-US" smtClean="0"/>
              <a:pPr eaLnBrk="1" hangingPunct="1"/>
              <a:t>29</a:t>
            </a:fld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44529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CA" dirty="0" smtClean="0"/>
              <a:t>Bank Balance Sheet</a:t>
            </a:r>
            <a:endParaRPr lang="en-US" dirty="0" smtClean="0"/>
          </a:p>
        </p:txBody>
      </p:sp>
      <p:sp>
        <p:nvSpPr>
          <p:cNvPr id="15365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AA2521F-A077-4FD1-A9C8-CDE30B64F466}" type="slidenum">
              <a:rPr lang="en-US" altLang="en-US" smtClean="0"/>
              <a:pPr eaLnBrk="1" hangingPunct="1"/>
              <a:t>3</a:t>
            </a:fld>
            <a:endParaRPr lang="en-US" altLang="en-US" smtClean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2439429"/>
              </p:ext>
            </p:extLst>
          </p:nvPr>
        </p:nvGraphicFramePr>
        <p:xfrm>
          <a:off x="1014008" y="1412777"/>
          <a:ext cx="6934178" cy="474836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467089"/>
                <a:gridCol w="3467089"/>
              </a:tblGrid>
              <a:tr h="104129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Assets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Liabilities and </a:t>
                      </a:r>
                    </a:p>
                    <a:p>
                      <a:pPr algn="ctr"/>
                      <a:r>
                        <a:rPr lang="en-US" sz="2800" dirty="0" smtClean="0"/>
                        <a:t>Equity</a:t>
                      </a:r>
                      <a:endParaRPr lang="en-US" sz="2800" dirty="0"/>
                    </a:p>
                  </a:txBody>
                  <a:tcPr/>
                </a:tc>
              </a:tr>
              <a:tr h="39668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Cash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Deposits</a:t>
                      </a:r>
                      <a:endParaRPr lang="en-US" sz="2800" dirty="0"/>
                    </a:p>
                  </a:txBody>
                  <a:tcPr/>
                </a:tc>
              </a:tr>
              <a:tr h="71753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Securities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Long Term Debt</a:t>
                      </a:r>
                    </a:p>
                  </a:txBody>
                  <a:tcPr/>
                </a:tc>
              </a:tr>
              <a:tr h="39668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Loans 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</a:tr>
              <a:tr h="71753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Trading Assets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Trading Liabilities</a:t>
                      </a:r>
                      <a:endParaRPr lang="en-US" sz="2800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684"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Shares</a:t>
                      </a:r>
                      <a:endParaRPr lang="en-US" sz="28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717531"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Retained Earnings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5406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RWA  vs. Asset Based measures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97" y="1428755"/>
            <a:ext cx="9067506" cy="4381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1520" y="6381328"/>
            <a:ext cx="35175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IMF Global Stability Report, October 2013</a:t>
            </a:r>
            <a:endParaRPr lang="en-US" sz="1400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FA8F08E-4E86-411A-8FBC-9A37DCFB066C}" type="slidenum">
              <a:rPr lang="en-US" altLang="en-US" smtClean="0"/>
              <a:pPr eaLnBrk="1" hangingPunct="1"/>
              <a:t>30</a:t>
            </a:fld>
            <a:endParaRPr lang="en-US" alt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971600" y="5733256"/>
            <a:ext cx="2288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RWA in denominator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76056" y="5733256"/>
            <a:ext cx="3379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Tangible Assets in denominator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3331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Operational Risk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Operational Risk categories considered by Basel: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100" dirty="0" smtClean="0"/>
              <a:t>Internal </a:t>
            </a:r>
            <a:r>
              <a:rPr lang="en-US" sz="3100" dirty="0"/>
              <a:t>Fraud - </a:t>
            </a:r>
            <a:r>
              <a:rPr lang="en-US" sz="3100" dirty="0" smtClean="0"/>
              <a:t>tax </a:t>
            </a:r>
            <a:r>
              <a:rPr lang="en-US" sz="3100" dirty="0"/>
              <a:t>evasion, intentional mismarking of </a:t>
            </a:r>
            <a:r>
              <a:rPr lang="en-US" sz="3100" dirty="0" smtClean="0"/>
              <a:t>positions, rogue trading</a:t>
            </a:r>
            <a:endParaRPr lang="en-US" sz="3100" dirty="0">
              <a:hlinkClick r:id="rId2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3100" dirty="0"/>
              <a:t>External Fraud- </a:t>
            </a:r>
            <a:r>
              <a:rPr lang="en-US" sz="3100" dirty="0" smtClean="0"/>
              <a:t>hacking </a:t>
            </a:r>
            <a:r>
              <a:rPr lang="en-US" sz="3100" dirty="0"/>
              <a:t>damage, third-party theft and forgery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100" dirty="0"/>
              <a:t>Employment Practices and Workplace Safety - discrimination, workers compensation, employee health and safety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100" dirty="0"/>
              <a:t>Clients, Products, &amp; Business Practice</a:t>
            </a:r>
            <a:r>
              <a:rPr lang="en-US" sz="3100" dirty="0" smtClean="0"/>
              <a:t>- antitrust, </a:t>
            </a:r>
            <a:r>
              <a:rPr lang="en-US" sz="3100" dirty="0"/>
              <a:t>product </a:t>
            </a:r>
            <a:r>
              <a:rPr lang="en-US" sz="3100" dirty="0" smtClean="0"/>
              <a:t>defects </a:t>
            </a:r>
            <a:r>
              <a:rPr lang="en-US" sz="3100" dirty="0"/>
              <a:t>fiduciary </a:t>
            </a:r>
            <a:r>
              <a:rPr lang="en-US" sz="3100" dirty="0" smtClean="0"/>
              <a:t>breaches</a:t>
            </a:r>
            <a:endParaRPr lang="en-US" sz="3100" dirty="0"/>
          </a:p>
          <a:p>
            <a:pPr marL="971550" lvl="1" indent="-514350">
              <a:buFont typeface="+mj-lt"/>
              <a:buAutoNum type="arabicPeriod"/>
            </a:pPr>
            <a:r>
              <a:rPr lang="en-US" sz="3100" dirty="0" smtClean="0"/>
              <a:t>Damage </a:t>
            </a:r>
            <a:r>
              <a:rPr lang="en-US" sz="3100" dirty="0"/>
              <a:t>to Physical Assets - natural disasters, </a:t>
            </a:r>
            <a:r>
              <a:rPr lang="en-US" sz="3100" dirty="0" smtClean="0"/>
              <a:t>terrorism</a:t>
            </a:r>
            <a:endParaRPr lang="en-US" sz="3100" dirty="0"/>
          </a:p>
          <a:p>
            <a:pPr marL="971550" lvl="1" indent="-514350">
              <a:buFont typeface="+mj-lt"/>
              <a:buAutoNum type="arabicPeriod"/>
            </a:pPr>
            <a:r>
              <a:rPr lang="en-US" sz="3100" dirty="0"/>
              <a:t>Business Disruption &amp; Systems Failures - utility disruptions, software failures, hardware failures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100" dirty="0"/>
              <a:t>Execution, Delivery, &amp; Process Management - data entry errors, accounting errors, failed mandatory </a:t>
            </a:r>
            <a:r>
              <a:rPr lang="en-US" sz="3100" dirty="0" smtClean="0"/>
              <a:t>reporting</a:t>
            </a:r>
            <a:endParaRPr lang="en-US" sz="3100" dirty="0"/>
          </a:p>
        </p:txBody>
      </p:sp>
      <p:sp>
        <p:nvSpPr>
          <p:cNvPr id="4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CEAAC89-96AA-4941-ABFA-13B7A858E49C}" type="slidenum">
              <a:rPr lang="en-US" altLang="en-US" smtClean="0"/>
              <a:pPr eaLnBrk="1" hangingPunct="1"/>
              <a:t>31</a:t>
            </a:fld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735869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Operational Risk Capital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cs typeface="Arial" charset="0"/>
              </a:rPr>
              <a:t>Basic Indicator Approach: 15% of gross income</a:t>
            </a:r>
          </a:p>
          <a:p>
            <a:pPr eaLnBrk="1" hangingPunct="1"/>
            <a:r>
              <a:rPr lang="en-US" smtClean="0">
                <a:cs typeface="Arial" charset="0"/>
              </a:rPr>
              <a:t>Standardized Approach: different multiplicative factor for gross income arising from each business line</a:t>
            </a:r>
          </a:p>
          <a:p>
            <a:pPr eaLnBrk="1" hangingPunct="1"/>
            <a:r>
              <a:rPr lang="en-US" smtClean="0">
                <a:cs typeface="Arial" charset="0"/>
              </a:rPr>
              <a:t>Internal Measurement Approach: assess 99.9% worst case loss over one year.</a:t>
            </a:r>
          </a:p>
        </p:txBody>
      </p:sp>
      <p:sp>
        <p:nvSpPr>
          <p:cNvPr id="4506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3841C22-1149-42B8-B500-1507CC2DE8D5}" type="slidenum">
              <a:rPr lang="en-US" altLang="en-US" smtClean="0"/>
              <a:pPr eaLnBrk="1" hangingPunct="1"/>
              <a:t>32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Pillar 2 - Supervisory Review </a:t>
            </a:r>
            <a:br>
              <a:rPr lang="en-US" dirty="0" smtClean="0"/>
            </a:br>
            <a:endParaRPr lang="en-US" sz="2400" dirty="0" smtClean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cs typeface="Arial" charset="0"/>
              </a:rPr>
              <a:t>Banks perform Internal Capital Adequacy Assessment Process (ICAAP), and regulator reviews that process, SREP</a:t>
            </a:r>
          </a:p>
          <a:p>
            <a:pPr eaLnBrk="1" hangingPunct="1"/>
            <a:r>
              <a:rPr lang="en-US" dirty="0" smtClean="0">
                <a:cs typeface="Arial" charset="0"/>
              </a:rPr>
              <a:t>Implemented differently by different local regulators to suit local conditions</a:t>
            </a:r>
          </a:p>
          <a:p>
            <a:pPr eaLnBrk="1" hangingPunct="1"/>
            <a:r>
              <a:rPr lang="en-US" dirty="0" smtClean="0">
                <a:cs typeface="Arial" charset="0"/>
              </a:rPr>
              <a:t>Banks verify they have sufficient capital for stress scenarios and for risks that are not accounted for in pillar I</a:t>
            </a:r>
          </a:p>
          <a:p>
            <a:pPr eaLnBrk="1" hangingPunct="1"/>
            <a:endParaRPr lang="en-US" dirty="0" smtClean="0">
              <a:cs typeface="Arial" charset="0"/>
            </a:endParaRPr>
          </a:p>
        </p:txBody>
      </p:sp>
      <p:sp>
        <p:nvSpPr>
          <p:cNvPr id="4608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9893BBA-CC8C-48FC-A67D-A0AD23C67F22}" type="slidenum">
              <a:rPr lang="en-US" altLang="en-US" smtClean="0"/>
              <a:pPr eaLnBrk="1" hangingPunct="1"/>
              <a:t>33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Pillar 3 - Market Discipline</a:t>
            </a:r>
            <a:endParaRPr lang="en-US" sz="2400" dirty="0" smtClean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cs typeface="Arial" charset="0"/>
              </a:rPr>
              <a:t>Banks are required to disclose </a:t>
            </a:r>
          </a:p>
          <a:p>
            <a:pPr lvl="1" eaLnBrk="1" hangingPunct="1"/>
            <a:r>
              <a:rPr lang="en-US" dirty="0" smtClean="0">
                <a:cs typeface="Arial" charset="0"/>
              </a:rPr>
              <a:t>Scope and application of Basel framework</a:t>
            </a:r>
          </a:p>
          <a:p>
            <a:pPr lvl="1" eaLnBrk="1" hangingPunct="1"/>
            <a:r>
              <a:rPr lang="en-US" dirty="0" smtClean="0">
                <a:cs typeface="Arial" charset="0"/>
              </a:rPr>
              <a:t>Nature of capital held</a:t>
            </a:r>
          </a:p>
          <a:p>
            <a:pPr lvl="1" eaLnBrk="1" hangingPunct="1"/>
            <a:r>
              <a:rPr lang="en-US" dirty="0" smtClean="0">
                <a:cs typeface="Arial" charset="0"/>
              </a:rPr>
              <a:t>Regulatory capital requirements</a:t>
            </a:r>
          </a:p>
          <a:p>
            <a:pPr lvl="1" eaLnBrk="1" hangingPunct="1"/>
            <a:r>
              <a:rPr lang="en-US" dirty="0" smtClean="0">
                <a:cs typeface="Arial" charset="0"/>
              </a:rPr>
              <a:t>Nature of institution’s risk exposures</a:t>
            </a:r>
          </a:p>
          <a:p>
            <a:r>
              <a:rPr lang="en-US" dirty="0" smtClean="0">
                <a:cs typeface="Arial" charset="0"/>
              </a:rPr>
              <a:t>Reports include significant information about the risk in bank assets and about its policies and methods for managing risks</a:t>
            </a:r>
          </a:p>
        </p:txBody>
      </p:sp>
      <p:sp>
        <p:nvSpPr>
          <p:cNvPr id="4710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5DD1044-FB5C-44E2-A479-A514691EDAE1}" type="slidenum">
              <a:rPr lang="en-US" altLang="en-US" smtClean="0"/>
              <a:pPr eaLnBrk="1" hangingPunct="1"/>
              <a:t>34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mtClean="0"/>
              <a:t>Basel 2.5 </a:t>
            </a:r>
            <a:r>
              <a:rPr lang="en-CA" sz="2700" smtClean="0"/>
              <a:t>(Implementation: Dec 31, 2011)</a:t>
            </a:r>
            <a:endParaRPr lang="en-US" sz="270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77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CA" dirty="0" smtClean="0"/>
              <a:t>Stressed </a:t>
            </a:r>
            <a:r>
              <a:rPr lang="en-CA" dirty="0" err="1" smtClean="0"/>
              <a:t>VaR</a:t>
            </a:r>
            <a:r>
              <a:rPr lang="en-CA" dirty="0" smtClean="0"/>
              <a:t> for market risk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CA" dirty="0" smtClean="0"/>
              <a:t>Calculated over one year period of stressed market conditions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CA" dirty="0" smtClean="0"/>
              <a:t>Capital = max(VaR</a:t>
            </a:r>
            <a:r>
              <a:rPr lang="en-CA" baseline="-25000" dirty="0" smtClean="0"/>
              <a:t>t-1</a:t>
            </a:r>
            <a:r>
              <a:rPr lang="en-CA" dirty="0" smtClean="0"/>
              <a:t>,m</a:t>
            </a:r>
            <a:r>
              <a:rPr lang="en-CA" baseline="-25000" dirty="0" smtClean="0"/>
              <a:t>c</a:t>
            </a:r>
            <a:r>
              <a:rPr lang="en-CA" dirty="0" smtClean="0"/>
              <a:t> </a:t>
            </a:r>
            <a:r>
              <a:rPr lang="en-CA" dirty="0" smtClean="0">
                <a:cs typeface="Arial"/>
              </a:rPr>
              <a:t>×</a:t>
            </a:r>
            <a:r>
              <a:rPr lang="en-CA" dirty="0" err="1" smtClean="0">
                <a:cs typeface="Arial"/>
              </a:rPr>
              <a:t>VaR</a:t>
            </a:r>
            <a:r>
              <a:rPr lang="en-CA" baseline="-25000" dirty="0" err="1" smtClean="0">
                <a:cs typeface="Arial"/>
              </a:rPr>
              <a:t>avg</a:t>
            </a:r>
            <a:r>
              <a:rPr lang="en-CA" dirty="0" smtClean="0">
                <a:cs typeface="Arial"/>
              </a:rPr>
              <a:t>)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CA" dirty="0" smtClean="0">
                <a:cs typeface="Arial"/>
              </a:rPr>
              <a:t>			+max(sVaR</a:t>
            </a:r>
            <a:r>
              <a:rPr lang="en-CA" baseline="-25000" dirty="0" smtClean="0">
                <a:cs typeface="Arial"/>
              </a:rPr>
              <a:t>t-1</a:t>
            </a:r>
            <a:r>
              <a:rPr lang="en-CA" dirty="0" smtClean="0">
                <a:cs typeface="Arial"/>
              </a:rPr>
              <a:t>,</a:t>
            </a:r>
            <a:r>
              <a:rPr lang="en-CA" dirty="0" smtClean="0"/>
              <a:t> m</a:t>
            </a:r>
            <a:r>
              <a:rPr lang="en-CA" baseline="-25000" dirty="0" smtClean="0"/>
              <a:t>s</a:t>
            </a:r>
            <a:r>
              <a:rPr lang="en-CA" dirty="0" smtClean="0"/>
              <a:t> </a:t>
            </a:r>
            <a:r>
              <a:rPr lang="en-CA" dirty="0" smtClean="0">
                <a:cs typeface="Arial"/>
              </a:rPr>
              <a:t>×</a:t>
            </a:r>
            <a:r>
              <a:rPr lang="en-CA" dirty="0" err="1" smtClean="0">
                <a:cs typeface="Arial"/>
              </a:rPr>
              <a:t>VaR</a:t>
            </a:r>
            <a:r>
              <a:rPr lang="en-CA" baseline="-25000" dirty="0" err="1" smtClean="0">
                <a:cs typeface="Arial"/>
              </a:rPr>
              <a:t>avg</a:t>
            </a:r>
            <a:r>
              <a:rPr lang="en-CA" dirty="0" smtClean="0">
                <a:cs typeface="Arial"/>
              </a:rPr>
              <a:t>)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CA" dirty="0" smtClean="0"/>
              <a:t>Incremental Risk Charge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CA" dirty="0" smtClean="0"/>
              <a:t>Ensures that products such as bonds and credit derivatives in the trading book have the same capital requirement that they would if they were in the banking book</a:t>
            </a:r>
          </a:p>
          <a:p>
            <a:r>
              <a:rPr lang="en-CA" dirty="0"/>
              <a:t>Comprehensive Risk </a:t>
            </a:r>
            <a:r>
              <a:rPr lang="en-CA" dirty="0" smtClean="0"/>
              <a:t>Measure and additional capital for securitizations and re-securitizations</a:t>
            </a:r>
            <a:endParaRPr lang="en-CA" dirty="0"/>
          </a:p>
          <a:p>
            <a:pPr lvl="1"/>
            <a:r>
              <a:rPr lang="en-CA" dirty="0"/>
              <a:t>Designed to make sure sufficient capital is kept for instruments in the trading book that depend on </a:t>
            </a:r>
            <a:r>
              <a:rPr lang="en-CA" dirty="0" smtClean="0"/>
              <a:t>credit </a:t>
            </a:r>
            <a:r>
              <a:rPr lang="en-CA" dirty="0"/>
              <a:t>default </a:t>
            </a:r>
            <a:r>
              <a:rPr lang="en-CA" dirty="0" smtClean="0"/>
              <a:t>correlations, i.e. CDO, securitizations and re-securitizations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CA" dirty="0" smtClean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CA" dirty="0" smtClean="0">
              <a:cs typeface="Arial"/>
            </a:endParaRP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/>
          </a:p>
        </p:txBody>
      </p:sp>
      <p:sp>
        <p:nvSpPr>
          <p:cNvPr id="512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4AC0F5A-C31C-4794-BF67-5C927D245CBE}" type="slidenum">
              <a:rPr lang="en-US" smtClean="0"/>
              <a:pPr eaLnBrk="1" hangingPunct="1"/>
              <a:t>35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207960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mtClean="0"/>
              <a:t>Basel III</a:t>
            </a:r>
            <a:endParaRPr lang="en-US" smtClean="0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CA" dirty="0" smtClean="0"/>
              <a:t>Capital Definition and Requirements</a:t>
            </a:r>
          </a:p>
          <a:p>
            <a:pPr eaLnBrk="1" hangingPunct="1"/>
            <a:r>
              <a:rPr lang="en-CA" dirty="0" smtClean="0"/>
              <a:t>Capital Conservation Buffer</a:t>
            </a:r>
          </a:p>
          <a:p>
            <a:pPr eaLnBrk="1" hangingPunct="1"/>
            <a:r>
              <a:rPr lang="en-CA" dirty="0" smtClean="0"/>
              <a:t>Countercyclical Buffer</a:t>
            </a:r>
          </a:p>
          <a:p>
            <a:pPr eaLnBrk="1" hangingPunct="1"/>
            <a:r>
              <a:rPr lang="en-CA" dirty="0" smtClean="0"/>
              <a:t>Leverage Ratio</a:t>
            </a:r>
          </a:p>
          <a:p>
            <a:pPr eaLnBrk="1" hangingPunct="1"/>
            <a:r>
              <a:rPr lang="en-CA" dirty="0" smtClean="0"/>
              <a:t>Liquidity Ratios</a:t>
            </a:r>
          </a:p>
          <a:p>
            <a:pPr eaLnBrk="1" hangingPunct="1"/>
            <a:r>
              <a:rPr lang="en-CA" dirty="0" smtClean="0"/>
              <a:t>Capital for CVA Risk</a:t>
            </a:r>
          </a:p>
          <a:p>
            <a:pPr lvl="1" eaLnBrk="1" hangingPunct="1"/>
            <a:endParaRPr lang="en-US" dirty="0" smtClean="0"/>
          </a:p>
        </p:txBody>
      </p:sp>
      <p:sp>
        <p:nvSpPr>
          <p:cNvPr id="717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1E67015-152D-4C14-9653-C60C614488E5}" type="slidenum">
              <a:rPr lang="en-US" smtClean="0"/>
              <a:pPr eaLnBrk="1" hangingPunct="1"/>
              <a:t>36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343767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CA" smtClean="0"/>
              <a:t>Capital Definition and Requirements</a:t>
            </a: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marL="342900" lvl="1" indent="-34290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CA" dirty="0" smtClean="0"/>
              <a:t>Three types: 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CA" dirty="0" smtClean="0"/>
              <a:t>Common equity 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CA" dirty="0" smtClean="0"/>
              <a:t>Additional Tier 1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CA" dirty="0" smtClean="0"/>
              <a:t>Tier 2</a:t>
            </a:r>
          </a:p>
          <a:p>
            <a:pPr marL="342900" lvl="1" indent="-34290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CA" dirty="0" smtClean="0"/>
              <a:t>Definitions tightened for each tier</a:t>
            </a:r>
          </a:p>
          <a:p>
            <a:pPr marL="342900" lvl="1" indent="-34290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CA" dirty="0" smtClean="0"/>
              <a:t>Limits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CA" dirty="0" smtClean="0"/>
              <a:t>Common equity &gt; 4.5% of RWA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CA" dirty="0" smtClean="0"/>
              <a:t>Tier 1 &gt; 6% of RWA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CA" dirty="0" smtClean="0"/>
              <a:t>Tier 1 plus Tier 2 &gt; 8% of RWA</a:t>
            </a:r>
          </a:p>
          <a:p>
            <a:pPr marL="342900" lvl="1" indent="-34290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CA" dirty="0" smtClean="0"/>
          </a:p>
          <a:p>
            <a:pPr marL="342900" lvl="1" indent="-34290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CA" dirty="0" smtClean="0"/>
          </a:p>
          <a:p>
            <a:pPr marL="342900" lvl="1" indent="-34290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CA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/>
          </a:p>
        </p:txBody>
      </p:sp>
      <p:sp>
        <p:nvSpPr>
          <p:cNvPr id="819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B30E5D8-BA36-46B0-A605-69C93E938A7F}" type="slidenum">
              <a:rPr lang="en-US" smtClean="0"/>
              <a:pPr eaLnBrk="1" hangingPunct="1"/>
              <a:t>37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708617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mtClean="0"/>
              <a:t>Capital Conservation Buffer</a:t>
            </a:r>
            <a:endParaRPr lang="en-US" smtClean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CA" dirty="0" smtClean="0"/>
              <a:t>Extra 2.5% of common equity required in normal times to absorb losses in periods of stress</a:t>
            </a:r>
          </a:p>
          <a:p>
            <a:pPr eaLnBrk="1" hangingPunct="1"/>
            <a:r>
              <a:rPr lang="en-CA" dirty="0" smtClean="0"/>
              <a:t>If total common equity is less than 7%  (=4.5%+2.5%) dividends and bonuses are restricted until the violation is remedied</a:t>
            </a:r>
          </a:p>
        </p:txBody>
      </p:sp>
      <p:sp>
        <p:nvSpPr>
          <p:cNvPr id="922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1919D86-2FF6-452A-9740-D71D1603D51A}" type="slidenum">
              <a:rPr lang="en-US" smtClean="0"/>
              <a:pPr eaLnBrk="1" hangingPunct="1"/>
              <a:t>38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561758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mtClean="0"/>
              <a:t>Countercyclical Buffer</a:t>
            </a:r>
            <a:endParaRPr lang="en-US" smtClean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CA" dirty="0" smtClean="0"/>
              <a:t>Extra equity capital to allow for cyclicality of bank earnings</a:t>
            </a:r>
          </a:p>
          <a:p>
            <a:r>
              <a:rPr lang="en-CA" dirty="0"/>
              <a:t>Triggered by rapid growth in credit (a credit “bubble”)</a:t>
            </a:r>
          </a:p>
          <a:p>
            <a:pPr eaLnBrk="1" hangingPunct="1"/>
            <a:r>
              <a:rPr lang="en-CA" dirty="0" smtClean="0"/>
              <a:t>Left to the discretion of national regulators</a:t>
            </a:r>
          </a:p>
          <a:p>
            <a:pPr eaLnBrk="1" hangingPunct="1"/>
            <a:r>
              <a:rPr lang="en-CA" dirty="0" smtClean="0"/>
              <a:t>Typically at national level, but can be limited to a subset of banks</a:t>
            </a:r>
          </a:p>
          <a:p>
            <a:pPr eaLnBrk="1" hangingPunct="1"/>
            <a:r>
              <a:rPr lang="en-CA" dirty="0" smtClean="0"/>
              <a:t>Can be as high as 2.5% of RWA </a:t>
            </a:r>
          </a:p>
        </p:txBody>
      </p:sp>
      <p:sp>
        <p:nvSpPr>
          <p:cNvPr id="1024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D592C78-3642-4A55-BA19-B5C55A07DAED}" type="slidenum">
              <a:rPr lang="en-US" smtClean="0"/>
              <a:pPr eaLnBrk="1" hangingPunct="1"/>
              <a:t>39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17922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2490007"/>
              </p:ext>
            </p:extLst>
          </p:nvPr>
        </p:nvGraphicFramePr>
        <p:xfrm>
          <a:off x="323528" y="1052736"/>
          <a:ext cx="6408712" cy="5112569"/>
        </p:xfrm>
        <a:graphic>
          <a:graphicData uri="http://schemas.openxmlformats.org/drawingml/2006/table">
            <a:tbl>
              <a:tblPr firstRow="1" lastRow="1">
                <a:tableStyleId>{B301B821-A1FF-4177-AEE7-76D212191A09}</a:tableStyleId>
              </a:tblPr>
              <a:tblGrid>
                <a:gridCol w="6408712"/>
              </a:tblGrid>
              <a:tr h="86442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Income Statement</a:t>
                      </a:r>
                      <a:endParaRPr lang="en-US" sz="2800" dirty="0"/>
                    </a:p>
                  </a:txBody>
                  <a:tcPr/>
                </a:tc>
              </a:tr>
              <a:tr h="953594"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+ Net</a:t>
                      </a:r>
                      <a:r>
                        <a:rPr lang="en-US" sz="2800" baseline="0" dirty="0" smtClean="0"/>
                        <a:t> Interest Income</a:t>
                      </a:r>
                    </a:p>
                    <a:p>
                      <a:pPr algn="l"/>
                      <a:r>
                        <a:rPr lang="en-US" sz="2800" dirty="0" smtClean="0"/>
                        <a:t>    </a:t>
                      </a:r>
                      <a:r>
                        <a:rPr lang="en-US" sz="2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(Interest Income − Interest Expense)</a:t>
                      </a:r>
                      <a:endParaRPr lang="en-US" sz="2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953594"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+ Non-Interest Revenue </a:t>
                      </a:r>
                    </a:p>
                    <a:p>
                      <a:pPr algn="l"/>
                      <a:r>
                        <a:rPr lang="en-US" sz="2800" dirty="0" smtClean="0"/>
                        <a:t>    </a:t>
                      </a:r>
                      <a:r>
                        <a:rPr lang="en-US" sz="2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(Fees,</a:t>
                      </a:r>
                      <a:r>
                        <a:rPr lang="en-US" sz="28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Commissions, Trading Revenue)</a:t>
                      </a:r>
                      <a:endParaRPr lang="en-US" sz="2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953594"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− Non-Interest Expenses</a:t>
                      </a:r>
                    </a:p>
                    <a:p>
                      <a:pPr algn="l"/>
                      <a:r>
                        <a:rPr lang="en-US" sz="2800" dirty="0" smtClean="0"/>
                        <a:t>    </a:t>
                      </a:r>
                      <a:r>
                        <a:rPr lang="en-US" sz="2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(Compensation, Technology, Marketing)</a:t>
                      </a:r>
                    </a:p>
                  </a:txBody>
                  <a:tcPr/>
                </a:tc>
              </a:tr>
              <a:tr h="864424"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− Provision for</a:t>
                      </a:r>
                      <a:r>
                        <a:rPr lang="en-US" sz="2800" baseline="0" dirty="0" smtClean="0"/>
                        <a:t> Loan Losses</a:t>
                      </a:r>
                      <a:endParaRPr lang="en-US" sz="2800" dirty="0"/>
                    </a:p>
                  </a:txBody>
                  <a:tcPr/>
                </a:tc>
              </a:tr>
              <a:tr h="52293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EBT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23B9-FD1F-F644-8B29-6892D5C70520}" type="slidenum">
              <a:rPr lang="en-US" smtClean="0"/>
              <a:t>4</a:t>
            </a:fld>
            <a:endParaRPr lang="en-US"/>
          </a:p>
        </p:txBody>
      </p:sp>
      <p:sp>
        <p:nvSpPr>
          <p:cNvPr id="3" name="Right Brace 2"/>
          <p:cNvSpPr/>
          <p:nvPr/>
        </p:nvSpPr>
        <p:spPr>
          <a:xfrm>
            <a:off x="6876256" y="1988840"/>
            <a:ext cx="432048" cy="2736304"/>
          </a:xfrm>
          <a:prstGeom prst="rightBrac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380312" y="2804735"/>
            <a:ext cx="16561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Pre</a:t>
            </a:r>
            <a:r>
              <a:rPr lang="en-US" b="1" dirty="0" smtClean="0"/>
              <a:t>-Provision Net Revenue (PPNR)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55861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mtClean="0"/>
              <a:t>Leverage Ratio</a:t>
            </a:r>
            <a:endParaRPr lang="en-US" smtClean="0"/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CA" dirty="0" smtClean="0"/>
              <a:t>Ratio of Tier 1 capital to total exposure (not risk weighted) must be greater than 3%</a:t>
            </a:r>
          </a:p>
          <a:p>
            <a:pPr eaLnBrk="1" hangingPunct="1"/>
            <a:r>
              <a:rPr lang="en-CA" dirty="0" smtClean="0"/>
              <a:t>In the US </a:t>
            </a:r>
            <a:r>
              <a:rPr lang="en-CA" dirty="0" smtClean="0"/>
              <a:t>a </a:t>
            </a:r>
            <a:r>
              <a:rPr lang="en-CA" dirty="0" smtClean="0"/>
              <a:t>5% minimum has been introduced, and 6% for large banks</a:t>
            </a:r>
          </a:p>
          <a:p>
            <a:pPr eaLnBrk="1" hangingPunct="1"/>
            <a:r>
              <a:rPr lang="en-CA" dirty="0" smtClean="0"/>
              <a:t>Denominator includes all items on balance sheet and some off-balance sheet items in Basel and in Large Bank implementation in US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41F7F92-CC30-44A7-A923-9241BDD85E7D}" type="slidenum">
              <a:rPr lang="en-US" smtClean="0"/>
              <a:pPr eaLnBrk="1" hangingPunct="1"/>
              <a:t>40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295706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mtClean="0"/>
              <a:t>Capital for CVA Risk</a:t>
            </a:r>
            <a:endParaRPr lang="en-US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CA" smtClean="0"/>
              <a:t>CVA is the adjustment to the value of transactions with a counterparty  to allow for counterparty credit risk</a:t>
            </a:r>
          </a:p>
          <a:p>
            <a:pPr eaLnBrk="1" hangingPunct="1"/>
            <a:r>
              <a:rPr lang="en-CA" smtClean="0"/>
              <a:t>Basel III requires CVA risk arising from changing credit spreads to be incorporated into market-risk VaR calculations</a:t>
            </a:r>
          </a:p>
          <a:p>
            <a:pPr eaLnBrk="1" hangingPunct="1"/>
            <a:endParaRPr lang="en-US" smtClean="0"/>
          </a:p>
        </p:txBody>
      </p:sp>
      <p:sp>
        <p:nvSpPr>
          <p:cNvPr id="1434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F3ED84C-0024-4AB9-A2CF-C8BFF7336FC7}" type="slidenum">
              <a:rPr lang="en-US" smtClean="0"/>
              <a:pPr eaLnBrk="1" hangingPunct="1"/>
              <a:t>41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3746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1000"/>
            <a:ext cx="9144000" cy="6087850"/>
          </a:xfrm>
          <a:prstGeom prst="rect">
            <a:avLst/>
          </a:prstGeom>
        </p:spPr>
      </p:pic>
      <p:sp>
        <p:nvSpPr>
          <p:cNvPr id="3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CEAAC89-96AA-4941-ABFA-13B7A858E49C}" type="slidenum">
              <a:rPr lang="en-US" altLang="en-US" smtClean="0"/>
              <a:pPr eaLnBrk="1" hangingPunct="1"/>
              <a:t>42</a:t>
            </a:fld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306770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Globally Systemically Important Banks (G-SIBS)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Designated by the Financial Stability Board (FSB)</a:t>
            </a:r>
          </a:p>
          <a:p>
            <a:r>
              <a:rPr lang="en-US" dirty="0" smtClean="0"/>
              <a:t>TLAC - Required to hold </a:t>
            </a:r>
            <a:r>
              <a:rPr lang="en-US" dirty="0"/>
              <a:t>a minimum amount of regulatory capital (Tier 1 and Tier 2) plus long term unsecured debt </a:t>
            </a:r>
            <a:r>
              <a:rPr lang="en-US" dirty="0" smtClean="0"/>
              <a:t>of 16</a:t>
            </a:r>
            <a:r>
              <a:rPr lang="en-US" dirty="0"/>
              <a:t>-20% of </a:t>
            </a:r>
            <a:r>
              <a:rPr lang="en-US" dirty="0" smtClean="0"/>
              <a:t>RWA</a:t>
            </a:r>
          </a:p>
          <a:p>
            <a:r>
              <a:rPr lang="en-US" dirty="0" smtClean="0"/>
              <a:t>Leverage Ratio – Minimum leverage ratio of 6%</a:t>
            </a:r>
          </a:p>
          <a:p>
            <a:r>
              <a:rPr lang="en-US" dirty="0" smtClean="0"/>
              <a:t>Pillar 2 – Additional capital </a:t>
            </a:r>
            <a:r>
              <a:rPr lang="en-US" dirty="0"/>
              <a:t>based on qualitative firm-specific </a:t>
            </a:r>
            <a:r>
              <a:rPr lang="en-US" dirty="0" smtClean="0"/>
              <a:t>risks, recovery </a:t>
            </a:r>
            <a:r>
              <a:rPr lang="en-US" dirty="0"/>
              <a:t>and resolution plans, systemic footprint, risk profile, and other factors.</a:t>
            </a:r>
          </a:p>
        </p:txBody>
      </p:sp>
      <p:sp>
        <p:nvSpPr>
          <p:cNvPr id="4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CEAAC89-96AA-4941-ABFA-13B7A858E49C}" type="slidenum">
              <a:rPr lang="en-US" altLang="en-US" smtClean="0"/>
              <a:pPr eaLnBrk="1" hangingPunct="1"/>
              <a:t>43</a:t>
            </a:fld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9172708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Liquidity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Top reason for banks failure is illiquidity</a:t>
            </a:r>
          </a:p>
          <a:p>
            <a:r>
              <a:rPr lang="en-US" dirty="0" smtClean="0"/>
              <a:t>Confidence-sensitive (less-stable) sources of funding include wholesale and brokered deposits, interbank deposits, and commercial paper</a:t>
            </a:r>
          </a:p>
          <a:p>
            <a:pPr lvl="1"/>
            <a:r>
              <a:rPr lang="en-US" dirty="0" smtClean="0"/>
              <a:t>they are not based on long-term relationships, and are susceptible to adverse news and negative information</a:t>
            </a:r>
          </a:p>
          <a:p>
            <a:pPr lvl="1"/>
            <a:r>
              <a:rPr lang="en-US" dirty="0"/>
              <a:t>A bank </a:t>
            </a:r>
            <a:r>
              <a:rPr lang="en-US" dirty="0" smtClean="0"/>
              <a:t>financed </a:t>
            </a:r>
            <a:r>
              <a:rPr lang="en-US" dirty="0"/>
              <a:t>by a high proportion of wholesale deposits is likely to be more vulnerable to liquidity risk than a predominately retail deposit funded </a:t>
            </a:r>
            <a:r>
              <a:rPr lang="en-US" dirty="0" smtClean="0"/>
              <a:t>bank</a:t>
            </a:r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FA8F08E-4E86-411A-8FBC-9A37DCFB066C}" type="slidenum">
              <a:rPr lang="en-US" altLang="en-US" smtClean="0"/>
              <a:pPr eaLnBrk="1" hangingPunct="1"/>
              <a:t>44</a:t>
            </a:fld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90279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Liquidity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High Quality Liquid Assets (HQLA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Assets </a:t>
            </a:r>
            <a:r>
              <a:rPr lang="en-US" dirty="0"/>
              <a:t>readily convertible to cash without undue loss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Banks hold a portfolio of “marketable” securities that can be liquidated in a crisis. </a:t>
            </a:r>
          </a:p>
          <a:p>
            <a:pPr marL="342900" lvl="1" indent="-342900">
              <a:buFont typeface="Arial"/>
              <a:buChar char="•"/>
            </a:pPr>
            <a:r>
              <a:rPr lang="en-US" dirty="0" smtClean="0"/>
              <a:t>We would like to know are </a:t>
            </a:r>
            <a:r>
              <a:rPr lang="en-US" dirty="0"/>
              <a:t>there enough liquid securities that can be sold off, if the bank’s deposits and short-term funding </a:t>
            </a:r>
            <a:r>
              <a:rPr lang="en-US" dirty="0" smtClean="0"/>
              <a:t>disappear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FA8F08E-4E86-411A-8FBC-9A37DCFB066C}" type="slidenum">
              <a:rPr lang="en-US" altLang="en-US" smtClean="0"/>
              <a:pPr eaLnBrk="1" hangingPunct="1"/>
              <a:t>45</a:t>
            </a:fld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6962461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Quality Liquid Assets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Characteristics of HQLA by Basel: </a:t>
            </a:r>
          </a:p>
          <a:p>
            <a:pPr lvl="1"/>
            <a:r>
              <a:rPr lang="en-US" dirty="0" smtClean="0"/>
              <a:t>Low Risk – Good credit ratings, but also low duration, low legal risk, low inflation and currency risk</a:t>
            </a:r>
          </a:p>
          <a:p>
            <a:pPr lvl="1"/>
            <a:r>
              <a:rPr lang="en-US" dirty="0" smtClean="0"/>
              <a:t>Ease and certainty of valuation – Rules out structured and exotic securities</a:t>
            </a:r>
          </a:p>
          <a:p>
            <a:pPr lvl="1"/>
            <a:r>
              <a:rPr lang="en-US" dirty="0" smtClean="0"/>
              <a:t>Low correlation with risky assets or cycle– For example, Bonds issued by Financial Institutions are more likely to be illiquid in a liquidity shortage scenario</a:t>
            </a:r>
          </a:p>
          <a:p>
            <a:pPr lvl="1"/>
            <a:r>
              <a:rPr lang="en-US" dirty="0" smtClean="0"/>
              <a:t>Active and sizable market</a:t>
            </a:r>
          </a:p>
          <a:p>
            <a:pPr lvl="1"/>
            <a:r>
              <a:rPr lang="en-US" dirty="0" smtClean="0"/>
              <a:t>Low volatility assets</a:t>
            </a:r>
          </a:p>
          <a:p>
            <a:pPr lvl="1"/>
            <a:r>
              <a:rPr lang="en-US" dirty="0" smtClean="0"/>
              <a:t>Flight to quality assets</a:t>
            </a:r>
            <a:endParaRPr lang="en-US" dirty="0"/>
          </a:p>
        </p:txBody>
      </p:sp>
      <p:sp>
        <p:nvSpPr>
          <p:cNvPr id="4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CEAAC89-96AA-4941-ABFA-13B7A858E49C}" type="slidenum">
              <a:rPr lang="en-US" altLang="en-US" smtClean="0"/>
              <a:pPr eaLnBrk="1" hangingPunct="1"/>
              <a:t>46</a:t>
            </a:fld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60434431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Quality Liquid Assets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The characteristics are translated to specific guidelines: </a:t>
            </a:r>
          </a:p>
          <a:p>
            <a:r>
              <a:rPr lang="en-US" dirty="0" smtClean="0"/>
              <a:t>Level 1 assets may be included with no haircut: cash, central bank reserves, sovereign bonds in local currency</a:t>
            </a:r>
          </a:p>
          <a:p>
            <a:r>
              <a:rPr lang="en-US" dirty="0" smtClean="0"/>
              <a:t>Level 2 assets may constitute only 40% of HQLA, with different haircuts: </a:t>
            </a:r>
          </a:p>
          <a:p>
            <a:pPr lvl="1"/>
            <a:r>
              <a:rPr lang="en-US" dirty="0" smtClean="0"/>
              <a:t>15% haircut for GSE and non-financial corporates rated AA or AAA</a:t>
            </a:r>
          </a:p>
          <a:p>
            <a:pPr lvl="1"/>
            <a:r>
              <a:rPr lang="en-US" dirty="0" smtClean="0"/>
              <a:t>25% haircut for RMBS rated AA or AAA</a:t>
            </a:r>
          </a:p>
          <a:p>
            <a:pPr lvl="1"/>
            <a:r>
              <a:rPr lang="en-US" dirty="0" smtClean="0"/>
              <a:t>50% haircut for non-financial corporates rated BBB or A, or stocks in a major index</a:t>
            </a:r>
          </a:p>
        </p:txBody>
      </p:sp>
    </p:spTree>
    <p:extLst>
      <p:ext uri="{BB962C8B-B14F-4D97-AF65-F5344CB8AC3E}">
        <p14:creationId xmlns:p14="http://schemas.microsoft.com/office/powerpoint/2010/main" val="259744273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dirty="0" smtClean="0"/>
              <a:t>Liquidity Coverage Ratio</a:t>
            </a:r>
            <a:endParaRPr lang="en-US" dirty="0" smtClean="0"/>
          </a:p>
        </p:txBody>
      </p:sp>
      <p:graphicFrame>
        <p:nvGraphicFramePr>
          <p:cNvPr id="1026" name="Object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7098812"/>
              </p:ext>
            </p:extLst>
          </p:nvPr>
        </p:nvGraphicFramePr>
        <p:xfrm>
          <a:off x="611560" y="2348880"/>
          <a:ext cx="7481888" cy="176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2" name="Equation" r:id="rId4" imgW="4749480" imgH="1117440" progId="Equation.3">
                  <p:embed/>
                </p:oleObj>
              </mc:Choice>
              <mc:Fallback>
                <p:oleObj name="Equation" r:id="rId4" imgW="4749480" imgH="1117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2348880"/>
                        <a:ext cx="7481888" cy="176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67C2F3C-B50F-4A2A-986A-B732E0BEA78C}" type="slidenum">
              <a:rPr lang="en-US" smtClean="0"/>
              <a:pPr eaLnBrk="1" hangingPunct="1"/>
              <a:t>48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6223065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dirty="0" smtClean="0"/>
              <a:t>Net Stable Funding Ratio</a:t>
            </a:r>
            <a:endParaRPr lang="en-US" dirty="0" smtClean="0"/>
          </a:p>
        </p:txBody>
      </p:sp>
      <p:graphicFrame>
        <p:nvGraphicFramePr>
          <p:cNvPr id="1026" name="Object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6593802"/>
              </p:ext>
            </p:extLst>
          </p:nvPr>
        </p:nvGraphicFramePr>
        <p:xfrm>
          <a:off x="755576" y="3284984"/>
          <a:ext cx="7481888" cy="199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0" name="Equation" r:id="rId4" imgW="4991040" imgH="1333440" progId="Equation.3">
                  <p:embed/>
                </p:oleObj>
              </mc:Choice>
              <mc:Fallback>
                <p:oleObj name="Equation" r:id="rId4" imgW="4991040" imgH="1333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3284984"/>
                        <a:ext cx="7481888" cy="1998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67C2F3C-B50F-4A2A-986A-B732E0BEA78C}" type="slidenum">
              <a:rPr lang="en-US" smtClean="0"/>
              <a:pPr eaLnBrk="1" hangingPunct="1"/>
              <a:t>49</a:t>
            </a:fld>
            <a:endParaRPr lang="en-US" smtClean="0"/>
          </a:p>
        </p:txBody>
      </p:sp>
      <p:sp>
        <p:nvSpPr>
          <p:cNvPr id="2" name="Rectangle 1"/>
          <p:cNvSpPr/>
          <p:nvPr/>
        </p:nvSpPr>
        <p:spPr>
          <a:xfrm>
            <a:off x="827584" y="1556792"/>
            <a:ext cx="712879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We would like to know to what extent are a bank’s illiquid assets (primarily loans) funded by stable core liabilities (primarily customer deposit, long-term debt and equity)</a:t>
            </a:r>
          </a:p>
        </p:txBody>
      </p:sp>
    </p:spTree>
    <p:extLst>
      <p:ext uri="{BB962C8B-B14F-4D97-AF65-F5344CB8AC3E}">
        <p14:creationId xmlns:p14="http://schemas.microsoft.com/office/powerpoint/2010/main" val="372685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50" y="381015"/>
            <a:ext cx="8770551" cy="55139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19669" y="6096006"/>
            <a:ext cx="4100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IMF Global Stability Report, October 2013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FA8F08E-4E86-411A-8FBC-9A37DCFB066C}" type="slidenum">
              <a:rPr lang="en-US" altLang="en-US" smtClean="0"/>
              <a:pPr eaLnBrk="1" hangingPunct="1"/>
              <a:t>5</a:t>
            </a:fld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506800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Dodd-Frank Act (USA 2010)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sz="2800" dirty="0" smtClean="0"/>
              <a:t>New bodies to monitor systematic risk (FSOC and OFR)</a:t>
            </a:r>
          </a:p>
          <a:p>
            <a:pPr eaLnBrk="1" hangingPunct="1"/>
            <a:r>
              <a:rPr lang="en-CA" sz="2800" dirty="0" smtClean="0"/>
              <a:t>Expansion of the orderly liquidation powers of FDIC</a:t>
            </a:r>
          </a:p>
          <a:p>
            <a:r>
              <a:rPr lang="en-CA" sz="2800" dirty="0" smtClean="0"/>
              <a:t>Volcker </a:t>
            </a:r>
            <a:r>
              <a:rPr lang="en-CA" sz="2800" dirty="0"/>
              <a:t>rule </a:t>
            </a:r>
            <a:r>
              <a:rPr lang="en-CA" sz="2800" dirty="0" smtClean="0"/>
              <a:t>and separately </a:t>
            </a:r>
            <a:r>
              <a:rPr lang="en-CA" sz="2800" dirty="0"/>
              <a:t>capitalized affiliates for more risky </a:t>
            </a:r>
            <a:r>
              <a:rPr lang="en-CA" sz="2800" dirty="0" smtClean="0"/>
              <a:t>business</a:t>
            </a:r>
            <a:endParaRPr lang="en-US" sz="2800" dirty="0" smtClean="0"/>
          </a:p>
          <a:p>
            <a:pPr eaLnBrk="1" hangingPunct="1"/>
            <a:r>
              <a:rPr lang="en-US" sz="2800" dirty="0" smtClean="0"/>
              <a:t>Exchange traded derivatives and Central clearing for OTC derivatives – SEF and CCP</a:t>
            </a:r>
          </a:p>
          <a:p>
            <a:pPr eaLnBrk="1" hangingPunct="1"/>
            <a:r>
              <a:rPr lang="en-CA" sz="2800" dirty="0" smtClean="0"/>
              <a:t>SIFIs: Higher capital requirements, living wills, stricter risk management</a:t>
            </a:r>
          </a:p>
        </p:txBody>
      </p:sp>
      <p:sp>
        <p:nvSpPr>
          <p:cNvPr id="1638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0C84A22-8F02-4FF7-B6B5-0DB798149865}" type="slidenum">
              <a:rPr lang="en-US" smtClean="0"/>
              <a:pPr eaLnBrk="1" hangingPunct="1"/>
              <a:t>50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87105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Dodd-Frank Act (USA 2010)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CA" sz="3600" dirty="0" smtClean="0"/>
              <a:t>Rating agencies: No use of external ratings in regulation, stricter oversight of agencies</a:t>
            </a:r>
          </a:p>
          <a:p>
            <a:pPr eaLnBrk="1" hangingPunct="1"/>
            <a:r>
              <a:rPr lang="en-CA" sz="3600" dirty="0" smtClean="0"/>
              <a:t>Originators of asset backed securities must keep “skin in the game”</a:t>
            </a:r>
            <a:endParaRPr lang="en-US" sz="3600" dirty="0" smtClean="0"/>
          </a:p>
          <a:p>
            <a:pPr eaLnBrk="1" hangingPunct="1"/>
            <a:r>
              <a:rPr lang="en-US" sz="3600" dirty="0" smtClean="0"/>
              <a:t>Federal Insurance Office</a:t>
            </a:r>
          </a:p>
          <a:p>
            <a:pPr eaLnBrk="1" hangingPunct="1"/>
            <a:r>
              <a:rPr lang="en-US" sz="3600" dirty="0" smtClean="0"/>
              <a:t>Consumer Financial Protection Bureau</a:t>
            </a:r>
            <a:endParaRPr lang="en-CA" sz="3600" dirty="0" smtClean="0"/>
          </a:p>
        </p:txBody>
      </p:sp>
      <p:sp>
        <p:nvSpPr>
          <p:cNvPr id="1638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0C84A22-8F02-4FF7-B6B5-0DB798149865}" type="slidenum">
              <a:rPr lang="en-US" smtClean="0"/>
              <a:pPr eaLnBrk="1" hangingPunct="1"/>
              <a:t>51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600511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734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Bank Runs and Lender of Last Resort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During Late 19</a:t>
            </a:r>
            <a:r>
              <a:rPr lang="en-US" baseline="30000" dirty="0" smtClean="0"/>
              <a:t>th</a:t>
            </a:r>
            <a:r>
              <a:rPr lang="en-US" dirty="0" smtClean="0"/>
              <a:t>-early 20</a:t>
            </a:r>
            <a:r>
              <a:rPr lang="en-US" baseline="30000" dirty="0" smtClean="0"/>
              <a:t>th</a:t>
            </a:r>
            <a:r>
              <a:rPr lang="en-US" dirty="0" smtClean="0"/>
              <a:t> Century, banking crises struck US quite often</a:t>
            </a:r>
          </a:p>
          <a:p>
            <a:pPr lvl="1"/>
            <a:r>
              <a:rPr lang="en-US" dirty="0" smtClean="0"/>
              <a:t>characterized by runs on many small banks</a:t>
            </a:r>
          </a:p>
          <a:p>
            <a:pPr lvl="1"/>
            <a:r>
              <a:rPr lang="en-US" dirty="0" smtClean="0"/>
              <a:t>private “clearing houses” sometimes came together to save liquidity-strained banks</a:t>
            </a:r>
          </a:p>
          <a:p>
            <a:r>
              <a:rPr lang="en-US" dirty="0" smtClean="0"/>
              <a:t>The Federal Reserve System was created in 1913 following the panic of 1907</a:t>
            </a:r>
          </a:p>
          <a:p>
            <a:r>
              <a:rPr lang="en-US" dirty="0" smtClean="0"/>
              <a:t>The original charter was to counteract at times of crisis through monetary policy and as lender of last resort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FA8F08E-4E86-411A-8FBC-9A37DCFB066C}" type="slidenum">
              <a:rPr lang="en-US" altLang="en-US" smtClean="0"/>
              <a:pPr eaLnBrk="1" hangingPunct="1"/>
              <a:t>6</a:t>
            </a:fld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7733056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30064"/>
              </p:ext>
            </p:extLst>
          </p:nvPr>
        </p:nvGraphicFramePr>
        <p:xfrm>
          <a:off x="300677" y="501073"/>
          <a:ext cx="8576623" cy="54298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Rectangle 6"/>
          <p:cNvSpPr/>
          <p:nvPr/>
        </p:nvSpPr>
        <p:spPr>
          <a:xfrm>
            <a:off x="756575" y="6173401"/>
            <a:ext cx="65400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Arial"/>
                <a:cs typeface="Arial"/>
              </a:rPr>
              <a:t>Source: “Historical </a:t>
            </a:r>
            <a:r>
              <a:rPr lang="en-US" sz="1200" dirty="0">
                <a:latin typeface="Arial"/>
                <a:cs typeface="Arial"/>
              </a:rPr>
              <a:t>Statistics of the United States: Colonial Times to </a:t>
            </a:r>
            <a:r>
              <a:rPr lang="en-US" sz="1200" dirty="0" smtClean="0">
                <a:latin typeface="Arial"/>
                <a:cs typeface="Arial"/>
              </a:rPr>
              <a:t>1970” and FDIC Website.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FA8F08E-4E86-411A-8FBC-9A37DCFB066C}" type="slidenum">
              <a:rPr lang="en-US" altLang="en-US" smtClean="0"/>
              <a:pPr eaLnBrk="1" hangingPunct="1"/>
              <a:t>7</a:t>
            </a:fld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5249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Depression Era Regulation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Federal government increased supervisory role in 1933, leading to 50 years of no crises</a:t>
            </a:r>
          </a:p>
          <a:p>
            <a:r>
              <a:rPr lang="en-US" dirty="0"/>
              <a:t>Glass-</a:t>
            </a:r>
            <a:r>
              <a:rPr lang="en-US" dirty="0" err="1"/>
              <a:t>Steagall</a:t>
            </a:r>
            <a:r>
              <a:rPr lang="en-US" dirty="0"/>
              <a:t> Act (1933) introduced deposit insurance, expanded supervision, and separation of commercial and investment banking</a:t>
            </a:r>
          </a:p>
          <a:p>
            <a:r>
              <a:rPr lang="en-US" dirty="0"/>
              <a:t>Increased regulation and supervision were tools to counter “moral hazard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4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CEAAC89-96AA-4941-ABFA-13B7A858E49C}" type="slidenum">
              <a:rPr lang="en-US" altLang="en-US" smtClean="0"/>
              <a:pPr eaLnBrk="1" hangingPunct="1"/>
              <a:t>8</a:t>
            </a:fld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558593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dirty="0" smtClean="0"/>
              <a:t>Deposit Insurance</a:t>
            </a:r>
            <a:endParaRPr lang="en-US" sz="2400" dirty="0" smtClean="0"/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685800" y="1928813"/>
            <a:ext cx="7772400" cy="4333875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CA" sz="2400" dirty="0" smtClean="0">
                <a:cs typeface="Arial" charset="0"/>
              </a:rPr>
              <a:t>Most countries have deposit insurance programs that insure depositors against losses up to a certain level</a:t>
            </a:r>
          </a:p>
          <a:p>
            <a:pPr eaLnBrk="1" hangingPunct="1"/>
            <a:r>
              <a:rPr lang="en-CA" sz="2400" dirty="0" smtClean="0">
                <a:cs typeface="Arial" charset="0"/>
              </a:rPr>
              <a:t>In the US the FDIC has provided protection for depositors since 1933</a:t>
            </a:r>
          </a:p>
          <a:p>
            <a:pPr eaLnBrk="1" hangingPunct="1"/>
            <a:r>
              <a:rPr lang="en-CA" sz="2400" dirty="0" smtClean="0">
                <a:cs typeface="Arial" charset="0"/>
              </a:rPr>
              <a:t>FDIC manages the Deposit Insurance Fund, which assesses fees on participating banks based on risk level and bank size. </a:t>
            </a:r>
          </a:p>
          <a:p>
            <a:pPr eaLnBrk="1" hangingPunct="1"/>
            <a:r>
              <a:rPr lang="en-CA" sz="2400" dirty="0" smtClean="0">
                <a:cs typeface="Arial" charset="0"/>
              </a:rPr>
              <a:t>The amount insured was $2,500 in 1933. It has been increased several times.</a:t>
            </a:r>
          </a:p>
          <a:p>
            <a:pPr eaLnBrk="1" hangingPunct="1"/>
            <a:r>
              <a:rPr lang="en-CA" sz="2400" dirty="0" smtClean="0">
                <a:cs typeface="Arial" charset="0"/>
              </a:rPr>
              <a:t>Following the recent crisis it was increased from $100,000 to $250,000 temporarily, and was made permanent with Dodd-Frank Act . </a:t>
            </a:r>
          </a:p>
          <a:p>
            <a:pPr eaLnBrk="1" hangingPunct="1"/>
            <a:r>
              <a:rPr lang="en-CA" sz="2400" dirty="0" smtClean="0">
                <a:cs typeface="Arial" charset="0"/>
              </a:rPr>
              <a:t>Deposit insurance lowers bank costs of finance significantly, but creates a “moral hazard” problem.</a:t>
            </a:r>
          </a:p>
        </p:txBody>
      </p:sp>
      <p:sp>
        <p:nvSpPr>
          <p:cNvPr id="22533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CEAAC89-96AA-4941-ABFA-13B7A858E49C}" type="slidenum">
              <a:rPr lang="en-US" altLang="en-US" smtClean="0"/>
              <a:pPr eaLnBrk="1" hangingPunct="1"/>
              <a:t>9</a:t>
            </a:fld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054475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4508</TotalTime>
  <Words>2859</Words>
  <Application>Microsoft Macintosh PowerPoint</Application>
  <PresentationFormat>On-screen Show (4:3)</PresentationFormat>
  <Paragraphs>398</Paragraphs>
  <Slides>52</Slides>
  <Notes>33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4" baseType="lpstr">
      <vt:lpstr>Office Theme</vt:lpstr>
      <vt:lpstr>Equation</vt:lpstr>
      <vt:lpstr>Financial Risk Management</vt:lpstr>
      <vt:lpstr>Agenda</vt:lpstr>
      <vt:lpstr>Bank Balance Sheet</vt:lpstr>
      <vt:lpstr>PowerPoint Presentation</vt:lpstr>
      <vt:lpstr>PowerPoint Presentation</vt:lpstr>
      <vt:lpstr>Bank Runs and Lender of Last Resort</vt:lpstr>
      <vt:lpstr>PowerPoint Presentation</vt:lpstr>
      <vt:lpstr>Depression Era Regulation</vt:lpstr>
      <vt:lpstr>Deposit Insurance</vt:lpstr>
      <vt:lpstr>Bank Regulation in US Since 1933</vt:lpstr>
      <vt:lpstr>Assessment of Financial Condition</vt:lpstr>
      <vt:lpstr>History of Internationally Coordinated Bank Regulation</vt:lpstr>
      <vt:lpstr>Pre-Basel</vt:lpstr>
      <vt:lpstr>1988: Basel Accord</vt:lpstr>
      <vt:lpstr>Types of Capital</vt:lpstr>
      <vt:lpstr>Risk-Weighted Capital in Basel I</vt:lpstr>
      <vt:lpstr>Summing Up RWA</vt:lpstr>
      <vt:lpstr>Credit Equivalent Amount</vt:lpstr>
      <vt:lpstr>Add-on Factors for Derivatives  (% of Principal)</vt:lpstr>
      <vt:lpstr>The Market Risk Capital - 1996 </vt:lpstr>
      <vt:lpstr>Basel II</vt:lpstr>
      <vt:lpstr>New Capital Requirements</vt:lpstr>
      <vt:lpstr>RWA - Standardized Approach</vt:lpstr>
      <vt:lpstr>Internal Ratings Based Approach (IRBA)</vt:lpstr>
      <vt:lpstr>Capital Required is the Unexpected Loss at 99.9%</vt:lpstr>
      <vt:lpstr>Key Model (Gaussian Copula)</vt:lpstr>
      <vt:lpstr>Capital Requirements for a Loan under IRB</vt:lpstr>
      <vt:lpstr>Capital Requirements</vt:lpstr>
      <vt:lpstr>Weakness of RWA measures</vt:lpstr>
      <vt:lpstr>RWA  vs. Asset Based measures</vt:lpstr>
      <vt:lpstr>Operational Risk</vt:lpstr>
      <vt:lpstr>Operational Risk Capital</vt:lpstr>
      <vt:lpstr>Pillar 2 - Supervisory Review  </vt:lpstr>
      <vt:lpstr>Pillar 3 - Market Discipline</vt:lpstr>
      <vt:lpstr>Basel 2.5 (Implementation: Dec 31, 2011)</vt:lpstr>
      <vt:lpstr>Basel III</vt:lpstr>
      <vt:lpstr>Capital Definition and Requirements</vt:lpstr>
      <vt:lpstr>Capital Conservation Buffer</vt:lpstr>
      <vt:lpstr>Countercyclical Buffer</vt:lpstr>
      <vt:lpstr>Leverage Ratio</vt:lpstr>
      <vt:lpstr>Capital for CVA Risk</vt:lpstr>
      <vt:lpstr>PowerPoint Presentation</vt:lpstr>
      <vt:lpstr>Globally Systemically Important Banks (G-SIBS)</vt:lpstr>
      <vt:lpstr>Liquidity</vt:lpstr>
      <vt:lpstr>Liquidity</vt:lpstr>
      <vt:lpstr>High Quality Liquid Assets</vt:lpstr>
      <vt:lpstr>High Quality Liquid Assets</vt:lpstr>
      <vt:lpstr>Liquidity Coverage Ratio</vt:lpstr>
      <vt:lpstr>Net Stable Funding Ratio</vt:lpstr>
      <vt:lpstr>Dodd-Frank Act (USA 2010)</vt:lpstr>
      <vt:lpstr>Dodd-Frank Act (USA 2010)</vt:lpstr>
      <vt:lpstr>Thanks</vt:lpstr>
    </vt:vector>
  </TitlesOfParts>
  <Company>Rotman School of Management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Risk Management and Financial Institutions</dc:title>
  <dc:subject>Chapter 12</dc:subject>
  <dc:creator>John Hull</dc:creator>
  <cp:keywords>3rd Edition</cp:keywords>
  <dc:description>Copyright 2012 by John Hull.
All rights reserved.</dc:description>
  <cp:lastModifiedBy>Ehud Peleg</cp:lastModifiedBy>
  <cp:revision>126</cp:revision>
  <cp:lastPrinted>2016-05-30T19:52:06Z</cp:lastPrinted>
  <dcterms:created xsi:type="dcterms:W3CDTF">2002-01-08T16:48:44Z</dcterms:created>
  <dcterms:modified xsi:type="dcterms:W3CDTF">2016-05-30T21:46:59Z</dcterms:modified>
</cp:coreProperties>
</file>