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02" r:id="rId3"/>
    <p:sldId id="417" r:id="rId4"/>
    <p:sldId id="418" r:id="rId5"/>
    <p:sldId id="420" r:id="rId6"/>
    <p:sldId id="421" r:id="rId7"/>
    <p:sldId id="433" r:id="rId8"/>
    <p:sldId id="422" r:id="rId9"/>
    <p:sldId id="423" r:id="rId10"/>
    <p:sldId id="434" r:id="rId11"/>
    <p:sldId id="424" r:id="rId12"/>
    <p:sldId id="425" r:id="rId13"/>
    <p:sldId id="432" r:id="rId14"/>
    <p:sldId id="430" r:id="rId15"/>
    <p:sldId id="431" r:id="rId16"/>
    <p:sldId id="395" r:id="rId17"/>
    <p:sldId id="435" r:id="rId18"/>
    <p:sldId id="444" r:id="rId19"/>
    <p:sldId id="436" r:id="rId20"/>
    <p:sldId id="448" r:id="rId21"/>
    <p:sldId id="437" r:id="rId22"/>
    <p:sldId id="445" r:id="rId23"/>
    <p:sldId id="340" r:id="rId24"/>
    <p:sldId id="438" r:id="rId25"/>
    <p:sldId id="398" r:id="rId26"/>
    <p:sldId id="446" r:id="rId27"/>
    <p:sldId id="339" r:id="rId28"/>
    <p:sldId id="384" r:id="rId29"/>
    <p:sldId id="387" r:id="rId30"/>
    <p:sldId id="385" r:id="rId31"/>
    <p:sldId id="388" r:id="rId32"/>
    <p:sldId id="389" r:id="rId33"/>
    <p:sldId id="416" r:id="rId34"/>
    <p:sldId id="391" r:id="rId35"/>
    <p:sldId id="447" r:id="rId36"/>
    <p:sldId id="396" r:id="rId37"/>
    <p:sldId id="399" r:id="rId38"/>
    <p:sldId id="341" r:id="rId39"/>
    <p:sldId id="365" r:id="rId40"/>
    <p:sldId id="342" r:id="rId41"/>
    <p:sldId id="362" r:id="rId42"/>
    <p:sldId id="439" r:id="rId43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1" autoAdjust="0"/>
  </p:normalViewPr>
  <p:slideViewPr>
    <p:cSldViewPr snapToGrid="0" snapToObjects="1">
      <p:cViewPr varScale="1">
        <p:scale>
          <a:sx n="105" d="100"/>
          <a:sy n="105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AC83A1-6E0D-114A-B3B1-9AA58085A1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AE8C36-5ADC-C248-A660-79E7B114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B03AA57-9F0B-2549-91FF-F46381EEF31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A421F2-393A-0944-B791-B72DC7DF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0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21F2-393A-0944-B791-B72DC7DFDE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21F2-393A-0944-B791-B72DC7DFDE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5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21F2-393A-0944-B791-B72DC7DFDE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21F2-393A-0944-B791-B72DC7DFDE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95600" y="525463"/>
            <a:ext cx="3505200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21F2-393A-0944-B791-B72DC7DFDE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2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1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4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C0F7-B599-444B-98D9-EC1E6947045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Spring 2016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 1 - Introduction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Process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49906" y="2062056"/>
            <a:ext cx="7825623" cy="3604390"/>
            <a:chOff x="749906" y="2963312"/>
            <a:chExt cx="7825623" cy="3604390"/>
          </a:xfrm>
        </p:grpSpPr>
        <p:sp>
          <p:nvSpPr>
            <p:cNvPr id="4" name="Process 3"/>
            <p:cNvSpPr/>
            <p:nvPr/>
          </p:nvSpPr>
          <p:spPr>
            <a:xfrm>
              <a:off x="749906" y="3652741"/>
              <a:ext cx="1886857" cy="77409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Identify/</a:t>
              </a:r>
            </a:p>
            <a:p>
              <a:pPr algn="ctr"/>
              <a:r>
                <a:rPr lang="en-US" sz="2400" dirty="0" smtClean="0"/>
                <a:t>Assess</a:t>
              </a:r>
              <a:endParaRPr lang="en-US" sz="2400" dirty="0"/>
            </a:p>
          </p:txBody>
        </p:sp>
        <p:sp>
          <p:nvSpPr>
            <p:cNvPr id="5" name="Decision 4"/>
            <p:cNvSpPr/>
            <p:nvPr/>
          </p:nvSpPr>
          <p:spPr>
            <a:xfrm>
              <a:off x="3193139" y="2963312"/>
              <a:ext cx="2588383" cy="2152954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Fit Risk Appetite?</a:t>
              </a:r>
              <a:endParaRPr lang="en-US" sz="2400" dirty="0"/>
            </a:p>
          </p:txBody>
        </p:sp>
        <p:cxnSp>
          <p:nvCxnSpPr>
            <p:cNvPr id="6" name="Straight Arrow Connector 5"/>
            <p:cNvCxnSpPr>
              <a:stCxn id="5" idx="2"/>
              <a:endCxn id="11" idx="0"/>
            </p:cNvCxnSpPr>
            <p:nvPr/>
          </p:nvCxnSpPr>
          <p:spPr>
            <a:xfrm>
              <a:off x="4487331" y="5116266"/>
              <a:ext cx="12101" cy="6773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  <a:endCxn id="9" idx="1"/>
            </p:cNvCxnSpPr>
            <p:nvPr/>
          </p:nvCxnSpPr>
          <p:spPr>
            <a:xfrm>
              <a:off x="5781522" y="4039789"/>
              <a:ext cx="907150" cy="120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636763" y="4039789"/>
              <a:ext cx="5563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Process 8"/>
            <p:cNvSpPr/>
            <p:nvPr/>
          </p:nvSpPr>
          <p:spPr>
            <a:xfrm>
              <a:off x="6688672" y="3664834"/>
              <a:ext cx="1886857" cy="774095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Control/</a:t>
              </a:r>
            </a:p>
            <a:p>
              <a:pPr algn="ctr"/>
              <a:r>
                <a:rPr lang="en-US" sz="2400" dirty="0" smtClean="0"/>
                <a:t>Manage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96857" y="3676931"/>
              <a:ext cx="89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Accept</a:t>
              </a:r>
              <a:endParaRPr lang="en-US" sz="2000" dirty="0"/>
            </a:p>
          </p:txBody>
        </p:sp>
        <p:sp>
          <p:nvSpPr>
            <p:cNvPr id="11" name="Process 10"/>
            <p:cNvSpPr/>
            <p:nvPr/>
          </p:nvSpPr>
          <p:spPr>
            <a:xfrm>
              <a:off x="3556003" y="5793607"/>
              <a:ext cx="1886857" cy="77409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Undo/Hedge/</a:t>
              </a:r>
            </a:p>
            <a:p>
              <a:pPr algn="ctr"/>
              <a:r>
                <a:rPr lang="en-US" sz="2000" dirty="0" smtClean="0"/>
                <a:t>Insure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87337" y="5152558"/>
              <a:ext cx="1062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Mitigate</a:t>
              </a:r>
              <a:endParaRPr lang="en-US" sz="20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381063" y="4692381"/>
            <a:ext cx="2189571" cy="1216998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10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29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Hedging – eliminating both upside and downside</a:t>
            </a:r>
          </a:p>
          <a:p>
            <a:r>
              <a:rPr lang="en-US" dirty="0" smtClean="0"/>
              <a:t>Insurance – protecting against unfavorable events and keeping potential upside; typically involves paying a premium</a:t>
            </a:r>
          </a:p>
          <a:p>
            <a:r>
              <a:rPr lang="en-US" dirty="0" smtClean="0"/>
              <a:t>Diversification – holding a large collection of imperfectly-correlated assets to minimize idiosyncratic risks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11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56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37959"/>
            <a:ext cx="7925096" cy="5142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Risk Mitigation or Speculation?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594460" y="3905096"/>
            <a:ext cx="2133601" cy="1307855"/>
            <a:chOff x="3594460" y="3905096"/>
            <a:chExt cx="2133601" cy="1307855"/>
          </a:xfrm>
        </p:grpSpPr>
        <p:cxnSp>
          <p:nvCxnSpPr>
            <p:cNvPr id="7" name="Straight Arrow Connector 6"/>
            <p:cNvCxnSpPr>
              <a:stCxn id="8" idx="2"/>
            </p:cNvCxnSpPr>
            <p:nvPr/>
          </p:nvCxnSpPr>
          <p:spPr>
            <a:xfrm>
              <a:off x="4661261" y="4551426"/>
              <a:ext cx="265386" cy="66152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94460" y="3905096"/>
              <a:ext cx="2133601" cy="646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1993 - </a:t>
              </a:r>
              <a:r>
                <a:rPr lang="en-US" dirty="0" err="1" smtClean="0"/>
                <a:t>Barrick</a:t>
              </a:r>
              <a:r>
                <a:rPr lang="en-US" dirty="0" smtClean="0"/>
                <a:t> starts hedging program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14058" y="3113818"/>
            <a:ext cx="2362200" cy="1447800"/>
            <a:chOff x="4914058" y="3113818"/>
            <a:chExt cx="2362200" cy="1447800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>
              <a:off x="6095158" y="3760149"/>
              <a:ext cx="952499" cy="801469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14058" y="3113818"/>
              <a:ext cx="23622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2009 - Spends $5.6B to get out of hedges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94172" y="3605027"/>
            <a:ext cx="2511422" cy="2105354"/>
            <a:chOff x="6594172" y="3605027"/>
            <a:chExt cx="2511422" cy="210535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7661397" y="3605027"/>
              <a:ext cx="188486" cy="118202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4172" y="4787051"/>
              <a:ext cx="2511422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2014 – New CEO says: “Hedging makes sense, should be considered”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Hedge?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the firm has “unfair” advantage over investors: </a:t>
            </a:r>
          </a:p>
          <a:p>
            <a:pPr lvl="1"/>
            <a:r>
              <a:rPr lang="en-US" dirty="0" smtClean="0"/>
              <a:t>Expertise </a:t>
            </a:r>
            <a:r>
              <a:rPr lang="en-US" dirty="0"/>
              <a:t>and cost advantages in industry-specific markets </a:t>
            </a:r>
          </a:p>
          <a:p>
            <a:pPr lvl="1"/>
            <a:r>
              <a:rPr lang="en-US" dirty="0"/>
              <a:t>Firm has more accurate information about current exposures and future prospects</a:t>
            </a:r>
          </a:p>
          <a:p>
            <a:r>
              <a:rPr lang="en-US" dirty="0" smtClean="0"/>
              <a:t>If cash flow variability can affect firm’s liquidity or interrupt its long-term investment activity.</a:t>
            </a:r>
          </a:p>
          <a:p>
            <a:r>
              <a:rPr lang="en-US" dirty="0" smtClean="0"/>
              <a:t>Reduce </a:t>
            </a:r>
            <a:r>
              <a:rPr lang="en-US" dirty="0"/>
              <a:t>earnings volatility and dividend volatility, as signals of management quality to </a:t>
            </a:r>
            <a:r>
              <a:rPr lang="en-US" dirty="0" smtClean="0"/>
              <a:t>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Why Not Hedge?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 lnSpcReduction="1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It may increase risk to hedge when competitors do </a:t>
            </a:r>
            <a:r>
              <a:rPr lang="en-US" altLang="en-US" dirty="0" smtClean="0">
                <a:latin typeface="Arial" charset="0"/>
                <a:cs typeface="Arial" charset="0"/>
              </a:rPr>
              <a:t>not. 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Explaining a situation where there is a loss on the hedge and a gain on the underlying can be </a:t>
            </a:r>
            <a:r>
              <a:rPr lang="en-US" altLang="en-US" dirty="0" smtClean="0">
                <a:latin typeface="Arial" charset="0"/>
                <a:cs typeface="Arial" charset="0"/>
              </a:rPr>
              <a:t>difficult.</a:t>
            </a: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Bid-Ask spread is larger for futures and options than spot. 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Employee costs and the cost of aligning their incentives to prevent speculation.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02C9F3-744D-4413-8AB1-66D0EEEB0E8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665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Aware Business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Risk Management supports the organization above and beyond assessment/control/mitigation:</a:t>
            </a:r>
          </a:p>
          <a:p>
            <a:pPr lvl="0"/>
            <a:r>
              <a:rPr lang="en-US" dirty="0"/>
              <a:t>Risk adjusted profitability and measurement</a:t>
            </a:r>
          </a:p>
          <a:p>
            <a:pPr lvl="0"/>
            <a:r>
              <a:rPr lang="en-US" dirty="0"/>
              <a:t>Risk-based pricing</a:t>
            </a:r>
          </a:p>
          <a:p>
            <a:pPr lvl="0"/>
            <a:r>
              <a:rPr lang="en-US" dirty="0"/>
              <a:t>Risk-minded culture and incentives </a:t>
            </a:r>
          </a:p>
          <a:p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15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48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55137"/>
            <a:ext cx="8229600" cy="24734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Grading: </a:t>
            </a:r>
            <a:r>
              <a:rPr lang="en-US" dirty="0"/>
              <a:t>Problem Sets 30% , </a:t>
            </a:r>
            <a:r>
              <a:rPr lang="en-US" dirty="0" smtClean="0"/>
              <a:t>Midterm 30%, </a:t>
            </a:r>
            <a:r>
              <a:rPr lang="en-US" dirty="0"/>
              <a:t>Final 40%</a:t>
            </a:r>
            <a:endParaRPr lang="en-US" dirty="0" smtClean="0"/>
          </a:p>
          <a:p>
            <a:r>
              <a:rPr lang="en-US" dirty="0"/>
              <a:t>My email: </a:t>
            </a:r>
            <a:r>
              <a:rPr lang="en-US" dirty="0" err="1"/>
              <a:t>ehud.peleg@anderson.ucla.edu</a:t>
            </a:r>
            <a:endParaRPr lang="en-US" dirty="0"/>
          </a:p>
          <a:p>
            <a:r>
              <a:rPr lang="en-US" dirty="0"/>
              <a:t>Office hours: </a:t>
            </a:r>
            <a:r>
              <a:rPr lang="en-US" smtClean="0"/>
              <a:t>Thursday 11.30am-1pm, </a:t>
            </a:r>
            <a:r>
              <a:rPr lang="en-US" dirty="0" smtClean="0"/>
              <a:t>C404</a:t>
            </a:r>
            <a:endParaRPr lang="en-US" dirty="0"/>
          </a:p>
          <a:p>
            <a:r>
              <a:rPr lang="en-US" dirty="0" smtClean="0"/>
              <a:t>TA:  Yuji Sakurai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16</a:t>
            </a:fld>
            <a:endParaRPr lang="en-US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595085" y="1211952"/>
            <a:ext cx="7944152" cy="27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17</a:t>
            </a:fld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0956" y="870858"/>
            <a:ext cx="199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Foundations</a:t>
            </a:r>
            <a:endParaRPr lang="en-US" sz="2800" dirty="0"/>
          </a:p>
        </p:txBody>
      </p:sp>
      <p:sp>
        <p:nvSpPr>
          <p:cNvPr id="5" name="Left Bracket 4"/>
          <p:cNvSpPr/>
          <p:nvPr/>
        </p:nvSpPr>
        <p:spPr>
          <a:xfrm>
            <a:off x="2029351" y="568476"/>
            <a:ext cx="205840" cy="11248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068285" y="1838476"/>
            <a:ext cx="174165" cy="120952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121" y="2148093"/>
            <a:ext cx="191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Market Risk</a:t>
            </a:r>
            <a:endParaRPr lang="en-US" sz="2800" dirty="0"/>
          </a:p>
        </p:txBody>
      </p:sp>
      <p:sp>
        <p:nvSpPr>
          <p:cNvPr id="8" name="Left Bracket 7"/>
          <p:cNvSpPr/>
          <p:nvPr/>
        </p:nvSpPr>
        <p:spPr>
          <a:xfrm>
            <a:off x="2068285" y="3763981"/>
            <a:ext cx="181425" cy="207801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951" y="4477593"/>
            <a:ext cx="173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Credit Risk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1786" y="5885202"/>
            <a:ext cx="2122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Enterprise RM</a:t>
            </a:r>
            <a:endParaRPr lang="en-US" sz="2600" dirty="0"/>
          </a:p>
        </p:txBody>
      </p:sp>
      <p:sp>
        <p:nvSpPr>
          <p:cNvPr id="11" name="Left Bracket 10"/>
          <p:cNvSpPr/>
          <p:nvPr/>
        </p:nvSpPr>
        <p:spPr>
          <a:xfrm>
            <a:off x="2068285" y="5873100"/>
            <a:ext cx="152400" cy="61998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98" y="243115"/>
            <a:ext cx="5245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7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18</a:t>
            </a:fld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0956" y="870858"/>
            <a:ext cx="199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Foundations</a:t>
            </a:r>
            <a:endParaRPr lang="en-US" sz="2800" dirty="0"/>
          </a:p>
        </p:txBody>
      </p:sp>
      <p:sp>
        <p:nvSpPr>
          <p:cNvPr id="5" name="Left Bracket 4"/>
          <p:cNvSpPr/>
          <p:nvPr/>
        </p:nvSpPr>
        <p:spPr>
          <a:xfrm>
            <a:off x="2029351" y="568476"/>
            <a:ext cx="205840" cy="11248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068285" y="1838476"/>
            <a:ext cx="174165" cy="120952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121" y="2148093"/>
            <a:ext cx="191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Market Risk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2068285" y="3763981"/>
            <a:ext cx="181425" cy="207801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951" y="4477593"/>
            <a:ext cx="173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Credit Risk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86" y="5885202"/>
            <a:ext cx="2122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Enterprise RM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2068285" y="5873100"/>
            <a:ext cx="152400" cy="61998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98" y="243115"/>
            <a:ext cx="5245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most common risk measure</a:t>
            </a:r>
          </a:p>
          <a:p>
            <a:pPr lvl="1"/>
            <a:r>
              <a:rPr lang="en-US" dirty="0" smtClean="0"/>
              <a:t>Especially in trading market risk management</a:t>
            </a:r>
          </a:p>
          <a:p>
            <a:pPr lvl="1"/>
            <a:r>
              <a:rPr lang="en-US" dirty="0" smtClean="0"/>
              <a:t>Serves as building block for </a:t>
            </a:r>
            <a:r>
              <a:rPr lang="en-US" dirty="0" err="1" smtClean="0"/>
              <a:t>VaR</a:t>
            </a:r>
            <a:r>
              <a:rPr lang="en-US" dirty="0" smtClean="0"/>
              <a:t> calculations</a:t>
            </a:r>
          </a:p>
          <a:p>
            <a:r>
              <a:rPr lang="en-US" dirty="0" smtClean="0"/>
              <a:t>Estimation: </a:t>
            </a:r>
          </a:p>
          <a:p>
            <a:pPr lvl="1"/>
            <a:r>
              <a:rPr lang="en-US" dirty="0" smtClean="0"/>
              <a:t>Historical, </a:t>
            </a:r>
            <a:r>
              <a:rPr lang="en-US" dirty="0" err="1" smtClean="0"/>
              <a:t>i.i.d</a:t>
            </a:r>
            <a:r>
              <a:rPr lang="en-US" dirty="0" smtClean="0"/>
              <a:t>. assumption </a:t>
            </a:r>
          </a:p>
          <a:p>
            <a:pPr lvl="1"/>
            <a:r>
              <a:rPr lang="en-US" dirty="0" smtClean="0"/>
              <a:t>Model-based, serial correlation: EWMA and GARCH</a:t>
            </a:r>
          </a:p>
          <a:p>
            <a:pPr lvl="1"/>
            <a:r>
              <a:rPr lang="en-US" dirty="0" smtClean="0"/>
              <a:t>Implied, from option prices</a:t>
            </a:r>
          </a:p>
          <a:p>
            <a:r>
              <a:rPr lang="en-US" dirty="0" smtClean="0"/>
              <a:t>Sensitivity and Scenario Analysis for changes in volatility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19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69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risk management? </a:t>
            </a:r>
          </a:p>
          <a:p>
            <a:r>
              <a:rPr lang="en-US" dirty="0" smtClean="0"/>
              <a:t>Risk Appetite Framework </a:t>
            </a:r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Course Topics</a:t>
            </a:r>
          </a:p>
          <a:p>
            <a:endParaRPr lang="en-US" dirty="0" smtClean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87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Framework for fitting models and testing hypotheses</a:t>
            </a:r>
          </a:p>
          <a:p>
            <a:r>
              <a:rPr lang="en-US" dirty="0" smtClean="0"/>
              <a:t>We use it throughout the course: </a:t>
            </a:r>
          </a:p>
          <a:p>
            <a:pPr lvl="1"/>
            <a:r>
              <a:rPr lang="en-US" dirty="0" smtClean="0"/>
              <a:t>Estimate volatility models</a:t>
            </a:r>
          </a:p>
          <a:p>
            <a:pPr lvl="1"/>
            <a:r>
              <a:rPr lang="en-US" dirty="0" smtClean="0"/>
              <a:t>Fit credit risk models</a:t>
            </a:r>
          </a:p>
          <a:p>
            <a:pPr lvl="1"/>
            <a:r>
              <a:rPr lang="en-US" dirty="0" smtClean="0"/>
              <a:t>Framework for </a:t>
            </a:r>
            <a:r>
              <a:rPr lang="en-US" dirty="0" err="1" smtClean="0"/>
              <a:t>backtesting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Fit copula models</a:t>
            </a:r>
          </a:p>
        </p:txBody>
      </p:sp>
    </p:spTree>
    <p:extLst>
      <p:ext uri="{BB962C8B-B14F-4D97-AF65-F5344CB8AC3E}">
        <p14:creationId xmlns:p14="http://schemas.microsoft.com/office/powerpoint/2010/main" val="44665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Answers “How bad can things get?” in one parameter:</a:t>
            </a:r>
          </a:p>
          <a:p>
            <a:pPr lvl="1"/>
            <a:r>
              <a:rPr lang="en-US" dirty="0">
                <a:cs typeface="Arial" charset="0"/>
              </a:rPr>
              <a:t>“We are </a:t>
            </a:r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percent certain that we will not lose more than </a:t>
            </a:r>
            <a:r>
              <a:rPr lang="en-US" i="1" dirty="0" smtClean="0">
                <a:cs typeface="Arial" charset="0"/>
              </a:rPr>
              <a:t>Y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dollars in time </a:t>
            </a:r>
            <a:r>
              <a:rPr lang="en-US" i="1" dirty="0">
                <a:cs typeface="Arial" charset="0"/>
              </a:rPr>
              <a:t>T</a:t>
            </a:r>
            <a:r>
              <a:rPr lang="en-US" dirty="0">
                <a:cs typeface="Arial" charset="0"/>
              </a:rPr>
              <a:t>.”</a:t>
            </a:r>
            <a:endParaRPr lang="en-US" dirty="0" smtClean="0"/>
          </a:p>
          <a:p>
            <a:r>
              <a:rPr lang="en-US" dirty="0" smtClean="0"/>
              <a:t>We cover:</a:t>
            </a:r>
          </a:p>
          <a:p>
            <a:pPr lvl="1"/>
            <a:r>
              <a:rPr lang="en-US" dirty="0" smtClean="0"/>
              <a:t>Basic models (discrete and continuous)</a:t>
            </a:r>
          </a:p>
          <a:p>
            <a:pPr lvl="1"/>
            <a:r>
              <a:rPr lang="en-US" dirty="0" smtClean="0"/>
              <a:t>Desirable and undesirable properties of </a:t>
            </a:r>
            <a:r>
              <a:rPr lang="en-US" dirty="0" smtClean="0"/>
              <a:t>tail measures</a:t>
            </a:r>
            <a:endParaRPr lang="en-US" dirty="0" smtClean="0"/>
          </a:p>
          <a:p>
            <a:pPr lvl="1"/>
            <a:r>
              <a:rPr lang="en-US" dirty="0"/>
              <a:t>Alternative tail </a:t>
            </a:r>
            <a:r>
              <a:rPr lang="en-US" dirty="0" smtClean="0"/>
              <a:t>measures (Expected Shortfall)</a:t>
            </a:r>
            <a:endParaRPr lang="en-US" dirty="0"/>
          </a:p>
          <a:p>
            <a:pPr lvl="1"/>
            <a:r>
              <a:rPr lang="en-US" dirty="0" smtClean="0"/>
              <a:t>Aggregation, Attribution and Allocation </a:t>
            </a:r>
          </a:p>
          <a:p>
            <a:pPr lvl="1"/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Back</a:t>
            </a:r>
            <a:r>
              <a:rPr lang="en-US" dirty="0"/>
              <a:t>-testing </a:t>
            </a:r>
          </a:p>
          <a:p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13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22</a:t>
            </a:fld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0956" y="870858"/>
            <a:ext cx="199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</a:rPr>
              <a:t>Foundations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2029351" y="568476"/>
            <a:ext cx="205840" cy="11248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068285" y="1838476"/>
            <a:ext cx="174165" cy="120952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121" y="2148093"/>
            <a:ext cx="191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Market Risk</a:t>
            </a:r>
            <a:endParaRPr lang="en-US" sz="2800" dirty="0"/>
          </a:p>
        </p:txBody>
      </p:sp>
      <p:sp>
        <p:nvSpPr>
          <p:cNvPr id="8" name="Left Bracket 7"/>
          <p:cNvSpPr/>
          <p:nvPr/>
        </p:nvSpPr>
        <p:spPr>
          <a:xfrm>
            <a:off x="2068285" y="3763981"/>
            <a:ext cx="181425" cy="207801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951" y="4477593"/>
            <a:ext cx="173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</a:rPr>
              <a:t>Credit Risk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86" y="5885202"/>
            <a:ext cx="2122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A6A6A6"/>
                </a:solidFill>
              </a:rPr>
              <a:t>Enterprise RM</a:t>
            </a:r>
            <a:endParaRPr lang="en-US" sz="2600" dirty="0">
              <a:solidFill>
                <a:srgbClr val="A6A6A6"/>
              </a:solidFill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2068285" y="5873100"/>
            <a:ext cx="152400" cy="61998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98" y="243115"/>
            <a:ext cx="5245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Uncertainty concerning changes in market prices and rates (including interest rates, equity prices, </a:t>
            </a:r>
            <a:r>
              <a:rPr lang="en-US" dirty="0" err="1" smtClean="0"/>
              <a:t>fx</a:t>
            </a:r>
            <a:r>
              <a:rPr lang="en-US" dirty="0" smtClean="0"/>
              <a:t> rates and commodity prices), the correlations among them and their levels of volatility.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Investment portfolio facing equity price risk</a:t>
            </a:r>
          </a:p>
          <a:p>
            <a:pPr lvl="1"/>
            <a:r>
              <a:rPr lang="en-US" dirty="0" smtClean="0"/>
              <a:t>Company expecting a payment in Foreign Currency</a:t>
            </a:r>
          </a:p>
          <a:p>
            <a:pPr lvl="1"/>
            <a:r>
              <a:rPr lang="en-US" dirty="0" smtClean="0"/>
              <a:t>Effect of exchange rate on competitiveness in foreign markets</a:t>
            </a:r>
          </a:p>
          <a:p>
            <a:pPr lvl="1"/>
            <a:r>
              <a:rPr lang="en-US" dirty="0" smtClean="0"/>
              <a:t>Farmer intending to sell wheat</a:t>
            </a:r>
          </a:p>
          <a:p>
            <a:pPr lvl="1"/>
            <a:r>
              <a:rPr lang="en-US" dirty="0" smtClean="0"/>
              <a:t>Homebuyer taking Adjustable Rate Mortgage (ARM)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68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Risk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basic interest rate risk: </a:t>
            </a:r>
          </a:p>
          <a:p>
            <a:pPr lvl="1"/>
            <a:r>
              <a:rPr lang="en-US" dirty="0" smtClean="0"/>
              <a:t>Bond value is equal to the discounted value of all future payments.</a:t>
            </a:r>
          </a:p>
          <a:p>
            <a:pPr lvl="1"/>
            <a:r>
              <a:rPr lang="en-US" dirty="0" smtClean="0"/>
              <a:t>If rates increase, the value of the bond decreases.</a:t>
            </a:r>
          </a:p>
          <a:p>
            <a:r>
              <a:rPr lang="en-US" dirty="0" smtClean="0"/>
              <a:t>Risk Tools: </a:t>
            </a:r>
          </a:p>
          <a:p>
            <a:pPr lvl="1"/>
            <a:r>
              <a:rPr lang="en-US" dirty="0" smtClean="0"/>
              <a:t>Sensitivity is measured by Duration and Convexity</a:t>
            </a:r>
          </a:p>
          <a:p>
            <a:pPr lvl="1"/>
            <a:r>
              <a:rPr lang="en-US" dirty="0" smtClean="0"/>
              <a:t>Scenario analysis: what is the effect of change in one interest rate, or shifts in term structure?</a:t>
            </a:r>
          </a:p>
          <a:p>
            <a:pPr lvl="1"/>
            <a:r>
              <a:rPr lang="en-US" dirty="0" smtClean="0"/>
              <a:t>Set up the tools to find the “worst-case” scenario of a bond portfolio.</a:t>
            </a:r>
          </a:p>
          <a:p>
            <a:r>
              <a:rPr lang="en-US" dirty="0"/>
              <a:t>Consider additional interest rate risks: basis risk, term-structure </a:t>
            </a:r>
            <a:r>
              <a:rPr lang="en-US" dirty="0" smtClean="0"/>
              <a:t>shape, </a:t>
            </a:r>
            <a:r>
              <a:rPr lang="en-US" dirty="0"/>
              <a:t>behavioral options (prepayment risk),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94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Risk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analyze the distribution of future returns, with focus on the tails.  </a:t>
            </a:r>
          </a:p>
          <a:p>
            <a:r>
              <a:rPr lang="en-US" dirty="0" smtClean="0"/>
              <a:t>Two main issues: </a:t>
            </a:r>
          </a:p>
          <a:p>
            <a:pPr lvl="1"/>
            <a:r>
              <a:rPr lang="en-US" dirty="0" smtClean="0"/>
              <a:t>Should we make distributional / parametric assumptions, or make a non-parametric evaluation?</a:t>
            </a:r>
          </a:p>
          <a:p>
            <a:pPr lvl="1"/>
            <a:r>
              <a:rPr lang="en-US" dirty="0" smtClean="0"/>
              <a:t>How can we analyze the return distribution of a portfolio that has many positions, some that are time consuming to re-price?</a:t>
            </a:r>
          </a:p>
          <a:p>
            <a:r>
              <a:rPr lang="en-US" dirty="0" smtClean="0"/>
              <a:t>Modeling heavy tails – Extreme Value Theory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00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26</a:t>
            </a:fld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0956" y="870858"/>
            <a:ext cx="199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</a:rPr>
              <a:t>Foundations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2029351" y="568476"/>
            <a:ext cx="205840" cy="11248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068285" y="1838476"/>
            <a:ext cx="174165" cy="120952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121" y="2148093"/>
            <a:ext cx="191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</a:rPr>
              <a:t>Market Risk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2068285" y="3763981"/>
            <a:ext cx="181425" cy="207801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951" y="4477593"/>
            <a:ext cx="173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Credit Risk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1786" y="5885202"/>
            <a:ext cx="2122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A6A6A6"/>
                </a:solidFill>
              </a:rPr>
              <a:t>Enterprise RM</a:t>
            </a:r>
            <a:endParaRPr lang="en-US" sz="2600" dirty="0">
              <a:solidFill>
                <a:srgbClr val="A6A6A6"/>
              </a:solidFill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2068285" y="5873100"/>
            <a:ext cx="152400" cy="61998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98" y="243115"/>
            <a:ext cx="5245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Risk of default by</a:t>
            </a:r>
          </a:p>
          <a:p>
            <a:pPr lvl="1"/>
            <a:r>
              <a:rPr lang="en-US" dirty="0" smtClean="0"/>
              <a:t>Obligor/counterparty/borrower/debt issuer</a:t>
            </a:r>
          </a:p>
          <a:p>
            <a:pPr lvl="1"/>
            <a:r>
              <a:rPr lang="en-US" dirty="0" smtClean="0"/>
              <a:t>which leads to failure to meet contractually obligated payments </a:t>
            </a:r>
          </a:p>
          <a:p>
            <a:pPr lvl="1"/>
            <a:r>
              <a:rPr lang="en-US" dirty="0" smtClean="0"/>
              <a:t>in relation to actual, contingent or potential claims.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Loans: Mortgages, Commercial </a:t>
            </a:r>
            <a:r>
              <a:rPr lang="en-US" dirty="0" smtClean="0"/>
              <a:t>&amp; Industrial</a:t>
            </a:r>
            <a:r>
              <a:rPr lang="en-US" dirty="0" smtClean="0"/>
              <a:t>, Commercial Real Estate</a:t>
            </a:r>
          </a:p>
          <a:p>
            <a:pPr lvl="1"/>
            <a:r>
              <a:rPr lang="en-US" dirty="0" smtClean="0"/>
              <a:t>Lines of Credit, Guarantees</a:t>
            </a:r>
          </a:p>
          <a:p>
            <a:pPr lvl="1"/>
            <a:r>
              <a:rPr lang="en-US" dirty="0" smtClean="0"/>
              <a:t>Trade Credit</a:t>
            </a:r>
          </a:p>
          <a:p>
            <a:pPr lvl="1"/>
            <a:r>
              <a:rPr lang="en-US" dirty="0" smtClean="0"/>
              <a:t>Counterparty Credit Risk</a:t>
            </a:r>
          </a:p>
          <a:p>
            <a:pPr lvl="1"/>
            <a:r>
              <a:rPr lang="en-US" dirty="0" smtClean="0"/>
              <a:t>Credit Default Swap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6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Credit Risk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Probability of Default – PD</a:t>
            </a:r>
          </a:p>
          <a:p>
            <a:r>
              <a:rPr lang="en-US" dirty="0" smtClean="0"/>
              <a:t>What is the chance that a borrower will not pay back the loan, or make payment on a bond? </a:t>
            </a:r>
          </a:p>
          <a:p>
            <a:r>
              <a:rPr lang="en-US" dirty="0" smtClean="0"/>
              <a:t>We will look at how we deduce this probability from:</a:t>
            </a:r>
          </a:p>
          <a:p>
            <a:pPr lvl="1"/>
            <a:r>
              <a:rPr lang="en-US" dirty="0" smtClean="0"/>
              <a:t>Historical information about defaults (How to build a model and how to validate it). </a:t>
            </a:r>
          </a:p>
          <a:p>
            <a:pPr lvl="1"/>
            <a:r>
              <a:rPr lang="en-US" dirty="0" smtClean="0"/>
              <a:t>Market prices.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28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92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price tell us about PD?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1638" y="1269927"/>
            <a:ext cx="2223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 CORP. </a:t>
            </a:r>
            <a:endParaRPr lang="en-US" b="1" dirty="0"/>
          </a:p>
          <a:p>
            <a:r>
              <a:rPr lang="en-US" b="1" dirty="0" smtClean="0"/>
              <a:t>Coupon 5.875%</a:t>
            </a:r>
          </a:p>
          <a:p>
            <a:r>
              <a:rPr lang="en-US" b="1" dirty="0" smtClean="0"/>
              <a:t>Maturity 07/15/2016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5" y="2244703"/>
            <a:ext cx="4277780" cy="3784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9" y="2193257"/>
            <a:ext cx="4328649" cy="3835636"/>
          </a:xfrm>
          <a:prstGeom prst="rect">
            <a:avLst/>
          </a:prstGeom>
        </p:spPr>
      </p:pic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19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process for identification, assessment, control, or mitigation of risks in business decision making.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9906" y="2963312"/>
            <a:ext cx="7825623" cy="3604390"/>
            <a:chOff x="749906" y="2963312"/>
            <a:chExt cx="7825623" cy="3604390"/>
          </a:xfrm>
        </p:grpSpPr>
        <p:sp>
          <p:nvSpPr>
            <p:cNvPr id="4" name="Process 3"/>
            <p:cNvSpPr/>
            <p:nvPr/>
          </p:nvSpPr>
          <p:spPr>
            <a:xfrm>
              <a:off x="749906" y="3652741"/>
              <a:ext cx="1886857" cy="77409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Identify/</a:t>
              </a:r>
            </a:p>
            <a:p>
              <a:pPr algn="ctr"/>
              <a:r>
                <a:rPr lang="en-US" sz="2400" dirty="0" smtClean="0"/>
                <a:t>Assess</a:t>
              </a:r>
              <a:endParaRPr lang="en-US" sz="2400" dirty="0"/>
            </a:p>
          </p:txBody>
        </p:sp>
        <p:sp>
          <p:nvSpPr>
            <p:cNvPr id="5" name="Decision 4"/>
            <p:cNvSpPr/>
            <p:nvPr/>
          </p:nvSpPr>
          <p:spPr>
            <a:xfrm>
              <a:off x="3193139" y="2963312"/>
              <a:ext cx="2588383" cy="2152954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Fit Risk Appetite?</a:t>
              </a:r>
              <a:endParaRPr lang="en-US" sz="2400" dirty="0"/>
            </a:p>
          </p:txBody>
        </p:sp>
        <p:cxnSp>
          <p:nvCxnSpPr>
            <p:cNvPr id="6" name="Straight Arrow Connector 5"/>
            <p:cNvCxnSpPr>
              <a:stCxn id="5" idx="2"/>
              <a:endCxn id="11" idx="0"/>
            </p:cNvCxnSpPr>
            <p:nvPr/>
          </p:nvCxnSpPr>
          <p:spPr>
            <a:xfrm>
              <a:off x="4487331" y="5116266"/>
              <a:ext cx="12101" cy="6773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  <a:endCxn id="9" idx="1"/>
            </p:cNvCxnSpPr>
            <p:nvPr/>
          </p:nvCxnSpPr>
          <p:spPr>
            <a:xfrm>
              <a:off x="5781522" y="4039789"/>
              <a:ext cx="907150" cy="120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636763" y="4039789"/>
              <a:ext cx="5563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Process 8"/>
            <p:cNvSpPr/>
            <p:nvPr/>
          </p:nvSpPr>
          <p:spPr>
            <a:xfrm>
              <a:off x="6688672" y="3664834"/>
              <a:ext cx="1886857" cy="774095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Control/</a:t>
              </a:r>
            </a:p>
            <a:p>
              <a:pPr algn="ctr"/>
              <a:r>
                <a:rPr lang="en-US" sz="2400" dirty="0" smtClean="0"/>
                <a:t>Manage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96857" y="3676931"/>
              <a:ext cx="89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Accept</a:t>
              </a:r>
              <a:endParaRPr lang="en-US" sz="2000" dirty="0"/>
            </a:p>
          </p:txBody>
        </p:sp>
        <p:sp>
          <p:nvSpPr>
            <p:cNvPr id="11" name="Process 10"/>
            <p:cNvSpPr/>
            <p:nvPr/>
          </p:nvSpPr>
          <p:spPr>
            <a:xfrm>
              <a:off x="3556003" y="5793607"/>
              <a:ext cx="1886857" cy="77409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Undo/Hedge/</a:t>
              </a:r>
            </a:p>
            <a:p>
              <a:pPr algn="ctr"/>
              <a:r>
                <a:rPr lang="en-US" sz="2000" dirty="0" smtClean="0"/>
                <a:t>Insure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87337" y="5152558"/>
              <a:ext cx="1062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Mitigate</a:t>
              </a:r>
              <a:endParaRPr lang="en-US" sz="2000" dirty="0"/>
            </a:p>
          </p:txBody>
        </p:sp>
      </p:grp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17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Credit Risk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Given Default – LGD</a:t>
            </a:r>
          </a:p>
          <a:p>
            <a:r>
              <a:rPr lang="en-US" dirty="0" smtClean="0"/>
              <a:t>Suppose the borrower defaults, what portion of the debt will we lose?  </a:t>
            </a:r>
          </a:p>
          <a:p>
            <a:r>
              <a:rPr lang="en-US" dirty="0" smtClean="0"/>
              <a:t>LGD = 1 – Recovery Rate</a:t>
            </a:r>
          </a:p>
          <a:p>
            <a:r>
              <a:rPr lang="en-US" dirty="0" smtClean="0"/>
              <a:t>How is this correlated with the probability of default?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65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Credit Risk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Exposure At Default – EAD</a:t>
            </a:r>
          </a:p>
          <a:p>
            <a:r>
              <a:rPr lang="en-US" dirty="0" smtClean="0"/>
              <a:t>What will be our exposure to the obligor </a:t>
            </a:r>
            <a:r>
              <a:rPr lang="en-US" smtClean="0"/>
              <a:t>if it defaults? </a:t>
            </a:r>
            <a:endParaRPr lang="en-US" dirty="0" smtClean="0"/>
          </a:p>
          <a:p>
            <a:r>
              <a:rPr lang="en-US" dirty="0" smtClean="0"/>
              <a:t>In what cases might this be unknown at time zero? 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53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Counterparty Credit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we agree to buy 1000bbl of crude forward at $80 from JP Morgan, what is our exposure if JP Morgan defaults tomorrow? </a:t>
            </a:r>
          </a:p>
          <a:p>
            <a:pPr lvl="1"/>
            <a:r>
              <a:rPr lang="en-US" dirty="0" smtClean="0"/>
              <a:t>If the price of oil </a:t>
            </a:r>
            <a:r>
              <a:rPr lang="en-US" dirty="0" smtClean="0"/>
              <a:t>is </a:t>
            </a:r>
            <a:r>
              <a:rPr lang="en-US" dirty="0" smtClean="0"/>
              <a:t>$80? $90</a:t>
            </a:r>
            <a:r>
              <a:rPr lang="en-US" dirty="0"/>
              <a:t>? $60?</a:t>
            </a:r>
            <a:endParaRPr lang="en-US" dirty="0" smtClean="0"/>
          </a:p>
          <a:p>
            <a:r>
              <a:rPr lang="en-US" dirty="0" smtClean="0"/>
              <a:t>What will be our exposure if JP Morgan defaults in a week? What if both sides post collateral every day? </a:t>
            </a:r>
          </a:p>
          <a:p>
            <a:r>
              <a:rPr lang="en-US" dirty="0" smtClean="0"/>
              <a:t>What is our credit exposure to JP Morgan if we sold (wrote) it a put option on oil? </a:t>
            </a:r>
          </a:p>
          <a:p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22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of </a:t>
            </a:r>
            <a:r>
              <a:rPr lang="en-US" dirty="0" smtClean="0"/>
              <a:t>Credit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model a degree of dependency between </a:t>
            </a:r>
            <a:r>
              <a:rPr lang="en-US" dirty="0" smtClean="0"/>
              <a:t>credit exposures or bonds</a:t>
            </a:r>
            <a:r>
              <a:rPr lang="en-US" dirty="0"/>
              <a:t>?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An insurer is selling protection on two bonds that will pay out if </a:t>
            </a:r>
            <a:r>
              <a:rPr lang="en-US" b="1" u="sng" dirty="0" smtClean="0"/>
              <a:t>both</a:t>
            </a:r>
            <a:r>
              <a:rPr lang="en-US" dirty="0" smtClean="0"/>
              <a:t> bonds default</a:t>
            </a:r>
          </a:p>
          <a:p>
            <a:pPr lvl="1"/>
            <a:r>
              <a:rPr lang="en-US" dirty="0" smtClean="0"/>
              <a:t>Is the insurance worth more if the bonds are independent or if their perfectly dependent?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if the insurance pays out if </a:t>
            </a:r>
            <a:r>
              <a:rPr lang="en-US" b="1" u="sng" dirty="0"/>
              <a:t>either</a:t>
            </a:r>
            <a:r>
              <a:rPr lang="en-US" dirty="0"/>
              <a:t> of the bonds defaults?</a:t>
            </a:r>
          </a:p>
          <a:p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98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harder to limit downside of credit portfolios by diversification than equity portfolios:</a:t>
            </a:r>
          </a:p>
          <a:p>
            <a:pPr lvl="1"/>
            <a:r>
              <a:rPr lang="en-US" dirty="0" smtClean="0"/>
              <a:t>Discrete nature of each credit</a:t>
            </a:r>
          </a:p>
          <a:p>
            <a:pPr lvl="1"/>
            <a:r>
              <a:rPr lang="en-US" dirty="0" smtClean="0"/>
              <a:t>Bulkiness of credits </a:t>
            </a:r>
          </a:p>
          <a:p>
            <a:pPr lvl="1"/>
            <a:r>
              <a:rPr lang="en-US" dirty="0" smtClean="0"/>
              <a:t>Contagion and dependence effects</a:t>
            </a:r>
          </a:p>
          <a:p>
            <a:r>
              <a:rPr lang="en-US" dirty="0" smtClean="0"/>
              <a:t>Credit portfolios usually have many more loans/bonds than stock portfolios</a:t>
            </a:r>
          </a:p>
          <a:p>
            <a:r>
              <a:rPr lang="en-US" dirty="0" smtClean="0"/>
              <a:t>How do we model the dependency structure among thousands of loans?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9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35</a:t>
            </a:fld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0956" y="870858"/>
            <a:ext cx="199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</a:rPr>
              <a:t>Foundations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2029351" y="568476"/>
            <a:ext cx="205840" cy="11248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068285" y="1838476"/>
            <a:ext cx="174165" cy="120952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121" y="2148093"/>
            <a:ext cx="191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</a:rPr>
              <a:t>Market Risk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2068285" y="3763981"/>
            <a:ext cx="181425" cy="207801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951" y="4477593"/>
            <a:ext cx="173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</a:rPr>
              <a:t>Credit Risk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86" y="5885202"/>
            <a:ext cx="2122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Enterprise RM</a:t>
            </a:r>
            <a:endParaRPr lang="en-US" sz="2600" dirty="0"/>
          </a:p>
        </p:txBody>
      </p:sp>
      <p:sp>
        <p:nvSpPr>
          <p:cNvPr id="11" name="Left Bracket 10"/>
          <p:cNvSpPr/>
          <p:nvPr/>
        </p:nvSpPr>
        <p:spPr>
          <a:xfrm>
            <a:off x="2068285" y="5873100"/>
            <a:ext cx="152400" cy="61998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98" y="243115"/>
            <a:ext cx="5245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Assessing tail risk</a:t>
            </a:r>
            <a:r>
              <a:rPr lang="en-US" dirty="0"/>
              <a:t> </a:t>
            </a:r>
            <a:r>
              <a:rPr lang="en-US" dirty="0" smtClean="0"/>
              <a:t>through scenarios (stories) rather than statistical </a:t>
            </a:r>
            <a:r>
              <a:rPr lang="en-US" dirty="0" err="1" smtClean="0"/>
              <a:t>VaR.</a:t>
            </a:r>
            <a:endParaRPr lang="en-US" dirty="0" smtClean="0"/>
          </a:p>
          <a:p>
            <a:r>
              <a:rPr lang="en-US" dirty="0" smtClean="0"/>
              <a:t>How do we translate stories into portfolio losses? </a:t>
            </a:r>
          </a:p>
          <a:p>
            <a:r>
              <a:rPr lang="en-US" dirty="0" smtClean="0"/>
              <a:t>How do we know the probability of the scenario? Is it severe enough? </a:t>
            </a:r>
          </a:p>
          <a:p>
            <a:r>
              <a:rPr lang="en-US" dirty="0" smtClean="0"/>
              <a:t>Big advantage: Can point us to the cause of the problem, and help us think about a mitigation plan. </a:t>
            </a:r>
          </a:p>
          <a:p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90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Regulation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Focused on guaranteeing bank survival: </a:t>
            </a:r>
          </a:p>
          <a:p>
            <a:pPr lvl="1"/>
            <a:r>
              <a:rPr lang="en-US" dirty="0" smtClean="0"/>
              <a:t>Solvency – Using Capital as a cushion for losses</a:t>
            </a:r>
          </a:p>
          <a:p>
            <a:pPr lvl="1"/>
            <a:r>
              <a:rPr lang="en-US" dirty="0" smtClean="0"/>
              <a:t>Liquidity – Examine funding under stress scenarios</a:t>
            </a:r>
          </a:p>
          <a:p>
            <a:r>
              <a:rPr lang="en-US" dirty="0" smtClean="0"/>
              <a:t>Basel frameworks historically focused on capital adequacy (leverage). </a:t>
            </a:r>
            <a:endParaRPr lang="en-US" dirty="0"/>
          </a:p>
          <a:p>
            <a:pPr lvl="1"/>
            <a:r>
              <a:rPr lang="en-US" dirty="0" smtClean="0"/>
              <a:t>Following the crisis, attention to liquidity has increased. </a:t>
            </a:r>
          </a:p>
          <a:p>
            <a:r>
              <a:rPr lang="en-US" dirty="0" smtClean="0"/>
              <a:t>Dodd-Frank Act – Regulating bank activities to limit systemic risks.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609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Operational Risk – Potential of failure in relation to employees, contractual specifications and documentation, technology, infrastructure failure and disasters, external influences and customer relationships.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Fire, Earthquake, Mudslide</a:t>
            </a:r>
          </a:p>
          <a:p>
            <a:pPr lvl="1"/>
            <a:r>
              <a:rPr lang="en-US" dirty="0" smtClean="0"/>
              <a:t>Internal/external fraud </a:t>
            </a:r>
          </a:p>
          <a:p>
            <a:pPr lvl="1"/>
            <a:r>
              <a:rPr lang="en-US" dirty="0" smtClean="0"/>
              <a:t>Teller/dealer mistakes</a:t>
            </a:r>
          </a:p>
          <a:p>
            <a:pPr lvl="1"/>
            <a:r>
              <a:rPr lang="en-US" dirty="0" smtClean="0"/>
              <a:t>Cyber-attack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38</a:t>
            </a:fld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27" y="3557401"/>
            <a:ext cx="3848934" cy="28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Liquidity Trading Risk, Liquidity Market Risk – Inability to sell an asset in a short time in the required quantity without affecting price. </a:t>
            </a:r>
            <a:endParaRPr lang="en-US" dirty="0"/>
          </a:p>
          <a:p>
            <a:pPr lvl="1"/>
            <a:r>
              <a:rPr lang="en-US" dirty="0" smtClean="0"/>
              <a:t>A type of Market Risk</a:t>
            </a:r>
          </a:p>
          <a:p>
            <a:r>
              <a:rPr lang="en-US" dirty="0"/>
              <a:t>Liquidity </a:t>
            </a:r>
            <a:r>
              <a:rPr lang="en-US" dirty="0" smtClean="0"/>
              <a:t>Funding Risk </a:t>
            </a:r>
            <a:r>
              <a:rPr lang="en-US" dirty="0"/>
              <a:t>– </a:t>
            </a:r>
            <a:r>
              <a:rPr lang="en-US" dirty="0" smtClean="0"/>
              <a:t>Inability </a:t>
            </a:r>
            <a:r>
              <a:rPr lang="en-US" dirty="0"/>
              <a:t>to meet all payment obligations when they come due, or only being able to meet these obligations at excessive </a:t>
            </a:r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Typically a result of other risks</a:t>
            </a:r>
          </a:p>
          <a:p>
            <a:pPr lvl="1"/>
            <a:r>
              <a:rPr lang="en-US" dirty="0" smtClean="0"/>
              <a:t>A major cause of many financial failures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35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Appetite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Derived from the firm’s business strategy, culture and governance.</a:t>
            </a:r>
          </a:p>
          <a:p>
            <a:r>
              <a:rPr lang="en-US" dirty="0"/>
              <a:t>Allows to decide whether to accept a specific risk and control it, or to </a:t>
            </a:r>
            <a:r>
              <a:rPr lang="en-US" dirty="0" smtClean="0"/>
              <a:t>mitigate it</a:t>
            </a:r>
            <a:r>
              <a:rPr lang="en-US" dirty="0"/>
              <a:t>.</a:t>
            </a:r>
          </a:p>
          <a:p>
            <a:r>
              <a:rPr lang="en-US" dirty="0"/>
              <a:t>Defines a language, which allows to communicate among all stakeholders, internal and external. </a:t>
            </a:r>
          </a:p>
          <a:p>
            <a:r>
              <a:rPr lang="en-US" dirty="0" smtClean="0"/>
              <a:t>Includes targets, preferences, escalation thresholds, limits and capacities.</a:t>
            </a:r>
          </a:p>
          <a:p>
            <a:r>
              <a:rPr lang="en-US" dirty="0" smtClean="0"/>
              <a:t>For most part, quantitative, but also qualitative.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03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Business or Strategic Risk – Risk due to potential changes in general business conditions, such as market environment, client behavior and technological progress</a:t>
            </a:r>
          </a:p>
          <a:p>
            <a:r>
              <a:rPr lang="en-US" dirty="0" smtClean="0"/>
              <a:t>Compliance or Legal Risk – Risks that the firm will be exposed to regulatory actions, be fined, or incur increased legal expenses (sometimes included in Operational Risk) </a:t>
            </a:r>
          </a:p>
          <a:p>
            <a:r>
              <a:rPr lang="en-US" dirty="0" smtClean="0"/>
              <a:t>Reputational Risk – Risk that bad publicity will impact the public’s trust in the organization</a:t>
            </a:r>
          </a:p>
          <a:p>
            <a:r>
              <a:rPr lang="en-US" dirty="0" smtClean="0"/>
              <a:t>Insurance Risks – Risks affecting size and timing of insurance and pension obligations, such as longevity and mortality risks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40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202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of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Market Risk causing Credit Risk</a:t>
            </a:r>
          </a:p>
          <a:p>
            <a:pPr lvl="1"/>
            <a:r>
              <a:rPr lang="en-US" dirty="0" smtClean="0"/>
              <a:t>Russian default in August 1998</a:t>
            </a:r>
          </a:p>
          <a:p>
            <a:pPr lvl="1"/>
            <a:r>
              <a:rPr lang="en-US" dirty="0" smtClean="0"/>
              <a:t>Savings &amp; Loan Debacle of 1980s</a:t>
            </a:r>
          </a:p>
          <a:p>
            <a:r>
              <a:rPr lang="en-US" dirty="0" smtClean="0"/>
              <a:t>Operational Risk causing Market Risk</a:t>
            </a:r>
          </a:p>
          <a:p>
            <a:pPr lvl="1"/>
            <a:r>
              <a:rPr lang="en-US" dirty="0" smtClean="0"/>
              <a:t>Barings collapse due to unauthorized trading and high volatility in Japanese stock index</a:t>
            </a:r>
          </a:p>
          <a:p>
            <a:r>
              <a:rPr lang="en-US" dirty="0" smtClean="0"/>
              <a:t>Operational Risk causing Credit Risk</a:t>
            </a:r>
          </a:p>
          <a:p>
            <a:pPr lvl="1"/>
            <a:r>
              <a:rPr lang="en-US" dirty="0" smtClean="0"/>
              <a:t>Mortgage Loan Buybacks</a:t>
            </a:r>
          </a:p>
          <a:p>
            <a:r>
              <a:rPr lang="en-US" dirty="0" smtClean="0"/>
              <a:t>Credit Risk causing Market Risk</a:t>
            </a:r>
          </a:p>
          <a:p>
            <a:pPr lvl="1"/>
            <a:r>
              <a:rPr lang="en-US" dirty="0" smtClean="0"/>
              <a:t>AIG Credit downgrade  </a:t>
            </a:r>
          </a:p>
          <a:p>
            <a:pPr lvl="1"/>
            <a:r>
              <a:rPr lang="en-US" dirty="0" smtClean="0"/>
              <a:t>Credit availability on October 1987</a:t>
            </a:r>
          </a:p>
          <a:p>
            <a:r>
              <a:rPr lang="en-US" dirty="0" smtClean="0"/>
              <a:t>Wrong-way </a:t>
            </a:r>
            <a:r>
              <a:rPr lang="en-US" dirty="0"/>
              <a:t>risk </a:t>
            </a:r>
            <a:r>
              <a:rPr lang="en-US" dirty="0" smtClean="0"/>
              <a:t>- occurs </a:t>
            </a:r>
            <a:r>
              <a:rPr lang="en-US" dirty="0"/>
              <a:t>when there is a correlation between the counterparty’s </a:t>
            </a:r>
            <a:r>
              <a:rPr lang="en-US" dirty="0" smtClean="0"/>
              <a:t>credit risk and </a:t>
            </a:r>
            <a:r>
              <a:rPr lang="en-US" dirty="0"/>
              <a:t>the exposure to that counterparty.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41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77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42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284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Risk Appetite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21" y="1480186"/>
            <a:ext cx="6862483" cy="489381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3668" y="6441112"/>
            <a:ext cx="7791685" cy="390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latin typeface="+mn-lt"/>
              </a:rPr>
              <a:t>Adapted from “Risk as a Growth Enabler” – </a:t>
            </a:r>
            <a:r>
              <a:rPr lang="en-US" sz="1200" dirty="0" err="1" smtClean="0">
                <a:latin typeface="+mn-lt"/>
              </a:rPr>
              <a:t>Adem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 err="1" smtClean="0">
                <a:latin typeface="+mn-lt"/>
              </a:rPr>
              <a:t>Yilmaz</a:t>
            </a:r>
            <a:r>
              <a:rPr lang="en-US" sz="1200" dirty="0" smtClean="0">
                <a:latin typeface="+mn-lt"/>
              </a:rPr>
              <a:t> – CRO, Hyundai Capital America</a:t>
            </a:r>
            <a:endParaRPr lang="en-US" sz="1200" dirty="0">
              <a:latin typeface="+mn-lt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82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Monitoring Risk </a:t>
            </a:r>
            <a:r>
              <a:rPr lang="en-US" sz="3600" dirty="0" smtClean="0"/>
              <a:t>Profile </a:t>
            </a:r>
            <a:r>
              <a:rPr lang="en-US" sz="3600" dirty="0" err="1" smtClean="0"/>
              <a:t>vs</a:t>
            </a:r>
            <a:r>
              <a:rPr lang="en-US" sz="3600" dirty="0" smtClean="0"/>
              <a:t> Risk Appetite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29" y="1479090"/>
            <a:ext cx="8523660" cy="457367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3668" y="6441112"/>
            <a:ext cx="7791685" cy="390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latin typeface="+mn-lt"/>
              </a:rPr>
              <a:t>Adapted from “Risk as a Growth Enabler” – </a:t>
            </a:r>
            <a:r>
              <a:rPr lang="en-US" sz="1200" dirty="0" err="1" smtClean="0">
                <a:latin typeface="+mn-lt"/>
              </a:rPr>
              <a:t>Adem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 err="1" smtClean="0">
                <a:latin typeface="+mn-lt"/>
              </a:rPr>
              <a:t>Yilmaz</a:t>
            </a:r>
            <a:r>
              <a:rPr lang="en-US" sz="1200" dirty="0" smtClean="0">
                <a:latin typeface="+mn-lt"/>
              </a:rPr>
              <a:t> – CRO, Hyundai Capital America</a:t>
            </a:r>
            <a:endParaRPr lang="en-US" sz="1200" dirty="0">
              <a:latin typeface="+mn-lt"/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10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Process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49906" y="2062056"/>
            <a:ext cx="7825623" cy="3604390"/>
            <a:chOff x="749906" y="2963312"/>
            <a:chExt cx="7825623" cy="3604390"/>
          </a:xfrm>
        </p:grpSpPr>
        <p:sp>
          <p:nvSpPr>
            <p:cNvPr id="4" name="Process 3"/>
            <p:cNvSpPr/>
            <p:nvPr/>
          </p:nvSpPr>
          <p:spPr>
            <a:xfrm>
              <a:off x="749906" y="3652741"/>
              <a:ext cx="1886857" cy="77409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Identify/</a:t>
              </a:r>
            </a:p>
            <a:p>
              <a:pPr algn="ctr"/>
              <a:r>
                <a:rPr lang="en-US" sz="2400" dirty="0" smtClean="0"/>
                <a:t>Assess</a:t>
              </a:r>
              <a:endParaRPr lang="en-US" sz="2400" dirty="0"/>
            </a:p>
          </p:txBody>
        </p:sp>
        <p:sp>
          <p:nvSpPr>
            <p:cNvPr id="5" name="Decision 4"/>
            <p:cNvSpPr/>
            <p:nvPr/>
          </p:nvSpPr>
          <p:spPr>
            <a:xfrm>
              <a:off x="3193139" y="2963312"/>
              <a:ext cx="2588383" cy="2152954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Fit Risk Appetite?</a:t>
              </a:r>
              <a:endParaRPr lang="en-US" sz="2400" dirty="0"/>
            </a:p>
          </p:txBody>
        </p:sp>
        <p:cxnSp>
          <p:nvCxnSpPr>
            <p:cNvPr id="6" name="Straight Arrow Connector 5"/>
            <p:cNvCxnSpPr>
              <a:stCxn id="5" idx="2"/>
              <a:endCxn id="11" idx="0"/>
            </p:cNvCxnSpPr>
            <p:nvPr/>
          </p:nvCxnSpPr>
          <p:spPr>
            <a:xfrm>
              <a:off x="4487331" y="5116266"/>
              <a:ext cx="12101" cy="6773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  <a:endCxn id="9" idx="1"/>
            </p:cNvCxnSpPr>
            <p:nvPr/>
          </p:nvCxnSpPr>
          <p:spPr>
            <a:xfrm>
              <a:off x="5781522" y="4039789"/>
              <a:ext cx="907150" cy="120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636763" y="4039789"/>
              <a:ext cx="5563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Process 8"/>
            <p:cNvSpPr/>
            <p:nvPr/>
          </p:nvSpPr>
          <p:spPr>
            <a:xfrm>
              <a:off x="6688672" y="3664834"/>
              <a:ext cx="1886857" cy="774095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Control/</a:t>
              </a:r>
            </a:p>
            <a:p>
              <a:pPr algn="ctr"/>
              <a:r>
                <a:rPr lang="en-US" sz="2400" dirty="0" smtClean="0"/>
                <a:t>Manage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96857" y="3676931"/>
              <a:ext cx="89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Accept</a:t>
              </a:r>
              <a:endParaRPr lang="en-US" sz="2000" dirty="0"/>
            </a:p>
          </p:txBody>
        </p:sp>
        <p:sp>
          <p:nvSpPr>
            <p:cNvPr id="11" name="Process 10"/>
            <p:cNvSpPr/>
            <p:nvPr/>
          </p:nvSpPr>
          <p:spPr>
            <a:xfrm>
              <a:off x="3556003" y="5793607"/>
              <a:ext cx="1886857" cy="77409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Undo/Hedge/</a:t>
              </a:r>
            </a:p>
            <a:p>
              <a:pPr algn="ctr"/>
              <a:r>
                <a:rPr lang="en-US" sz="2000" dirty="0" smtClean="0"/>
                <a:t>Insure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87337" y="5152558"/>
              <a:ext cx="1062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Mitigate</a:t>
              </a:r>
              <a:endParaRPr lang="en-US" sz="20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7200" y="2396523"/>
            <a:ext cx="2420945" cy="149526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8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90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Common ways to </a:t>
            </a:r>
            <a:r>
              <a:rPr lang="en-US" dirty="0"/>
              <a:t>assess the nature and severity of </a:t>
            </a:r>
            <a:r>
              <a:rPr lang="en-US" dirty="0" smtClean="0"/>
              <a:t>risks</a:t>
            </a:r>
            <a:r>
              <a:rPr lang="en-US" dirty="0"/>
              <a:t>: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Risk statistics</a:t>
            </a:r>
          </a:p>
          <a:p>
            <a:pPr marL="914400" lvl="1" indent="-514350"/>
            <a:r>
              <a:rPr lang="en-US" dirty="0" smtClean="0"/>
              <a:t>Moments of return distribution: standard deviation, </a:t>
            </a:r>
            <a:r>
              <a:rPr lang="en-US" dirty="0" err="1" smtClean="0"/>
              <a:t>skewness</a:t>
            </a:r>
            <a:r>
              <a:rPr lang="en-US" dirty="0" smtClean="0"/>
              <a:t>, kurtosis</a:t>
            </a:r>
          </a:p>
          <a:p>
            <a:pPr marL="914400" lvl="1" indent="-514350"/>
            <a:r>
              <a:rPr lang="en-US" dirty="0" smtClean="0"/>
              <a:t>Sensitivity to underlying: Greeks, Duration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“What if?” analysis: </a:t>
            </a:r>
          </a:p>
          <a:p>
            <a:pPr marL="914400" lvl="1" indent="-514350"/>
            <a:r>
              <a:rPr lang="en-US" dirty="0" smtClean="0"/>
              <a:t>Scenario analysis: shock a </a:t>
            </a:r>
            <a:r>
              <a:rPr lang="en-US" dirty="0"/>
              <a:t>single </a:t>
            </a:r>
            <a:r>
              <a:rPr lang="en-US" dirty="0" smtClean="0"/>
              <a:t>underlying factor </a:t>
            </a:r>
            <a:r>
              <a:rPr lang="en-US" dirty="0"/>
              <a:t>and compute </a:t>
            </a:r>
            <a:r>
              <a:rPr lang="en-US" dirty="0" smtClean="0"/>
              <a:t>potential losses</a:t>
            </a:r>
          </a:p>
          <a:p>
            <a:pPr marL="914400" lvl="1" indent="-514350"/>
            <a:r>
              <a:rPr lang="en-US" dirty="0" smtClean="0"/>
              <a:t>Stress testing: portfolio behavior given a stressful economic scenario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“worst-case” </a:t>
            </a:r>
            <a:r>
              <a:rPr lang="en-US" dirty="0" smtClean="0"/>
              <a:t>scenario at a certain confidence level (i.e. probability)</a:t>
            </a:r>
          </a:p>
          <a:p>
            <a:pPr lvl="1"/>
            <a:r>
              <a:rPr lang="en-US" dirty="0" smtClean="0"/>
              <a:t>Value at Risk 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Expected Shortfall (ES), Conditional </a:t>
            </a:r>
            <a:r>
              <a:rPr lang="en-US" dirty="0" err="1" smtClean="0"/>
              <a:t>VaR</a:t>
            </a:r>
            <a:r>
              <a:rPr lang="en-US" dirty="0" smtClean="0"/>
              <a:t> (</a:t>
            </a:r>
            <a:r>
              <a:rPr lang="en-US" dirty="0" err="1" smtClean="0"/>
              <a:t>CVaR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8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50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Risk Assessment and Control are performed on multiple levels: </a:t>
            </a:r>
          </a:p>
          <a:p>
            <a:pPr lvl="0"/>
            <a:r>
              <a:rPr lang="en-US" dirty="0" smtClean="0"/>
              <a:t>Single Exposure</a:t>
            </a:r>
            <a:endParaRPr lang="en-US" dirty="0"/>
          </a:p>
          <a:p>
            <a:pPr lvl="1"/>
            <a:r>
              <a:rPr lang="en-US" dirty="0"/>
              <a:t>Credit Scoring/Rating</a:t>
            </a:r>
          </a:p>
          <a:p>
            <a:pPr lvl="1"/>
            <a:r>
              <a:rPr lang="en-US" dirty="0"/>
              <a:t>Interest Rate Sensitivity</a:t>
            </a:r>
          </a:p>
          <a:p>
            <a:pPr lvl="1"/>
            <a:r>
              <a:rPr lang="en-US" dirty="0"/>
              <a:t>Risk-Return Metrics </a:t>
            </a:r>
          </a:p>
          <a:p>
            <a:pPr lvl="0"/>
            <a:r>
              <a:rPr lang="en-US" dirty="0" smtClean="0"/>
              <a:t>Portfolio Risk </a:t>
            </a:r>
            <a:endParaRPr lang="en-US" dirty="0"/>
          </a:p>
          <a:p>
            <a:pPr lvl="1"/>
            <a:r>
              <a:rPr lang="en-US" dirty="0"/>
              <a:t>Economic Capital / </a:t>
            </a:r>
            <a:r>
              <a:rPr lang="en-US" dirty="0" err="1"/>
              <a:t>VaR</a:t>
            </a:r>
            <a:endParaRPr lang="en-US" dirty="0"/>
          </a:p>
          <a:p>
            <a:pPr lvl="1"/>
            <a:r>
              <a:rPr lang="en-US" dirty="0"/>
              <a:t>Stress Testing</a:t>
            </a:r>
          </a:p>
          <a:p>
            <a:pPr lvl="1"/>
            <a:r>
              <a:rPr lang="en-US" dirty="0" smtClean="0"/>
              <a:t>Diversification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79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49531</TotalTime>
  <Words>1941</Words>
  <Application>Microsoft Macintosh PowerPoint</Application>
  <PresentationFormat>On-screen Show (4:3)</PresentationFormat>
  <Paragraphs>306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Financial Risk Management</vt:lpstr>
      <vt:lpstr>Agenda</vt:lpstr>
      <vt:lpstr>Risk Management</vt:lpstr>
      <vt:lpstr>Risk Appetite Framework</vt:lpstr>
      <vt:lpstr>Example of a Risk Appetite Statement</vt:lpstr>
      <vt:lpstr>Monitoring Risk Profile vs Risk Appetite</vt:lpstr>
      <vt:lpstr>Risk Management Process</vt:lpstr>
      <vt:lpstr>Risk Assessment</vt:lpstr>
      <vt:lpstr>Risk Assessment (Cont.)</vt:lpstr>
      <vt:lpstr>Risk Management Process</vt:lpstr>
      <vt:lpstr>Risk Mitigation</vt:lpstr>
      <vt:lpstr>Risk Mitigation or Speculation?</vt:lpstr>
      <vt:lpstr>Why Hedge?</vt:lpstr>
      <vt:lpstr>Why Not Hedge? </vt:lpstr>
      <vt:lpstr>Risk Aware Business Management</vt:lpstr>
      <vt:lpstr>Syllabus</vt:lpstr>
      <vt:lpstr>PowerPoint Presentation</vt:lpstr>
      <vt:lpstr>PowerPoint Presentation</vt:lpstr>
      <vt:lpstr>Volatility Models </vt:lpstr>
      <vt:lpstr>Maximum Likelihood Estimation</vt:lpstr>
      <vt:lpstr>Value at Risk</vt:lpstr>
      <vt:lpstr>PowerPoint Presentation</vt:lpstr>
      <vt:lpstr>Market Risk</vt:lpstr>
      <vt:lpstr>Interest Rate Risk </vt:lpstr>
      <vt:lpstr>Market Risk VaR</vt:lpstr>
      <vt:lpstr>PowerPoint Presentation</vt:lpstr>
      <vt:lpstr>Credit Risk</vt:lpstr>
      <vt:lpstr>Topics in Credit Risk (1)</vt:lpstr>
      <vt:lpstr>What does price tell us about PD?</vt:lpstr>
      <vt:lpstr>Topics in Credit Risk (2) </vt:lpstr>
      <vt:lpstr>Topics in Credit Risk (3)</vt:lpstr>
      <vt:lpstr>Counterparty Credit Risk</vt:lpstr>
      <vt:lpstr>Dependency of Credit Defaults</vt:lpstr>
      <vt:lpstr>Credit VaR</vt:lpstr>
      <vt:lpstr>PowerPoint Presentation</vt:lpstr>
      <vt:lpstr>Stress Testing</vt:lpstr>
      <vt:lpstr>Financial Regulation</vt:lpstr>
      <vt:lpstr>Operational Risk</vt:lpstr>
      <vt:lpstr>Liquidity Risk</vt:lpstr>
      <vt:lpstr>Other Risks</vt:lpstr>
      <vt:lpstr>Interaction of Risks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Ehud Peleg</dc:creator>
  <cp:lastModifiedBy>Ehud Peleg</cp:lastModifiedBy>
  <cp:revision>245</cp:revision>
  <cp:lastPrinted>2016-03-29T17:22:46Z</cp:lastPrinted>
  <dcterms:created xsi:type="dcterms:W3CDTF">2013-04-03T18:53:15Z</dcterms:created>
  <dcterms:modified xsi:type="dcterms:W3CDTF">2016-03-29T19:57:55Z</dcterms:modified>
</cp:coreProperties>
</file>