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Microsoft_Equation3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Microsoft_Equation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71" r:id="rId2"/>
    <p:sldId id="452" r:id="rId3"/>
    <p:sldId id="441" r:id="rId4"/>
    <p:sldId id="384" r:id="rId5"/>
    <p:sldId id="442" r:id="rId6"/>
    <p:sldId id="446" r:id="rId7"/>
    <p:sldId id="385" r:id="rId8"/>
    <p:sldId id="447" r:id="rId9"/>
    <p:sldId id="386" r:id="rId10"/>
    <p:sldId id="462" r:id="rId11"/>
    <p:sldId id="387" r:id="rId12"/>
    <p:sldId id="453" r:id="rId13"/>
    <p:sldId id="411" r:id="rId14"/>
    <p:sldId id="410" r:id="rId15"/>
    <p:sldId id="388" r:id="rId16"/>
    <p:sldId id="448" r:id="rId17"/>
    <p:sldId id="443" r:id="rId18"/>
    <p:sldId id="463" r:id="rId19"/>
    <p:sldId id="449" r:id="rId20"/>
    <p:sldId id="451" r:id="rId21"/>
    <p:sldId id="440" r:id="rId22"/>
    <p:sldId id="454" r:id="rId23"/>
    <p:sldId id="455" r:id="rId24"/>
    <p:sldId id="427" r:id="rId2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443C58-B1C3-47B6-B2A2-F90BE8D35B72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C88AF-EBCC-42C1-B4D4-DE770CA26777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9.emf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Microsoft_Equation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Maximum Likelihood Estimation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and Time Varying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like GARCH(1,1) and EWMA assume that daily returns are Normal with mean zero and volatility, </a:t>
            </a:r>
            <a:r>
              <a:rPr lang="en-US" dirty="0" err="1" smtClean="0"/>
              <a:t>ν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Note, this is the distribution conditional on all previous daily returns</a:t>
            </a:r>
          </a:p>
          <a:p>
            <a:pPr lvl="1"/>
            <a:r>
              <a:rPr lang="en-US" dirty="0" smtClean="0"/>
              <a:t>Later, we will relax the Normal assumption with wider tail distributions</a:t>
            </a:r>
          </a:p>
          <a:p>
            <a:r>
              <a:rPr lang="en-US" dirty="0" smtClean="0"/>
              <a:t>The likelihood is now: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33277"/>
              </p:ext>
            </p:extLst>
          </p:nvPr>
        </p:nvGraphicFramePr>
        <p:xfrm>
          <a:off x="3203848" y="5517232"/>
          <a:ext cx="311887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6" name="Equation" r:id="rId3" imgW="1384300" imgH="520700" progId="Equation.3">
                  <p:embed/>
                </p:oleObj>
              </mc:Choice>
              <mc:Fallback>
                <p:oleObj name="Equation" r:id="rId3" imgW="1384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17232"/>
                        <a:ext cx="3118872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28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/>
              <a:t>MLE for N(0,</a:t>
            </a:r>
            <a:r>
              <a:rPr lang="en-US" sz="3600" dirty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ν</a:t>
            </a:r>
            <a:r>
              <a:rPr lang="en-US" baseline="-25000" dirty="0" err="1" smtClean="0">
                <a:latin typeface="Lucida Grande"/>
                <a:ea typeface="Lucida Grande"/>
                <a:cs typeface="Lucida Grande"/>
              </a:rPr>
              <a:t>i</a:t>
            </a:r>
            <a:r>
              <a:rPr lang="en-US" dirty="0" smtClean="0">
                <a:ea typeface="Lucida Grande"/>
                <a:cs typeface="Lucida Grande"/>
              </a:rPr>
              <a:t>)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r>
              <a:rPr lang="en-US" dirty="0" smtClean="0">
                <a:cs typeface="Arial" charset="0"/>
              </a:rPr>
              <a:t>We choose parameters that maximize, where now volatility is changing each day:</a:t>
            </a:r>
          </a:p>
          <a:p>
            <a:endParaRPr lang="en-US" dirty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For the models we previously discussed: </a:t>
            </a:r>
          </a:p>
          <a:p>
            <a:endParaRPr lang="en-US" dirty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FBF746-F6EF-4196-A3E5-32CB4F060D24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graphicFrame>
        <p:nvGraphicFramePr>
          <p:cNvPr id="3994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972156"/>
              </p:ext>
            </p:extLst>
          </p:nvPr>
        </p:nvGraphicFramePr>
        <p:xfrm>
          <a:off x="2895600" y="2564904"/>
          <a:ext cx="3124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0" name="Equation" r:id="rId4" imgW="1142932" imgH="476280" progId="Equation.3">
                  <p:embed/>
                </p:oleObj>
              </mc:Choice>
              <mc:Fallback>
                <p:oleObj name="Equation" r:id="rId4" imgW="1142932" imgH="476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64904"/>
                        <a:ext cx="3124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11827"/>
              </p:ext>
            </p:extLst>
          </p:nvPr>
        </p:nvGraphicFramePr>
        <p:xfrm>
          <a:off x="1691680" y="5030263"/>
          <a:ext cx="5832648" cy="135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1" name="Equation" r:id="rId6" imgW="2247900" imgH="520700" progId="Equation.3">
                  <p:embed/>
                </p:oleObj>
              </mc:Choice>
              <mc:Fallback>
                <p:oleObj name="Equation" r:id="rId6" imgW="2247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5030263"/>
                        <a:ext cx="5832648" cy="135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68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N(0,</a:t>
            </a:r>
            <a:r>
              <a:rPr lang="en-US" sz="3600" dirty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ν</a:t>
            </a:r>
            <a:r>
              <a:rPr lang="en-US" baseline="-25000" dirty="0" err="1">
                <a:latin typeface="Lucida Grande"/>
                <a:ea typeface="Lucida Grande"/>
                <a:cs typeface="Lucida Grande"/>
              </a:rPr>
              <a:t>i</a:t>
            </a:r>
            <a:r>
              <a:rPr lang="en-US" dirty="0" smtClean="0">
                <a:ea typeface="Lucida Grande"/>
                <a:cs typeface="Lucida Grande"/>
              </a:rPr>
              <a:t>) – 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For EWMA – We estimate </a:t>
            </a:r>
            <a:r>
              <a:rPr lang="en-US" dirty="0" err="1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.</a:t>
            </a:r>
          </a:p>
          <a:p>
            <a:r>
              <a:rPr lang="en-US" dirty="0" smtClean="0">
                <a:cs typeface="Arial" charset="0"/>
              </a:rPr>
              <a:t>For </a:t>
            </a:r>
            <a:r>
              <a:rPr lang="en-US" dirty="0">
                <a:cs typeface="Arial" charset="0"/>
              </a:rPr>
              <a:t>GARCH(1,1) - We </a:t>
            </a:r>
            <a:r>
              <a:rPr lang="en-US" dirty="0" smtClean="0">
                <a:cs typeface="Arial" charset="0"/>
              </a:rPr>
              <a:t>can:</a:t>
            </a:r>
          </a:p>
          <a:p>
            <a:pPr lvl="1"/>
            <a:r>
              <a:rPr lang="en-US" dirty="0" smtClean="0">
                <a:cs typeface="Arial" charset="0"/>
              </a:rPr>
              <a:t>Estimate three </a:t>
            </a:r>
            <a:r>
              <a:rPr lang="en-US" dirty="0">
                <a:cs typeface="Arial" charset="0"/>
              </a:rPr>
              <a:t>parameters (α, β, </a:t>
            </a:r>
            <a:r>
              <a:rPr lang="en-US" dirty="0" err="1" smtClean="0">
                <a:cs typeface="Arial" charset="0"/>
              </a:rPr>
              <a:t>ω</a:t>
            </a:r>
            <a:r>
              <a:rPr lang="en-US" dirty="0" smtClean="0">
                <a:cs typeface="Arial" charset="0"/>
              </a:rPr>
              <a:t>=</a:t>
            </a:r>
            <a:r>
              <a:rPr lang="en-US" dirty="0" err="1" smtClean="0">
                <a:cs typeface="Arial" charset="0"/>
              </a:rPr>
              <a:t>γV</a:t>
            </a:r>
            <a:r>
              <a:rPr lang="en-US" baseline="-25000" dirty="0" err="1" smtClean="0">
                <a:cs typeface="Arial" charset="0"/>
              </a:rPr>
              <a:t>L</a:t>
            </a:r>
            <a:r>
              <a:rPr lang="en-US" dirty="0" smtClean="0">
                <a:cs typeface="Arial" charset="0"/>
              </a:rPr>
              <a:t>) </a:t>
            </a:r>
          </a:p>
          <a:p>
            <a:pPr lvl="1"/>
            <a:r>
              <a:rPr lang="en-US" dirty="0" smtClean="0">
                <a:cs typeface="Arial" charset="0"/>
              </a:rPr>
              <a:t>Or, </a:t>
            </a:r>
            <a:r>
              <a:rPr lang="en-US" dirty="0">
                <a:cs typeface="Arial" charset="0"/>
              </a:rPr>
              <a:t>assume the the long-run average </a:t>
            </a:r>
            <a:r>
              <a:rPr lang="en-US" dirty="0" smtClean="0">
                <a:cs typeface="Arial" charset="0"/>
              </a:rPr>
              <a:t>volatility (</a:t>
            </a:r>
            <a:r>
              <a:rPr lang="en-US" dirty="0">
                <a:cs typeface="Arial" charset="0"/>
              </a:rPr>
              <a:t>V</a:t>
            </a:r>
            <a:r>
              <a:rPr lang="en-US" baseline="-25000" dirty="0">
                <a:cs typeface="Arial" charset="0"/>
              </a:rPr>
              <a:t>L</a:t>
            </a:r>
            <a:r>
              <a:rPr lang="en-US" dirty="0">
                <a:cs typeface="Arial" charset="0"/>
              </a:rPr>
              <a:t>) 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equals to the sample variance and estimate only </a:t>
            </a:r>
            <a:r>
              <a:rPr lang="en-US" dirty="0" smtClean="0">
                <a:cs typeface="Arial" charset="0"/>
              </a:rPr>
              <a:t>two parameters using MLE. This is called: Variance Targeting</a:t>
            </a:r>
            <a:endParaRPr lang="en-US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5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Daily Volatility of Yen: 1988-1997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E8FA58-F3B5-4BB4-A30A-22DECDB584F2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992888" cy="533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5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Estimating GARCH(1,1)</a:t>
            </a:r>
            <a:endParaRPr lang="en-US" sz="2800" dirty="0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EB8958-C634-4DB6-91CC-FCA2E45E35FE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65491"/>
              </p:ext>
            </p:extLst>
          </p:nvPr>
        </p:nvGraphicFramePr>
        <p:xfrm>
          <a:off x="999627" y="1412776"/>
          <a:ext cx="7316789" cy="3500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742"/>
                <a:gridCol w="1928973"/>
                <a:gridCol w="1463358"/>
                <a:gridCol w="1463358"/>
                <a:gridCol w="1463358"/>
              </a:tblGrid>
              <a:tr h="423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+mj-lt"/>
                        </a:rPr>
                        <a:t>S</a:t>
                      </a:r>
                      <a:r>
                        <a:rPr lang="en-US" sz="1800" i="1" baseline="-25000" dirty="0" smtClean="0">
                          <a:latin typeface="+mj-lt"/>
                        </a:rPr>
                        <a:t>i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+mj-lt"/>
                        </a:rPr>
                        <a:t>u</a:t>
                      </a:r>
                      <a:r>
                        <a:rPr lang="en-US" sz="1800" i="1" baseline="-25000" dirty="0" smtClean="0">
                          <a:latin typeface="+mj-lt"/>
                        </a:rPr>
                        <a:t>i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+mj-lt"/>
                        </a:rPr>
                        <a:t>v</a:t>
                      </a:r>
                      <a:r>
                        <a:rPr lang="en-US" sz="18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800" dirty="0" smtClean="0">
                          <a:latin typeface="+mj-lt"/>
                        </a:rPr>
                        <a:t> =</a:t>
                      </a:r>
                      <a:r>
                        <a:rPr lang="en-US" sz="18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1800" baseline="-25000" dirty="0" smtClean="0"/>
                        <a:t>i</a:t>
                      </a:r>
                      <a:r>
                        <a:rPr lang="en-US" sz="1800" baseline="30000" dirty="0" smtClean="0"/>
                        <a:t>2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-ln </a:t>
                      </a:r>
                      <a:r>
                        <a:rPr lang="en-US" sz="1800" i="1" dirty="0" smtClean="0">
                          <a:latin typeface="+mj-lt"/>
                        </a:rPr>
                        <a:t>v</a:t>
                      </a:r>
                      <a:r>
                        <a:rPr lang="en-US" sz="18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800" i="1" baseline="0" dirty="0" smtClean="0">
                          <a:latin typeface="+mj-lt"/>
                        </a:rPr>
                        <a:t>-u</a:t>
                      </a:r>
                      <a:r>
                        <a:rPr lang="en-US" sz="18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800" baseline="30000" dirty="0" smtClean="0">
                          <a:latin typeface="+mj-lt"/>
                        </a:rPr>
                        <a:t>2</a:t>
                      </a:r>
                      <a:r>
                        <a:rPr lang="en-US" sz="1800" baseline="0" dirty="0" smtClean="0">
                          <a:latin typeface="+mj-lt"/>
                        </a:rPr>
                        <a:t>/</a:t>
                      </a:r>
                      <a:r>
                        <a:rPr lang="en-US" sz="1800" i="1" baseline="0" dirty="0" smtClean="0">
                          <a:latin typeface="+mj-lt"/>
                        </a:rPr>
                        <a:t>v</a:t>
                      </a:r>
                      <a:r>
                        <a:rPr lang="en-US" sz="1800" i="1" baseline="-25000" dirty="0" smtClean="0"/>
                        <a:t>i</a:t>
                      </a:r>
                      <a:endParaRPr lang="en-US" sz="1800" i="1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0.007728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0.007779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0.006599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0.007746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-0.004242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0.00004355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9.6283</a:t>
                      </a:r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0.007816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0.009037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0.00004198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8.1329</a:t>
                      </a:r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0.007837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0.002687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0.00004455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9.8568</a:t>
                      </a:r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2423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0.008495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0.000144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0.00008417</a:t>
                      </a:r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9.3824</a:t>
                      </a:r>
                      <a:endParaRPr lang="en-US" sz="1800" dirty="0"/>
                    </a:p>
                  </a:txBody>
                  <a:tcPr marL="91445" marR="91445"/>
                </a:tc>
              </a:tr>
              <a:tr h="38466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22,063.5833</a:t>
                      </a:r>
                      <a:endParaRPr lang="en-US" sz="1800" dirty="0"/>
                    </a:p>
                  </a:txBody>
                  <a:tcPr marL="91445" marR="9144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508518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dirty="0" smtClean="0"/>
              <a:t>Assume estimates for alpha, beta and omega. </a:t>
            </a:r>
          </a:p>
          <a:p>
            <a:pPr marL="342900" indent="-342900" algn="l">
              <a:buAutoNum type="arabicPeriod"/>
            </a:pPr>
            <a:r>
              <a:rPr lang="en-US" sz="2400" dirty="0" smtClean="0"/>
              <a:t>Compute </a:t>
            </a:r>
          </a:p>
          <a:p>
            <a:pPr marL="342900" indent="-342900" algn="l">
              <a:buAutoNum type="arabicPeriod"/>
            </a:pPr>
            <a:r>
              <a:rPr lang="en-US" sz="2400" dirty="0" smtClean="0"/>
              <a:t>Compute likelihood and sum across all days. </a:t>
            </a:r>
          </a:p>
          <a:p>
            <a:pPr marL="342900" indent="-342900" algn="l">
              <a:buAutoNum type="arabicPeriod"/>
            </a:pPr>
            <a:r>
              <a:rPr lang="en-US" sz="2400" dirty="0" smtClean="0"/>
              <a:t>Let optimizer find the parameters to maximize likelihood</a:t>
            </a:r>
          </a:p>
          <a:p>
            <a:pPr marL="342900" indent="-342900" algn="l">
              <a:buAutoNum type="arabicPeriod"/>
            </a:pPr>
            <a:endParaRPr lang="en-US" sz="2400" dirty="0" smtClean="0"/>
          </a:p>
          <a:p>
            <a:pPr marL="342900" indent="-342900" algn="l">
              <a:buAutoNum type="arabicPeriod"/>
            </a:pPr>
            <a:endParaRPr lang="en-US" sz="24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30436"/>
              </p:ext>
            </p:extLst>
          </p:nvPr>
        </p:nvGraphicFramePr>
        <p:xfrm>
          <a:off x="2123728" y="5445224"/>
          <a:ext cx="3024336" cy="44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5" name="Equation" r:id="rId4" imgW="1409824" imgH="228690" progId="Equation.3">
                  <p:embed/>
                </p:oleObj>
              </mc:Choice>
              <mc:Fallback>
                <p:oleObj name="Equation" r:id="rId4" imgW="140982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45224"/>
                        <a:ext cx="3024336" cy="44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4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Programing MLE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likelihood function: 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akes parameters as inputs</a:t>
            </a:r>
          </a:p>
          <a:p>
            <a:pPr lvl="1"/>
            <a:r>
              <a:rPr lang="en-US" sz="3200" dirty="0" smtClean="0"/>
              <a:t>Computes the likelihood given the data</a:t>
            </a:r>
          </a:p>
          <a:p>
            <a:r>
              <a:rPr lang="en-US" sz="3600" dirty="0" smtClean="0"/>
              <a:t>Call a minimization/maximization algorithm such as </a:t>
            </a:r>
            <a:r>
              <a:rPr lang="en-US" sz="3600" i="1" dirty="0" err="1" smtClean="0"/>
              <a:t>optim</a:t>
            </a:r>
            <a:r>
              <a:rPr lang="en-US" sz="3600" dirty="0" smtClean="0"/>
              <a:t> in R or </a:t>
            </a:r>
            <a:r>
              <a:rPr lang="en-US" sz="3600" i="1" dirty="0" err="1" smtClean="0"/>
              <a:t>fminunc</a:t>
            </a:r>
            <a:r>
              <a:rPr lang="en-US" sz="3600" dirty="0" smtClean="0"/>
              <a:t> in </a:t>
            </a:r>
            <a:r>
              <a:rPr lang="en-US" sz="3600" dirty="0" err="1" smtClean="0"/>
              <a:t>Matlab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49570"/>
              </p:ext>
            </p:extLst>
          </p:nvPr>
        </p:nvGraphicFramePr>
        <p:xfrm>
          <a:off x="2746375" y="5300663"/>
          <a:ext cx="34845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3" imgW="2070100" imgH="482600" progId="Equation.3">
                  <p:embed/>
                </p:oleObj>
              </mc:Choice>
              <mc:Fallback>
                <p:oleObj name="Equation" r:id="rId3" imgW="2070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375" y="5300663"/>
                        <a:ext cx="3484563" cy="812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36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Asymptotic Properties of </a:t>
            </a:r>
            <a:r>
              <a:rPr lang="en-US" sz="3600" dirty="0" smtClean="0"/>
              <a:t>MLE Estimator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 be shown that:</a:t>
            </a:r>
            <a:endParaRPr lang="en-US" dirty="0"/>
          </a:p>
          <a:p>
            <a:r>
              <a:rPr lang="en-US" dirty="0" smtClean="0"/>
              <a:t>I(</a:t>
            </a:r>
            <a:r>
              <a:rPr lang="en-US" dirty="0" err="1" smtClean="0"/>
              <a:t>θ</a:t>
            </a:r>
            <a:r>
              <a:rPr lang="en-US" dirty="0" smtClean="0"/>
              <a:t>) is called the Fisher Information: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 a sample estimate of the Fisher Information: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67768"/>
              </p:ext>
            </p:extLst>
          </p:nvPr>
        </p:nvGraphicFramePr>
        <p:xfrm>
          <a:off x="4528219" y="1628800"/>
          <a:ext cx="21320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4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8219" y="1628800"/>
                        <a:ext cx="2132013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717"/>
              </p:ext>
            </p:extLst>
          </p:nvPr>
        </p:nvGraphicFramePr>
        <p:xfrm>
          <a:off x="2185988" y="2967038"/>
          <a:ext cx="49180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5" name="Equation" r:id="rId5" imgW="2997200" imgH="520700" progId="Equation.3">
                  <p:embed/>
                </p:oleObj>
              </mc:Choice>
              <mc:Fallback>
                <p:oleObj name="Equation" r:id="rId5" imgW="29972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5988" y="2967038"/>
                        <a:ext cx="49180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13467"/>
              </p:ext>
            </p:extLst>
          </p:nvPr>
        </p:nvGraphicFramePr>
        <p:xfrm>
          <a:off x="2987824" y="4966583"/>
          <a:ext cx="3168352" cy="83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6" name="Equation" r:id="rId7" imgW="1727200" imgH="457200" progId="Equation.3">
                  <p:embed/>
                </p:oleObj>
              </mc:Choice>
              <mc:Fallback>
                <p:oleObj name="Equation" r:id="rId7" imgW="1727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824" y="4966583"/>
                        <a:ext cx="3168352" cy="838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0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Interval for MLE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allows us to test hypotheses and build confidence interval around our estimate, if </a:t>
            </a:r>
            <a:r>
              <a:rPr lang="en-US" i="1" dirty="0" smtClean="0"/>
              <a:t>n</a:t>
            </a:r>
            <a:r>
              <a:rPr lang="en-US" dirty="0" smtClean="0"/>
              <a:t> is large enough.</a:t>
            </a:r>
            <a:endParaRPr lang="en-US" dirty="0"/>
          </a:p>
          <a:p>
            <a:r>
              <a:rPr lang="en-US" dirty="0" smtClean="0"/>
              <a:t>The standard error of the estimator is: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(1-α)</a:t>
            </a:r>
            <a:r>
              <a:rPr lang="en-US" dirty="0" smtClean="0"/>
              <a:t> confidence interval </a:t>
            </a:r>
            <a:r>
              <a:rPr lang="en-US" dirty="0" smtClean="0"/>
              <a:t>for   is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98857"/>
              </p:ext>
            </p:extLst>
          </p:nvPr>
        </p:nvGraphicFramePr>
        <p:xfrm>
          <a:off x="3260725" y="3644900"/>
          <a:ext cx="1974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6"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0725" y="3644900"/>
                        <a:ext cx="197485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83339"/>
              </p:ext>
            </p:extLst>
          </p:nvPr>
        </p:nvGraphicFramePr>
        <p:xfrm>
          <a:off x="3282604" y="4848918"/>
          <a:ext cx="2153492" cy="74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7" name="Equation" r:id="rId5" imgW="1257300" imgH="431800" progId="Equation.3">
                  <p:embed/>
                </p:oleObj>
              </mc:Choice>
              <mc:Fallback>
                <p:oleObj name="Equation" r:id="rId5" imgW="1257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2604" y="4848918"/>
                        <a:ext cx="2153492" cy="74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24038"/>
              </p:ext>
            </p:extLst>
          </p:nvPr>
        </p:nvGraphicFramePr>
        <p:xfrm>
          <a:off x="6228184" y="4437112"/>
          <a:ext cx="30860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8" name="Equation" r:id="rId7" imgW="127000" imgH="177800" progId="Equation.3">
                  <p:embed/>
                </p:oleObj>
              </mc:Choice>
              <mc:Fallback>
                <p:oleObj name="Equation" r:id="rId7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4437112"/>
                        <a:ext cx="30860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2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Testing using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test the hypothesis at level α: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forming a standard normal: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Reject </a:t>
            </a:r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dirty="0" smtClean="0"/>
              <a:t> if: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4722"/>
              </p:ext>
            </p:extLst>
          </p:nvPr>
        </p:nvGraphicFramePr>
        <p:xfrm>
          <a:off x="6124575" y="3284538"/>
          <a:ext cx="21272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5" name="Equation" r:id="rId3" imgW="1231900" imgH="533400" progId="Equation.3">
                  <p:embed/>
                </p:oleObj>
              </mc:Choice>
              <mc:Fallback>
                <p:oleObj name="Equation" r:id="rId3" imgW="12319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4575" y="3284538"/>
                        <a:ext cx="212725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53491"/>
              </p:ext>
            </p:extLst>
          </p:nvPr>
        </p:nvGraphicFramePr>
        <p:xfrm>
          <a:off x="3021013" y="4437112"/>
          <a:ext cx="20224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6" name="Equation" r:id="rId5" imgW="990600" imgH="431800" progId="Equation.3">
                  <p:embed/>
                </p:oleObj>
              </mc:Choice>
              <mc:Fallback>
                <p:oleObj name="Equation" r:id="rId5" imgW="990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1013" y="4437112"/>
                        <a:ext cx="2022475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70049"/>
              </p:ext>
            </p:extLst>
          </p:nvPr>
        </p:nvGraphicFramePr>
        <p:xfrm>
          <a:off x="3419872" y="2333935"/>
          <a:ext cx="1440160" cy="95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7" name="Equation" r:id="rId7" imgW="673100" imgH="444500" progId="Equation.3">
                  <p:embed/>
                </p:oleObj>
              </mc:Choice>
              <mc:Fallback>
                <p:oleObj name="Equation" r:id="rId7" imgW="673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872" y="2333935"/>
                        <a:ext cx="1440160" cy="95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79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58882"/>
              </p:ext>
            </p:extLst>
          </p:nvPr>
        </p:nvGraphicFramePr>
        <p:xfrm>
          <a:off x="3059832" y="5085184"/>
          <a:ext cx="2448272" cy="5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1" name="Equation" r:id="rId3" imgW="1638300" imgH="393700" progId="Equation.3">
                  <p:embed/>
                </p:oleObj>
              </mc:Choice>
              <mc:Fallback>
                <p:oleObj name="Equation" r:id="rId3" imgW="1638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5085184"/>
                        <a:ext cx="2448272" cy="5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56435"/>
              </p:ext>
            </p:extLst>
          </p:nvPr>
        </p:nvGraphicFramePr>
        <p:xfrm>
          <a:off x="827583" y="1412776"/>
          <a:ext cx="5751235" cy="5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2" name="Equation" r:id="rId5" imgW="3340100" imgH="292100" progId="Equation.3">
                  <p:embed/>
                </p:oleObj>
              </mc:Choice>
              <mc:Fallback>
                <p:oleObj name="Equation" r:id="rId5" imgW="334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412776"/>
                        <a:ext cx="5751235" cy="50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76164"/>
              </p:ext>
            </p:extLst>
          </p:nvPr>
        </p:nvGraphicFramePr>
        <p:xfrm>
          <a:off x="3059831" y="1916832"/>
          <a:ext cx="4676519" cy="67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3" name="Equation" r:id="rId7" imgW="3175000" imgH="457200" progId="Equation.3">
                  <p:embed/>
                </p:oleObj>
              </mc:Choice>
              <mc:Fallback>
                <p:oleObj name="Equation" r:id="rId7" imgW="317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1" y="1916832"/>
                        <a:ext cx="4676519" cy="67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2060848"/>
            <a:ext cx="204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log likelihood: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0202" y="2780928"/>
            <a:ext cx="7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09275"/>
              </p:ext>
            </p:extLst>
          </p:nvPr>
        </p:nvGraphicFramePr>
        <p:xfrm>
          <a:off x="3067471" y="2636912"/>
          <a:ext cx="31607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4" name="Equation" r:id="rId9" imgW="2044700" imgH="482600" progId="Equation.3">
                  <p:embed/>
                </p:oleObj>
              </mc:Choice>
              <mc:Fallback>
                <p:oleObj name="Equation" r:id="rId9" imgW="2044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7471" y="2636912"/>
                        <a:ext cx="316071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06102"/>
              </p:ext>
            </p:extLst>
          </p:nvPr>
        </p:nvGraphicFramePr>
        <p:xfrm>
          <a:off x="3131840" y="3429000"/>
          <a:ext cx="1670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5" name="Equation" r:id="rId11" imgW="939800" imgH="457200" progId="Equation.3">
                  <p:embed/>
                </p:oleObj>
              </mc:Choice>
              <mc:Fallback>
                <p:oleObj name="Equation" r:id="rId11" imgW="93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1840" y="3429000"/>
                        <a:ext cx="167005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9403" y="3645024"/>
            <a:ext cx="17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 Estimator: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69167"/>
              </p:ext>
            </p:extLst>
          </p:nvPr>
        </p:nvGraphicFramePr>
        <p:xfrm>
          <a:off x="3131840" y="4411960"/>
          <a:ext cx="2271260" cy="6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6" name="Equation" r:id="rId13" imgW="1727200" imgH="457200" progId="Equation.3">
                  <p:embed/>
                </p:oleObj>
              </mc:Choice>
              <mc:Fallback>
                <p:oleObj name="Equation" r:id="rId13" imgW="1727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1840" y="4411960"/>
                        <a:ext cx="2271260" cy="60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6112" y="4499828"/>
            <a:ext cx="210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Information: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74256"/>
              </p:ext>
            </p:extLst>
          </p:nvPr>
        </p:nvGraphicFramePr>
        <p:xfrm>
          <a:off x="3275856" y="5805264"/>
          <a:ext cx="2016224" cy="65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7" name="Equation" r:id="rId15" imgW="1371600" imgH="444500" progId="Equation.3">
                  <p:embed/>
                </p:oleObj>
              </mc:Choice>
              <mc:Fallback>
                <p:oleObj name="Equation" r:id="rId15" imgW="1371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5856" y="5805264"/>
                        <a:ext cx="2016224" cy="653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94465"/>
              </p:ext>
            </p:extLst>
          </p:nvPr>
        </p:nvGraphicFramePr>
        <p:xfrm>
          <a:off x="6444208" y="4365104"/>
          <a:ext cx="1800200" cy="65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8" name="Equation" r:id="rId17" imgW="1257300" imgH="457200" progId="Equation.3">
                  <p:embed/>
                </p:oleObj>
              </mc:Choice>
              <mc:Fallback>
                <p:oleObj name="Equation" r:id="rId17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44208" y="4365104"/>
                        <a:ext cx="1800200" cy="65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24128" y="4509120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0711" y="5939988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Error: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function</a:t>
            </a:r>
          </a:p>
          <a:p>
            <a:r>
              <a:rPr lang="en-US" dirty="0" smtClean="0"/>
              <a:t>Maximum Likelihood Estimation</a:t>
            </a:r>
          </a:p>
          <a:p>
            <a:r>
              <a:rPr lang="en-US" dirty="0" smtClean="0"/>
              <a:t>Applying MLE to Volatility Models</a:t>
            </a:r>
          </a:p>
          <a:p>
            <a:r>
              <a:rPr lang="en-US" dirty="0" smtClean="0"/>
              <a:t>Confidence Intervals</a:t>
            </a:r>
          </a:p>
          <a:p>
            <a:r>
              <a:rPr lang="en-US" dirty="0" smtClean="0"/>
              <a:t>Likelihood Ratio Tests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22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– Cont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41819"/>
              </p:ext>
            </p:extLst>
          </p:nvPr>
        </p:nvGraphicFramePr>
        <p:xfrm>
          <a:off x="1043608" y="1484784"/>
          <a:ext cx="5653087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4" name="Equation" r:id="rId3" imgW="2806700" imgH="1651000" progId="Equation.3">
                  <p:embed/>
                </p:oleObj>
              </mc:Choice>
              <mc:Fallback>
                <p:oleObj name="Equation" r:id="rId3" imgW="2806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484784"/>
                        <a:ext cx="5653087" cy="333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642111"/>
              </p:ext>
            </p:extLst>
          </p:nvPr>
        </p:nvGraphicFramePr>
        <p:xfrm>
          <a:off x="971550" y="5111750"/>
          <a:ext cx="49688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5" name="Equation" r:id="rId5" imgW="2705100" imgH="787400" progId="Equation.3">
                  <p:embed/>
                </p:oleObj>
              </mc:Choice>
              <mc:Fallback>
                <p:oleObj name="Equation" r:id="rId5" imgW="2705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111750"/>
                        <a:ext cx="4968875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76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we want to test the hypothesis that some constraints on the parameters hold: </a:t>
            </a:r>
          </a:p>
          <a:p>
            <a:pPr lvl="1"/>
            <a:r>
              <a:rPr lang="en-US" dirty="0" smtClean="0"/>
              <a:t>For example, μ = 0.</a:t>
            </a:r>
          </a:p>
          <a:p>
            <a:r>
              <a:rPr lang="en-US" dirty="0" smtClean="0"/>
              <a:t>We can compute the Maximum Likelihood given the constraints, and compare it to the Maximum Likelihood without constraints.</a:t>
            </a:r>
          </a:p>
          <a:p>
            <a:pPr lvl="1"/>
            <a:r>
              <a:rPr lang="en-US" dirty="0" smtClean="0"/>
              <a:t>What gain in Maximum Likelihood are we giving up by the constraints?</a:t>
            </a:r>
          </a:p>
          <a:p>
            <a:r>
              <a:rPr lang="en-US" dirty="0" smtClean="0"/>
              <a:t>The following asymptotically holds: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is the number of effective constraints.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35371"/>
              </p:ext>
            </p:extLst>
          </p:nvPr>
        </p:nvGraphicFramePr>
        <p:xfrm>
          <a:off x="1870075" y="5438775"/>
          <a:ext cx="48275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4" name="Equation" r:id="rId3" imgW="2438400" imgH="317500" progId="Equation.3">
                  <p:embed/>
                </p:oleObj>
              </mc:Choice>
              <mc:Fallback>
                <p:oleObj name="Equation" r:id="rId3" imgW="2438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5438775"/>
                        <a:ext cx="4827588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03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– L.R. Test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59330"/>
              </p:ext>
            </p:extLst>
          </p:nvPr>
        </p:nvGraphicFramePr>
        <p:xfrm>
          <a:off x="1706563" y="1448371"/>
          <a:ext cx="617855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4" name="Equation" r:id="rId3" imgW="3441700" imgH="1143000" progId="Equation.3">
                  <p:embed/>
                </p:oleObj>
              </mc:Choice>
              <mc:Fallback>
                <p:oleObj name="Equation" r:id="rId3" imgW="34417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6563" y="1448371"/>
                        <a:ext cx="6178550" cy="205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8434" y="2060848"/>
            <a:ext cx="17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Unconstrained: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401" y="2924944"/>
            <a:ext cx="14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Constrained: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33768"/>
              </p:ext>
            </p:extLst>
          </p:nvPr>
        </p:nvGraphicFramePr>
        <p:xfrm>
          <a:off x="1043608" y="3789363"/>
          <a:ext cx="66548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5" name="Equation" r:id="rId5" imgW="4241800" imgH="1193800" progId="Equation.3">
                  <p:embed/>
                </p:oleObj>
              </mc:Choice>
              <mc:Fallback>
                <p:oleObj name="Equation" r:id="rId5" imgW="42418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789363"/>
                        <a:ext cx="6654800" cy="187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5805264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Reject at 5% if LR&gt;3.841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Other rejection boundaries: 6.635 at 1%, 2.706 at 10</a:t>
            </a:r>
            <a:r>
              <a:rPr lang="en-US" sz="2000" dirty="0" smtClean="0"/>
              <a:t>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3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EUR data from 2/5/14 – 2/5/15</a:t>
            </a:r>
          </a:p>
          <a:p>
            <a:r>
              <a:rPr lang="en-US" dirty="0" smtClean="0"/>
              <a:t>Estimate EWMA parameter </a:t>
            </a:r>
            <a:r>
              <a:rPr lang="en-US" dirty="0" smtClean="0">
                <a:latin typeface="Symbol" charset="2"/>
                <a:cs typeface="Symbol" charset="2"/>
              </a:rPr>
              <a:t>l </a:t>
            </a:r>
            <a:r>
              <a:rPr lang="en-US" dirty="0" smtClean="0"/>
              <a:t>using MLE</a:t>
            </a:r>
          </a:p>
          <a:p>
            <a:r>
              <a:rPr lang="en-US" dirty="0" smtClean="0"/>
              <a:t>Test whether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r>
              <a:rPr lang="en-US" dirty="0" smtClean="0"/>
              <a:t> is different from 0.96 using Likelihood Ratio Test.   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39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draw one number from a normal distribution, what is the probability density function, if we know μ=1 and </a:t>
            </a:r>
            <a:r>
              <a:rPr lang="en-US" dirty="0" err="1" smtClean="0"/>
              <a:t>σ</a:t>
            </a:r>
            <a:r>
              <a:rPr lang="en-US" dirty="0" smtClean="0"/>
              <a:t>=3?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we don’t know μ </a:t>
            </a:r>
            <a:r>
              <a:rPr lang="en-US" dirty="0"/>
              <a:t>and </a:t>
            </a:r>
            <a:r>
              <a:rPr lang="en-US" dirty="0" err="1" smtClean="0"/>
              <a:t>σ</a:t>
            </a:r>
            <a:r>
              <a:rPr lang="en-US" dirty="0" smtClean="0"/>
              <a:t>, but the number we draw is 1. What is the likelihood?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3907"/>
              </p:ext>
            </p:extLst>
          </p:nvPr>
        </p:nvGraphicFramePr>
        <p:xfrm>
          <a:off x="2132013" y="3284538"/>
          <a:ext cx="38719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2286000" imgH="495300" progId="Equation.3">
                  <p:embed/>
                </p:oleObj>
              </mc:Choice>
              <mc:Fallback>
                <p:oleObj name="Equation" r:id="rId3" imgW="2286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2013" y="3284538"/>
                        <a:ext cx="3871912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31307"/>
              </p:ext>
            </p:extLst>
          </p:nvPr>
        </p:nvGraphicFramePr>
        <p:xfrm>
          <a:off x="2006600" y="5541963"/>
          <a:ext cx="4108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2425700" imgH="495300" progId="Equation.3">
                  <p:embed/>
                </p:oleObj>
              </mc:Choice>
              <mc:Fallback>
                <p:oleObj name="Equation" r:id="rId5" imgW="2425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6600" y="5541963"/>
                        <a:ext cx="4108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16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Maximum Likelihood Estimator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536504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dirty="0" smtClean="0">
                <a:cs typeface="Arial" charset="0"/>
              </a:rPr>
              <a:t>Suppose our data:                          </a:t>
            </a:r>
            <a:r>
              <a:rPr lang="en-US" b="1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are a realization from a joint probability density            . </a:t>
            </a:r>
          </a:p>
          <a:p>
            <a:pPr marL="457200" lvl="1" indent="0">
              <a:buNone/>
            </a:pPr>
            <a:r>
              <a:rPr lang="en-US" i="1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the vector of parameters of the density function. </a:t>
            </a:r>
          </a:p>
          <a:p>
            <a:r>
              <a:rPr lang="en-US" dirty="0" smtClean="0">
                <a:cs typeface="Arial" charset="0"/>
              </a:rPr>
              <a:t>The likelihood is:              </a:t>
            </a:r>
            <a:r>
              <a:rPr lang="en-US" i="1" dirty="0" smtClean="0">
                <a:cs typeface="Arial" charset="0"/>
              </a:rPr>
              <a:t>               </a:t>
            </a:r>
            <a:endParaRPr lang="en-US" dirty="0">
              <a:cs typeface="Arial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i.e. a function of </a:t>
            </a:r>
            <a:r>
              <a:rPr lang="en-US" b="1" i="1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where </a:t>
            </a:r>
            <a:r>
              <a:rPr lang="en-US" dirty="0" smtClean="0">
                <a:latin typeface="Calibri"/>
                <a:cs typeface="Calibri"/>
              </a:rPr>
              <a:t>the observed data are known. </a:t>
            </a:r>
          </a:p>
          <a:p>
            <a:r>
              <a:rPr lang="en-US" dirty="0">
                <a:cs typeface="Arial" charset="0"/>
              </a:rPr>
              <a:t>In maximum likelihood </a:t>
            </a:r>
            <a:r>
              <a:rPr lang="en-US" dirty="0" smtClean="0">
                <a:cs typeface="Arial" charset="0"/>
              </a:rPr>
              <a:t>methods, </a:t>
            </a:r>
            <a:r>
              <a:rPr lang="en-US" dirty="0">
                <a:cs typeface="Arial" charset="0"/>
              </a:rPr>
              <a:t>we find the parameters that maximize the likelihood of the observed sample.</a:t>
            </a:r>
            <a:endParaRPr lang="en-US" dirty="0" smtClean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BE9FB9-6F72-47CD-9096-96556BCDE348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95678"/>
              </p:ext>
            </p:extLst>
          </p:nvPr>
        </p:nvGraphicFramePr>
        <p:xfrm>
          <a:off x="3912553" y="1772816"/>
          <a:ext cx="228151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6" name="Equation" r:id="rId4" imgW="1092200" imgH="241300" progId="Equation.3">
                  <p:embed/>
                </p:oleObj>
              </mc:Choice>
              <mc:Fallback>
                <p:oleObj name="Equation" r:id="rId4" imgW="1092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2553" y="1772816"/>
                        <a:ext cx="228151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02287"/>
              </p:ext>
            </p:extLst>
          </p:nvPr>
        </p:nvGraphicFramePr>
        <p:xfrm>
          <a:off x="2267744" y="2564903"/>
          <a:ext cx="1061174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7" name="Equation" r:id="rId6" imgW="508000" imgH="241300" progId="Equation.3">
                  <p:embed/>
                </p:oleObj>
              </mc:Choice>
              <mc:Fallback>
                <p:oleObj name="Equation" r:id="rId6" imgW="50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744" y="2564903"/>
                        <a:ext cx="1061174" cy="50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61210"/>
              </p:ext>
            </p:extLst>
          </p:nvPr>
        </p:nvGraphicFramePr>
        <p:xfrm>
          <a:off x="3736435" y="3501008"/>
          <a:ext cx="26357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8" name="Equation" r:id="rId8" imgW="1104900" imgH="241300" progId="Equation.3">
                  <p:embed/>
                </p:oleObj>
              </mc:Choice>
              <mc:Fallback>
                <p:oleObj name="Equation" r:id="rId8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6435" y="3501008"/>
                        <a:ext cx="263576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43203"/>
              </p:ext>
            </p:extLst>
          </p:nvPr>
        </p:nvGraphicFramePr>
        <p:xfrm>
          <a:off x="1132631" y="3068960"/>
          <a:ext cx="271017" cy="37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9" name="Equation" r:id="rId10" imgW="127000" imgH="177800" progId="Equation.3">
                  <p:embed/>
                </p:oleObj>
              </mc:Choice>
              <mc:Fallback>
                <p:oleObj name="Equation" r:id="rId10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2631" y="3068960"/>
                        <a:ext cx="271017" cy="37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66393"/>
              </p:ext>
            </p:extLst>
          </p:nvPr>
        </p:nvGraphicFramePr>
        <p:xfrm>
          <a:off x="3419872" y="4005064"/>
          <a:ext cx="271017" cy="37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0" name="Equation" r:id="rId12" imgW="127000" imgH="177800" progId="Equation.3">
                  <p:embed/>
                </p:oleObj>
              </mc:Choice>
              <mc:Fallback>
                <p:oleObj name="Equation" r:id="rId12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872" y="4005064"/>
                        <a:ext cx="271017" cy="37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8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for </a:t>
            </a:r>
            <a:r>
              <a:rPr lang="en-US" dirty="0" err="1" smtClean="0"/>
              <a:t>iid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we prefer to maximize log-likelihood rather than likelihood. </a:t>
            </a:r>
          </a:p>
          <a:p>
            <a:r>
              <a:rPr lang="en-US" dirty="0" smtClean="0"/>
              <a:t>If the data are </a:t>
            </a:r>
            <a:r>
              <a:rPr lang="en-US" dirty="0" err="1" smtClean="0"/>
              <a:t>i.i.d</a:t>
            </a:r>
            <a:r>
              <a:rPr lang="en-US" dirty="0" smtClean="0"/>
              <a:t>. then we have: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parameters that maximize this function can be shown to be good estimators of the true parameter.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956538"/>
              </p:ext>
            </p:extLst>
          </p:nvPr>
        </p:nvGraphicFramePr>
        <p:xfrm>
          <a:off x="1619672" y="3429000"/>
          <a:ext cx="609667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7" name="Equation" r:id="rId3" imgW="3225800" imgH="457200" progId="Equation.3">
                  <p:embed/>
                </p:oleObj>
              </mc:Choice>
              <mc:Fallback>
                <p:oleObj name="Equation" r:id="rId3" imgW="3225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3429000"/>
                        <a:ext cx="609667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92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for </a:t>
            </a:r>
            <a:r>
              <a:rPr lang="en-US" dirty="0" err="1" smtClean="0"/>
              <a:t>iid</a:t>
            </a:r>
            <a:r>
              <a:rPr lang="en-US" dirty="0" smtClean="0"/>
              <a:t>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draw 3 numbers from a Normal distribution: 1, -2, 3. </a:t>
            </a:r>
          </a:p>
          <a:p>
            <a:r>
              <a:rPr lang="en-US" dirty="0" smtClean="0"/>
              <a:t>Suppose we know mean = 0. The free parameter is </a:t>
            </a:r>
            <a:r>
              <a:rPr lang="en-US" dirty="0" err="1" smtClean="0"/>
              <a:t>ν</a:t>
            </a:r>
            <a:r>
              <a:rPr lang="en-US" dirty="0" smtClean="0"/>
              <a:t>, the variance. </a:t>
            </a:r>
          </a:p>
          <a:p>
            <a:r>
              <a:rPr lang="en-US" dirty="0" smtClean="0"/>
              <a:t>What is the log likelihood?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MLE will be </a:t>
            </a:r>
            <a:r>
              <a:rPr lang="en-US" i="1" dirty="0" err="1" smtClean="0"/>
              <a:t>ν</a:t>
            </a:r>
            <a:r>
              <a:rPr lang="en-US" dirty="0" smtClean="0"/>
              <a:t> that maximizes this expression.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802"/>
              </p:ext>
            </p:extLst>
          </p:nvPr>
        </p:nvGraphicFramePr>
        <p:xfrm>
          <a:off x="1058863" y="3716338"/>
          <a:ext cx="7138987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9" name="Equation" r:id="rId3" imgW="4216400" imgH="1066800" progId="Equation.3">
                  <p:embed/>
                </p:oleObj>
              </mc:Choice>
              <mc:Fallback>
                <p:oleObj name="Equation" r:id="rId3" imgW="4216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3" y="3716338"/>
                        <a:ext cx="7138987" cy="180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48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Simple MLE Example</a:t>
            </a:r>
            <a:endParaRPr lang="en-US" sz="24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We observe that a coin falls on heads one time in ten trials. What is our estimate of the probability, </a:t>
            </a:r>
            <a:r>
              <a:rPr lang="en-US" i="1" dirty="0" smtClean="0">
                <a:latin typeface="+mj-lt"/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, of a coin falling on heads?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The likelihood of the outcome is: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Let’s look at the first order condition to find the maximum.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650DE-6668-4F5A-BE36-14A75E9340D8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graphicFrame>
        <p:nvGraphicFramePr>
          <p:cNvPr id="3789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03815"/>
              </p:ext>
            </p:extLst>
          </p:nvPr>
        </p:nvGraphicFramePr>
        <p:xfrm>
          <a:off x="2882900" y="3500438"/>
          <a:ext cx="29130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7" name="Equation" r:id="rId4" imgW="1155700" imgH="254000" progId="Equation.3">
                  <p:embed/>
                </p:oleObj>
              </mc:Choice>
              <mc:Fallback>
                <p:oleObj name="Equation" r:id="rId4" imgW="1155700" imgH="25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500438"/>
                        <a:ext cx="29130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43552"/>
              </p:ext>
            </p:extLst>
          </p:nvPr>
        </p:nvGraphicFramePr>
        <p:xfrm>
          <a:off x="3059832" y="5085184"/>
          <a:ext cx="280547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8" name="Equation" r:id="rId6" imgW="1790700" imgH="965200" progId="Equation.3">
                  <p:embed/>
                </p:oleObj>
              </mc:Choice>
              <mc:Fallback>
                <p:oleObj name="Equation" r:id="rId6" imgW="1790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832" y="5085184"/>
                        <a:ext cx="2805470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7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Simple MLE Example (cont.)</a:t>
            </a:r>
            <a:endParaRPr lang="en-US" sz="24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Suppose we observed two heads in 10 tosses, what is the MLE?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The likelihood of the outcome is: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Let’s look at the first order condition to find the maximum.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650DE-6668-4F5A-BE36-14A75E9340D8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graphicFrame>
        <p:nvGraphicFramePr>
          <p:cNvPr id="3789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546363"/>
              </p:ext>
            </p:extLst>
          </p:nvPr>
        </p:nvGraphicFramePr>
        <p:xfrm>
          <a:off x="3131840" y="2996952"/>
          <a:ext cx="2712839" cy="80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4" name="Equation" r:id="rId4" imgW="1511300" imgH="495300" progId="Equation.3">
                  <p:embed/>
                </p:oleObj>
              </mc:Choice>
              <mc:Fallback>
                <p:oleObj name="Equation" r:id="rId4" imgW="1511300" imgH="495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6952"/>
                        <a:ext cx="2712839" cy="80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27436"/>
              </p:ext>
            </p:extLst>
          </p:nvPr>
        </p:nvGraphicFramePr>
        <p:xfrm>
          <a:off x="2911475" y="4629150"/>
          <a:ext cx="36766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5" name="Equation" r:id="rId6" imgW="2032000" imgH="990600" progId="Equation.3">
                  <p:embed/>
                </p:oleObj>
              </mc:Choice>
              <mc:Fallback>
                <p:oleObj name="Equation" r:id="rId6" imgW="2032000" imgH="99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1475" y="4629150"/>
                        <a:ext cx="3676650" cy="179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32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for N(0,</a:t>
            </a:r>
            <a:r>
              <a:rPr lang="en-US" sz="3600" dirty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ν</a:t>
            </a:r>
            <a:r>
              <a:rPr lang="en-US" dirty="0" smtClean="0">
                <a:ea typeface="Lucida Grande"/>
                <a:cs typeface="Lucida Grande"/>
              </a:rPr>
              <a:t>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	Estimate the variance, </a:t>
            </a:r>
            <a:r>
              <a:rPr lang="en-US" i="1" dirty="0" err="1" smtClean="0">
                <a:cs typeface="Arial" charset="0"/>
              </a:rPr>
              <a:t>ν</a:t>
            </a:r>
            <a:r>
              <a:rPr lang="en-US" dirty="0" smtClean="0">
                <a:cs typeface="Arial" charset="0"/>
              </a:rPr>
              <a:t>, from </a:t>
            </a:r>
            <a:r>
              <a:rPr lang="en-US" i="1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 observations, </a:t>
            </a:r>
            <a:r>
              <a:rPr lang="en-US" i="1" dirty="0" smtClean="0">
                <a:cs typeface="Arial" charset="0"/>
              </a:rPr>
              <a:t>u</a:t>
            </a:r>
            <a:r>
              <a:rPr lang="en-US" i="1" baseline="-25000" dirty="0" smtClean="0">
                <a:cs typeface="Arial" charset="0"/>
              </a:rPr>
              <a:t>1</a:t>
            </a:r>
            <a:r>
              <a:rPr lang="en-US" i="1" dirty="0" smtClean="0">
                <a:cs typeface="Arial" charset="0"/>
              </a:rPr>
              <a:t>…u</a:t>
            </a:r>
            <a:r>
              <a:rPr lang="en-US" i="1" baseline="-25000" dirty="0" smtClean="0">
                <a:cs typeface="Arial" charset="0"/>
              </a:rPr>
              <a:t>n</a:t>
            </a:r>
            <a:r>
              <a:rPr lang="en-US" i="1" dirty="0" smtClean="0">
                <a:cs typeface="Arial" charset="0"/>
              </a:rPr>
              <a:t>,</a:t>
            </a:r>
            <a:r>
              <a:rPr lang="en-US" dirty="0" smtClean="0">
                <a:cs typeface="Arial" charset="0"/>
              </a:rPr>
              <a:t> drawn from a normal distribution with mean zero:</a:t>
            </a: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DA9B79-810C-418E-BC11-B2C8EAFC813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83423"/>
              </p:ext>
            </p:extLst>
          </p:nvPr>
        </p:nvGraphicFramePr>
        <p:xfrm>
          <a:off x="2217738" y="3141663"/>
          <a:ext cx="4730526" cy="81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0" name="Equation" r:id="rId4" imgW="2921000" imgH="546100" progId="Equation.3">
                  <p:embed/>
                </p:oleObj>
              </mc:Choice>
              <mc:Fallback>
                <p:oleObj name="Equation" r:id="rId4" imgW="2921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141663"/>
                        <a:ext cx="4730526" cy="81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8199"/>
              </p:ext>
            </p:extLst>
          </p:nvPr>
        </p:nvGraphicFramePr>
        <p:xfrm>
          <a:off x="2546350" y="4078288"/>
          <a:ext cx="2973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1" name="Equation" r:id="rId6" imgW="1765300" imgH="469900" progId="Equation.3">
                  <p:embed/>
                </p:oleObj>
              </mc:Choice>
              <mc:Fallback>
                <p:oleObj name="Equation" r:id="rId6" imgW="1765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6350" y="4078288"/>
                        <a:ext cx="2973388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36629"/>
              </p:ext>
            </p:extLst>
          </p:nvPr>
        </p:nvGraphicFramePr>
        <p:xfrm>
          <a:off x="3131840" y="5805264"/>
          <a:ext cx="10801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2" name="Equation" r:id="rId8" imgW="685800" imgH="457200" progId="Equation.3">
                  <p:embed/>
                </p:oleObj>
              </mc:Choice>
              <mc:Fallback>
                <p:oleObj name="Equation" r:id="rId8" imgW="685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1840" y="5805264"/>
                        <a:ext cx="108012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3429000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293096"/>
            <a:ext cx="17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Likelihood: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2403" y="5157192"/>
            <a:ext cx="7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95061"/>
              </p:ext>
            </p:extLst>
          </p:nvPr>
        </p:nvGraphicFramePr>
        <p:xfrm>
          <a:off x="2843808" y="4914983"/>
          <a:ext cx="2448272" cy="89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3" name="Equation" r:id="rId10" imgW="1257300" imgH="457200" progId="Equation.3">
                  <p:embed/>
                </p:oleObj>
              </mc:Choice>
              <mc:Fallback>
                <p:oleObj name="Equation" r:id="rId10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3808" y="4914983"/>
                        <a:ext cx="2448272" cy="890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36425" y="6011996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25282</TotalTime>
  <Words>903</Words>
  <Application>Microsoft Macintosh PowerPoint</Application>
  <PresentationFormat>On-screen Show (4:3)</PresentationFormat>
  <Paragraphs>185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</vt:lpstr>
      <vt:lpstr>Financial Risk Management</vt:lpstr>
      <vt:lpstr>Agenda</vt:lpstr>
      <vt:lpstr>Likelihood Function - Example</vt:lpstr>
      <vt:lpstr>Maximum Likelihood Estimator</vt:lpstr>
      <vt:lpstr>Log Likelihood for iid Data</vt:lpstr>
      <vt:lpstr>Likelihood for iid data example</vt:lpstr>
      <vt:lpstr>Simple MLE Example</vt:lpstr>
      <vt:lpstr>Simple MLE Example (cont.)</vt:lpstr>
      <vt:lpstr>MLE for N(0, ν)</vt:lpstr>
      <vt:lpstr>MLE and Time Varying Volatility</vt:lpstr>
      <vt:lpstr>MLE for N(0, νi)</vt:lpstr>
      <vt:lpstr>MLE for N(0, νi) – cont.</vt:lpstr>
      <vt:lpstr>Daily Volatility of Yen: 1988-1997</vt:lpstr>
      <vt:lpstr>Estimating GARCH(1,1)</vt:lpstr>
      <vt:lpstr>Programing MLE Estimator</vt:lpstr>
      <vt:lpstr>Asymptotic Properties of MLE Estimator</vt:lpstr>
      <vt:lpstr>Confidence Interval for MLE Estimator</vt:lpstr>
      <vt:lpstr>Hypothesis Testing using MLE</vt:lpstr>
      <vt:lpstr>Normal Distribution Example</vt:lpstr>
      <vt:lpstr>Normal Distribution – Cont.</vt:lpstr>
      <vt:lpstr>Likelihood Ratio Test</vt:lpstr>
      <vt:lpstr>Normal Distribution – L.R. Test</vt:lpstr>
      <vt:lpstr>Homework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342</cp:revision>
  <cp:lastPrinted>2014-03-26T17:20:46Z</cp:lastPrinted>
  <dcterms:created xsi:type="dcterms:W3CDTF">1999-07-02T23:37:50Z</dcterms:created>
  <dcterms:modified xsi:type="dcterms:W3CDTF">2016-04-07T19:09:42Z</dcterms:modified>
</cp:coreProperties>
</file>