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3.bin" ContentType="application/vnd.openxmlformats-officedocument.oleObject"/>
  <Override PartName="/ppt/notesSlides/notesSlide9.xml" ContentType="application/vnd.openxmlformats-officedocument.presentationml.notesSlide+xml"/>
  <Override PartName="/ppt/embeddings/oleObject4.bin" ContentType="application/vnd.openxmlformats-officedocument.oleObject"/>
  <Override PartName="/ppt/notesSlides/notesSlide10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11.xml" ContentType="application/vnd.openxmlformats-officedocument.presentationml.notesSlide+xml"/>
  <Override PartName="/ppt/embeddings/oleObject9.bin" ContentType="application/vnd.openxmlformats-officedocument.oleObject"/>
  <Override PartName="/ppt/notesSlides/notesSlide12.xml" ContentType="application/vnd.openxmlformats-officedocument.presentationml.notesSlide+xml"/>
  <Override PartName="/ppt/embeddings/oleObject10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embeddings/oleObject11.bin" ContentType="application/vnd.openxmlformats-officedocument.oleObject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embeddings/oleObject12.bin" ContentType="application/vnd.openxmlformats-officedocument.oleObject"/>
  <Override PartName="/ppt/notesSlides/notesSlide22.xml" ContentType="application/vnd.openxmlformats-officedocument.presentationml.notesSlide+xml"/>
  <Override PartName="/ppt/embeddings/oleObject13.bin" ContentType="application/vnd.openxmlformats-officedocument.oleObject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38"/>
  </p:notesMasterIdLst>
  <p:handoutMasterIdLst>
    <p:handoutMasterId r:id="rId39"/>
  </p:handoutMasterIdLst>
  <p:sldIdLst>
    <p:sldId id="371" r:id="rId2"/>
    <p:sldId id="418" r:id="rId3"/>
    <p:sldId id="428" r:id="rId4"/>
    <p:sldId id="258" r:id="rId5"/>
    <p:sldId id="436" r:id="rId6"/>
    <p:sldId id="260" r:id="rId7"/>
    <p:sldId id="403" r:id="rId8"/>
    <p:sldId id="437" r:id="rId9"/>
    <p:sldId id="395" r:id="rId10"/>
    <p:sldId id="261" r:id="rId11"/>
    <p:sldId id="263" r:id="rId12"/>
    <p:sldId id="264" r:id="rId13"/>
    <p:sldId id="265" r:id="rId14"/>
    <p:sldId id="266" r:id="rId15"/>
    <p:sldId id="429" r:id="rId16"/>
    <p:sldId id="431" r:id="rId17"/>
    <p:sldId id="394" r:id="rId18"/>
    <p:sldId id="419" r:id="rId19"/>
    <p:sldId id="267" r:id="rId20"/>
    <p:sldId id="268" r:id="rId21"/>
    <p:sldId id="269" r:id="rId22"/>
    <p:sldId id="396" r:id="rId23"/>
    <p:sldId id="397" r:id="rId24"/>
    <p:sldId id="271" r:id="rId25"/>
    <p:sldId id="373" r:id="rId26"/>
    <p:sldId id="374" r:id="rId27"/>
    <p:sldId id="375" r:id="rId28"/>
    <p:sldId id="432" r:id="rId29"/>
    <p:sldId id="433" r:id="rId30"/>
    <p:sldId id="434" r:id="rId31"/>
    <p:sldId id="272" r:id="rId32"/>
    <p:sldId id="398" r:id="rId33"/>
    <p:sldId id="399" r:id="rId34"/>
    <p:sldId id="400" r:id="rId35"/>
    <p:sldId id="409" r:id="rId36"/>
    <p:sldId id="435" r:id="rId37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100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1968" y="-102"/>
      </p:cViewPr>
      <p:guideLst>
        <p:guide orient="horz" pos="2304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83890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24FC29E8-BE6A-4CD7-9DB7-FE48F0D78D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7387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9738" y="554038"/>
            <a:ext cx="3641725" cy="2732087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689F197-9730-425F-8275-6883361DEDCA}" type="slidenum">
              <a:rPr lang="en-US" smtClean="0">
                <a:latin typeface="Times New Roman" pitchFamily="18" charset="0"/>
              </a:rPr>
              <a:pPr/>
              <a:t>17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689F197-9730-425F-8275-6883361DEDCA}" type="slidenum">
              <a:rPr lang="en-US" smtClean="0">
                <a:latin typeface="Times New Roman" pitchFamily="18" charset="0"/>
              </a:rPr>
              <a:pPr/>
              <a:t>18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CFE6094-16B3-40DE-A566-B0E26184095C}" type="slidenum">
              <a:rPr lang="en-US" smtClean="0">
                <a:latin typeface="Times New Roman" pitchFamily="18" charset="0"/>
              </a:rPr>
              <a:pPr/>
              <a:t>21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CFE6094-16B3-40DE-A566-B0E26184095C}" type="slidenum">
              <a:rPr lang="en-US" smtClean="0">
                <a:latin typeface="Times New Roman" pitchFamily="18" charset="0"/>
              </a:rPr>
              <a:pPr/>
              <a:t>22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2C9A10F-AE51-42B7-A874-D6D51AD2605F}" type="slidenum">
              <a:rPr lang="en-US" smtClean="0">
                <a:latin typeface="Times New Roman" pitchFamily="18" charset="0"/>
              </a:rPr>
              <a:pPr/>
              <a:t>26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9738" y="554038"/>
            <a:ext cx="3641725" cy="2732087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9738" y="554038"/>
            <a:ext cx="3641725" cy="2732087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689F197-9730-425F-8275-6883361DEDCA}" type="slidenum">
              <a:rPr lang="en-US" smtClean="0">
                <a:latin typeface="Times New Roman" pitchFamily="18" charset="0"/>
              </a:rPr>
              <a:pPr/>
              <a:t>9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689F197-9730-425F-8275-6883361DEDCA}" type="slidenum">
              <a:rPr lang="en-US" smtClean="0">
                <a:latin typeface="Times New Roman" pitchFamily="18" charset="0"/>
              </a:rPr>
              <a:pPr/>
              <a:t>10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20AFEFD-EECA-49FA-AE5D-EDAEF5DB2D7D}" type="slidenum">
              <a:rPr lang="en-US" smtClean="0">
                <a:latin typeface="Times New Roman" pitchFamily="18" charset="0"/>
              </a:rPr>
              <a:pPr/>
              <a:t>11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1327FAA-FE76-4EA8-B3EC-363F838D024F}" type="slidenum">
              <a:rPr lang="en-US" smtClean="0">
                <a:latin typeface="Times New Roman" pitchFamily="18" charset="0"/>
              </a:rPr>
              <a:pPr/>
              <a:t>12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9738" y="554038"/>
            <a:ext cx="3641725" cy="2732087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C0F7-B599-444B-98D9-EC1E69470451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06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C0F7-B599-444B-98D9-EC1E69470451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85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C0F7-B599-444B-98D9-EC1E69470451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57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altLang="en-US"/>
              <a:t>Risk Management and Financial Institutions 3e, Chapter 9,  Copyright © John C. Hull 2012</a:t>
            </a:r>
            <a:endParaRPr lang="en-US" altLang="en-US" i="0">
              <a:cs typeface="Arial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0D429-75C0-4B63-BF5F-05484EE285A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29451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altLang="en-US"/>
              <a:t>Risk Management and Financial Institutions 3e, Chapter 9,  Copyright © John C. Hull 2012</a:t>
            </a:r>
            <a:endParaRPr lang="en-US" altLang="en-US" i="0">
              <a:cs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9C81B4-D1CD-47C3-80A2-38E91EC3320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08793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C0F7-B599-444B-98D9-EC1E69470451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66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C0F7-B599-444B-98D9-EC1E69470451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2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C0F7-B599-444B-98D9-EC1E69470451}" type="datetimeFigureOut">
              <a:rPr lang="en-US" smtClean="0"/>
              <a:t>4/6/16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79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C0F7-B599-444B-98D9-EC1E69470451}" type="datetimeFigureOut">
              <a:rPr lang="en-US" smtClean="0"/>
              <a:t>4/6/16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8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C0F7-B599-444B-98D9-EC1E69470451}" type="datetimeFigureOut">
              <a:rPr lang="en-US" smtClean="0"/>
              <a:t>4/6/16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8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C0F7-B599-444B-98D9-EC1E69470451}" type="datetimeFigureOut">
              <a:rPr lang="en-US" smtClean="0"/>
              <a:t>4/6/16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62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C0F7-B599-444B-98D9-EC1E69470451}" type="datetimeFigureOut">
              <a:rPr lang="en-US" smtClean="0"/>
              <a:t>4/6/16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2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C0F7-B599-444B-98D9-EC1E69470451}" type="datetimeFigureOut">
              <a:rPr lang="en-US" smtClean="0"/>
              <a:t>4/6/16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86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9C0F7-B599-444B-98D9-EC1E69470451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3999" cy="469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08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6.jpeg"/><Relationship Id="rId5" Type="http://schemas.openxmlformats.org/officeDocument/2006/relationships/oleObject" Target="../embeddings/oleObject3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8.e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0.e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1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3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4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6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7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Financial Risk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Spring 2016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Dr. Ehud Peleg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Value at Risk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AndersonLogo_TITN.gif"/>
          <p:cNvPicPr>
            <a:picLocks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53580" y="6103649"/>
            <a:ext cx="2194560" cy="43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208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Normal Distribution Example (2)</a:t>
            </a:r>
            <a:endParaRPr lang="en-US" sz="2800" dirty="0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CA" dirty="0" smtClean="0">
                <a:cs typeface="Arial" charset="0"/>
              </a:rPr>
              <a:t>The profit from a portfolio over six months is normally distributed with mean $2 million and standard deviation $10 million</a:t>
            </a:r>
          </a:p>
          <a:p>
            <a:pPr eaLnBrk="1" hangingPunct="1"/>
            <a:r>
              <a:rPr lang="en-CA" dirty="0" smtClean="0">
                <a:cs typeface="Arial" charset="0"/>
              </a:rPr>
              <a:t>The 1% point of the distribution of gains is 2−2.33×10 or − $21.3 million</a:t>
            </a:r>
          </a:p>
          <a:p>
            <a:pPr eaLnBrk="1" hangingPunct="1"/>
            <a:r>
              <a:rPr lang="en-CA" dirty="0" smtClean="0">
                <a:cs typeface="Arial" charset="0"/>
              </a:rPr>
              <a:t>The </a:t>
            </a:r>
            <a:r>
              <a:rPr lang="en-CA" dirty="0" err="1" smtClean="0">
                <a:cs typeface="Arial" charset="0"/>
              </a:rPr>
              <a:t>VaR</a:t>
            </a:r>
            <a:r>
              <a:rPr lang="en-CA" dirty="0" smtClean="0">
                <a:cs typeface="Arial" charset="0"/>
              </a:rPr>
              <a:t> for the portfolio with a six month time horizon and a 99% confidence level is $21.3M million. </a:t>
            </a:r>
          </a:p>
          <a:p>
            <a:pPr eaLnBrk="1" hangingPunct="1"/>
            <a:r>
              <a:rPr lang="en-CA" dirty="0" smtClean="0">
                <a:cs typeface="Arial" charset="0"/>
              </a:rPr>
              <a:t>If we look at Unexpected Losses:</a:t>
            </a:r>
          </a:p>
          <a:p>
            <a:pPr lvl="1"/>
            <a:r>
              <a:rPr lang="en-CA" dirty="0" smtClean="0">
                <a:cs typeface="Arial" charset="0"/>
              </a:rPr>
              <a:t>Expected Loss = -$2M</a:t>
            </a:r>
          </a:p>
          <a:p>
            <a:pPr lvl="1"/>
            <a:r>
              <a:rPr lang="en-CA" dirty="0" smtClean="0">
                <a:cs typeface="Arial" charset="0"/>
              </a:rPr>
              <a:t>Unexpected Loss </a:t>
            </a:r>
            <a:r>
              <a:rPr lang="en-CA" dirty="0" err="1" smtClean="0">
                <a:cs typeface="Arial" charset="0"/>
              </a:rPr>
              <a:t>VaR</a:t>
            </a:r>
            <a:r>
              <a:rPr lang="en-CA" dirty="0" smtClean="0">
                <a:cs typeface="Arial" charset="0"/>
              </a:rPr>
              <a:t> = $21.3M – (-$2M) = $23.3M</a:t>
            </a:r>
            <a:endParaRPr lang="en-US" dirty="0" smtClean="0">
              <a:cs typeface="Arial" charset="0"/>
            </a:endParaRPr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30BB7F7-F310-45D6-9A6E-25EFAD223B8F}" type="slidenum">
              <a:rPr lang="en-US" altLang="en-US" smtClean="0"/>
              <a:pPr eaLnBrk="1" hangingPunct="1"/>
              <a:t>10</a:t>
            </a:fld>
            <a:endParaRPr lang="en-US" alt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err="1" smtClean="0"/>
              <a:t>VaR</a:t>
            </a:r>
            <a:r>
              <a:rPr lang="en-CA" dirty="0" smtClean="0"/>
              <a:t> Discrete Example</a:t>
            </a:r>
            <a:endParaRPr lang="en-US" dirty="0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CA" dirty="0" smtClean="0">
                <a:cs typeface="Arial" charset="0"/>
              </a:rPr>
              <a:t>A one-year project has a 98% chance of leading to a gain of $2 million, a 1.5% chance of a loss of $4 million, and a 0.5% chance of a loss of $10 million</a:t>
            </a:r>
          </a:p>
          <a:p>
            <a:pPr eaLnBrk="1" hangingPunct="1"/>
            <a:r>
              <a:rPr lang="en-CA" dirty="0" smtClean="0">
                <a:cs typeface="Arial" charset="0"/>
              </a:rPr>
              <a:t>What is the </a:t>
            </a:r>
            <a:r>
              <a:rPr lang="en-CA" dirty="0" err="1" smtClean="0">
                <a:cs typeface="Arial" charset="0"/>
              </a:rPr>
              <a:t>VaR</a:t>
            </a:r>
            <a:r>
              <a:rPr lang="en-CA" dirty="0" smtClean="0">
                <a:cs typeface="Arial" charset="0"/>
              </a:rPr>
              <a:t> at a 99% confidence level?</a:t>
            </a:r>
          </a:p>
          <a:p>
            <a:pPr lvl="1"/>
            <a:r>
              <a:rPr lang="en-CA" dirty="0" smtClean="0">
                <a:solidFill>
                  <a:srgbClr val="FF0000"/>
                </a:solidFill>
                <a:cs typeface="Arial" charset="0"/>
              </a:rPr>
              <a:t> $4 million</a:t>
            </a:r>
            <a:r>
              <a:rPr lang="en-CA" dirty="0" smtClean="0">
                <a:cs typeface="Arial" charset="0"/>
              </a:rPr>
              <a:t> </a:t>
            </a:r>
          </a:p>
          <a:p>
            <a:pPr eaLnBrk="1" hangingPunct="1"/>
            <a:r>
              <a:rPr lang="en-CA" dirty="0" smtClean="0">
                <a:cs typeface="Arial" charset="0"/>
              </a:rPr>
              <a:t>What if the confidence level is 99.9%?</a:t>
            </a:r>
          </a:p>
          <a:p>
            <a:pPr lvl="1"/>
            <a:r>
              <a:rPr lang="en-CA" dirty="0" smtClean="0">
                <a:solidFill>
                  <a:srgbClr val="FF0000"/>
                </a:solidFill>
                <a:cs typeface="Arial" charset="0"/>
              </a:rPr>
              <a:t>$10 million</a:t>
            </a:r>
          </a:p>
          <a:p>
            <a:pPr eaLnBrk="1" hangingPunct="1"/>
            <a:r>
              <a:rPr lang="en-CA" dirty="0" smtClean="0">
                <a:cs typeface="Arial" charset="0"/>
              </a:rPr>
              <a:t>What if it is 99.5%?</a:t>
            </a: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A5E3195-048F-4B65-B5D1-C62BE088F8A7}" type="slidenum">
              <a:rPr lang="en-US" altLang="en-US" smtClean="0"/>
              <a:pPr eaLnBrk="1" hangingPunct="1"/>
              <a:t>11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CA" sz="3600" dirty="0" smtClean="0"/>
              <a:t>Cumulative Loss Distribution for Example</a:t>
            </a:r>
            <a:endParaRPr lang="en-US" sz="2400" dirty="0" smtClean="0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4AF7F3-B163-48CD-B1E5-56337B8640DD}" type="slidenum">
              <a:rPr lang="en-US" altLang="en-US" smtClean="0"/>
              <a:pPr eaLnBrk="1" hangingPunct="1"/>
              <a:t>12</a:t>
            </a:fld>
            <a:endParaRPr lang="en-US" altLang="en-US" smtClean="0"/>
          </a:p>
        </p:txBody>
      </p:sp>
      <p:pic>
        <p:nvPicPr>
          <p:cNvPr id="22532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2" t="-839" b="10792"/>
          <a:stretch/>
        </p:blipFill>
        <p:spPr bwMode="auto">
          <a:xfrm>
            <a:off x="4343792" y="1196752"/>
            <a:ext cx="4548687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360597"/>
              </p:ext>
            </p:extLst>
          </p:nvPr>
        </p:nvGraphicFramePr>
        <p:xfrm>
          <a:off x="539552" y="4524713"/>
          <a:ext cx="6624736" cy="2072639"/>
        </p:xfrm>
        <a:graphic>
          <a:graphicData uri="http://schemas.openxmlformats.org/drawingml/2006/table">
            <a:tbl>
              <a:tblPr firstRow="1">
                <a:tableStyleId>{ED083AE6-46FA-4A59-8FB0-9F97EB10719F}</a:tableStyleId>
              </a:tblPr>
              <a:tblGrid>
                <a:gridCol w="1601585"/>
                <a:gridCol w="1350743"/>
                <a:gridCol w="1961625"/>
                <a:gridCol w="1710783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Prob.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Cum.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Prob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P(Loss&gt;L)</a:t>
                      </a:r>
                      <a:endParaRPr lang="en-US" sz="2800" dirty="0"/>
                    </a:p>
                  </a:txBody>
                  <a:tcPr/>
                </a:tc>
              </a:tr>
              <a:tr h="4030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98%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98%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2%</a:t>
                      </a:r>
                      <a:endParaRPr lang="en-US" sz="2800" dirty="0"/>
                    </a:p>
                  </a:txBody>
                  <a:tcPr/>
                </a:tc>
              </a:tr>
              <a:tr h="4030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1.5%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99.5%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0.5%</a:t>
                      </a:r>
                      <a:endParaRPr lang="en-US" sz="2800" dirty="0"/>
                    </a:p>
                  </a:txBody>
                  <a:tcPr/>
                </a:tc>
              </a:tr>
              <a:tr h="4030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0.5%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100%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0%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1103278"/>
              </p:ext>
            </p:extLst>
          </p:nvPr>
        </p:nvGraphicFramePr>
        <p:xfrm>
          <a:off x="323528" y="3861048"/>
          <a:ext cx="45910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67" name="Equation" r:id="rId5" imgW="2070100" imgH="292100" progId="Equation.3">
                  <p:embed/>
                </p:oleObj>
              </mc:Choice>
              <mc:Fallback>
                <p:oleObj name="Equation" r:id="rId5" imgW="20701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3528" y="3861048"/>
                        <a:ext cx="459105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Expected Shortfall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628800"/>
            <a:ext cx="8229600" cy="4354537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dirty="0" err="1" smtClean="0">
                <a:cs typeface="Arial" charset="0"/>
              </a:rPr>
              <a:t>VaR</a:t>
            </a:r>
            <a:r>
              <a:rPr lang="en-US" dirty="0" smtClean="0">
                <a:cs typeface="Arial" charset="0"/>
              </a:rPr>
              <a:t> is the loss level that will not be exceeded with a specified probability, α.</a:t>
            </a:r>
          </a:p>
          <a:p>
            <a:pPr eaLnBrk="1" hangingPunct="1"/>
            <a:r>
              <a:rPr lang="en-US" dirty="0" smtClean="0">
                <a:cs typeface="Arial" charset="0"/>
              </a:rPr>
              <a:t>Expected Shortfall is the average loss over the </a:t>
            </a:r>
            <a:r>
              <a:rPr lang="en-US" i="1" dirty="0" smtClean="0">
                <a:cs typeface="Arial" charset="0"/>
              </a:rPr>
              <a:t>1-</a:t>
            </a:r>
            <a:r>
              <a:rPr lang="en-US" dirty="0" smtClean="0">
                <a:cs typeface="Arial" charset="0"/>
              </a:rPr>
              <a:t>α worst cases.</a:t>
            </a:r>
          </a:p>
          <a:p>
            <a:pPr eaLnBrk="1" hangingPunct="1"/>
            <a:r>
              <a:rPr lang="en-US" dirty="0" smtClean="0">
                <a:cs typeface="Arial" charset="0"/>
              </a:rPr>
              <a:t>For continuous distributions: It is the mean loss given that the loss is greater or equal to the </a:t>
            </a:r>
            <a:r>
              <a:rPr lang="en-US" dirty="0" err="1" smtClean="0">
                <a:cs typeface="Arial" charset="0"/>
              </a:rPr>
              <a:t>VaR</a:t>
            </a:r>
            <a:r>
              <a:rPr lang="en-US" dirty="0" smtClean="0">
                <a:cs typeface="Arial" charset="0"/>
              </a:rPr>
              <a:t> level:</a:t>
            </a:r>
          </a:p>
          <a:p>
            <a:pPr eaLnBrk="1" hangingPunct="1"/>
            <a:endParaRPr lang="en-US" dirty="0" smtClean="0">
              <a:cs typeface="Arial" charset="0"/>
            </a:endParaRPr>
          </a:p>
          <a:p>
            <a:pPr eaLnBrk="1" hangingPunct="1"/>
            <a:endParaRPr lang="en-US" dirty="0">
              <a:cs typeface="Arial" charset="0"/>
            </a:endParaRPr>
          </a:p>
          <a:p>
            <a:r>
              <a:rPr lang="en-US" dirty="0" smtClean="0">
                <a:cs typeface="Arial" charset="0"/>
              </a:rPr>
              <a:t>Also called: </a:t>
            </a:r>
            <a:r>
              <a:rPr lang="en-US" dirty="0" err="1" smtClean="0">
                <a:cs typeface="Arial" charset="0"/>
              </a:rPr>
              <a:t>CVaR</a:t>
            </a:r>
            <a:r>
              <a:rPr lang="en-US" dirty="0" smtClean="0">
                <a:cs typeface="Arial" charset="0"/>
              </a:rPr>
              <a:t> (Conditional </a:t>
            </a:r>
            <a:r>
              <a:rPr lang="en-US" dirty="0" err="1" smtClean="0">
                <a:cs typeface="Arial" charset="0"/>
              </a:rPr>
              <a:t>VaR</a:t>
            </a:r>
            <a:r>
              <a:rPr lang="en-US" dirty="0" smtClean="0">
                <a:cs typeface="Arial" charset="0"/>
              </a:rPr>
              <a:t>) </a:t>
            </a:r>
            <a:r>
              <a:rPr lang="en-US" dirty="0">
                <a:cs typeface="Arial" charset="0"/>
              </a:rPr>
              <a:t>or Tail </a:t>
            </a:r>
            <a:r>
              <a:rPr lang="en-US" dirty="0" smtClean="0">
                <a:cs typeface="Arial" charset="0"/>
              </a:rPr>
              <a:t>Loss</a:t>
            </a:r>
          </a:p>
          <a:p>
            <a:r>
              <a:rPr lang="en-US" dirty="0" smtClean="0">
                <a:cs typeface="Arial" charset="0"/>
              </a:rPr>
              <a:t>Two portfolios with the same </a:t>
            </a:r>
            <a:r>
              <a:rPr lang="en-US" dirty="0" err="1" smtClean="0">
                <a:cs typeface="Arial" charset="0"/>
              </a:rPr>
              <a:t>VaR</a:t>
            </a:r>
            <a:r>
              <a:rPr lang="en-US" dirty="0" smtClean="0">
                <a:cs typeface="Arial" charset="0"/>
              </a:rPr>
              <a:t> can have very different expected shortfalls</a:t>
            </a:r>
          </a:p>
          <a:p>
            <a:pPr eaLnBrk="1" hangingPunct="1"/>
            <a:r>
              <a:rPr lang="en-US" dirty="0" smtClean="0">
                <a:cs typeface="Arial" charset="0"/>
              </a:rPr>
              <a:t>Basel has recently moved to using ES rather than </a:t>
            </a:r>
            <a:r>
              <a:rPr lang="en-US" dirty="0" err="1" smtClean="0">
                <a:cs typeface="Arial" charset="0"/>
              </a:rPr>
              <a:t>VaR</a:t>
            </a:r>
            <a:endParaRPr lang="en-US" dirty="0" smtClean="0">
              <a:cs typeface="Arial" charset="0"/>
            </a:endParaRP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4AB6AB7-2E43-40C1-876A-26D62E9F34C7}" type="slidenum">
              <a:rPr lang="en-US" altLang="en-US" smtClean="0"/>
              <a:pPr eaLnBrk="1" hangingPunct="1"/>
              <a:t>13</a:t>
            </a:fld>
            <a:endParaRPr lang="en-US" altLang="en-US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589120"/>
              </p:ext>
            </p:extLst>
          </p:nvPr>
        </p:nvGraphicFramePr>
        <p:xfrm>
          <a:off x="2079625" y="3789040"/>
          <a:ext cx="4220567" cy="663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05" name="Equation" r:id="rId4" imgW="1371600" imgH="215900" progId="Equation.3">
                  <p:embed/>
                </p:oleObj>
              </mc:Choice>
              <mc:Fallback>
                <p:oleObj name="Equation" r:id="rId4" imgW="13716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79625" y="3789040"/>
                        <a:ext cx="4220567" cy="6630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14375"/>
            <a:ext cx="7696200" cy="1571625"/>
          </a:xfrm>
        </p:spPr>
        <p:txBody>
          <a:bodyPr/>
          <a:lstStyle/>
          <a:p>
            <a:pPr eaLnBrk="1" hangingPunct="1"/>
            <a:r>
              <a:rPr lang="en-US" sz="3200" dirty="0" smtClean="0"/>
              <a:t>Distributions with the Same </a:t>
            </a:r>
            <a:r>
              <a:rPr lang="en-US" sz="3200" dirty="0" err="1" smtClean="0"/>
              <a:t>VaR</a:t>
            </a:r>
            <a:r>
              <a:rPr lang="en-US" sz="3200" dirty="0" smtClean="0"/>
              <a:t> but Different Expected Shortfalls </a:t>
            </a:r>
            <a:br>
              <a:rPr lang="en-US" sz="3200" dirty="0" smtClean="0"/>
            </a:br>
            <a:endParaRPr lang="en-US" sz="2400" dirty="0" smtClean="0"/>
          </a:p>
        </p:txBody>
      </p:sp>
      <p:sp>
        <p:nvSpPr>
          <p:cNvPr id="24594" name="Slide Number Placeholder 2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45116FF-619D-4585-A424-76CFBBA740D0}" type="slidenum">
              <a:rPr lang="en-US" altLang="en-US" smtClean="0"/>
              <a:pPr eaLnBrk="1" hangingPunct="1"/>
              <a:t>14</a:t>
            </a:fld>
            <a:endParaRPr lang="en-US" altLang="en-US" smtClean="0"/>
          </a:p>
        </p:txBody>
      </p:sp>
      <p:grpSp>
        <p:nvGrpSpPr>
          <p:cNvPr id="24580" name="Group 8"/>
          <p:cNvGrpSpPr>
            <a:grpSpLocks/>
          </p:cNvGrpSpPr>
          <p:nvPr/>
        </p:nvGrpSpPr>
        <p:grpSpPr bwMode="auto">
          <a:xfrm>
            <a:off x="2085975" y="5168900"/>
            <a:ext cx="523875" cy="407988"/>
            <a:chOff x="1111" y="1842"/>
            <a:chExt cx="2363" cy="1168"/>
          </a:xfrm>
        </p:grpSpPr>
        <p:sp>
          <p:nvSpPr>
            <p:cNvPr id="24595" name="Arc 4"/>
            <p:cNvSpPr>
              <a:spLocks/>
            </p:cNvSpPr>
            <p:nvPr/>
          </p:nvSpPr>
          <p:spPr bwMode="auto">
            <a:xfrm rot="4956178">
              <a:off x="1086" y="2321"/>
              <a:ext cx="576" cy="525"/>
            </a:xfrm>
            <a:custGeom>
              <a:avLst/>
              <a:gdLst>
                <a:gd name="T0" fmla="*/ 0 w 21600"/>
                <a:gd name="T1" fmla="*/ 0 h 19683"/>
                <a:gd name="T2" fmla="*/ 0 w 21600"/>
                <a:gd name="T3" fmla="*/ 0 h 19683"/>
                <a:gd name="T4" fmla="*/ 0 w 21600"/>
                <a:gd name="T5" fmla="*/ 0 h 19683"/>
                <a:gd name="T6" fmla="*/ 0 60000 65536"/>
                <a:gd name="T7" fmla="*/ 0 60000 65536"/>
                <a:gd name="T8" fmla="*/ 0 60000 65536"/>
                <a:gd name="T9" fmla="*/ 0 w 21600"/>
                <a:gd name="T10" fmla="*/ 0 h 19683"/>
                <a:gd name="T11" fmla="*/ 21600 w 21600"/>
                <a:gd name="T12" fmla="*/ 19683 h 196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9683" fill="none" extrusionOk="0">
                  <a:moveTo>
                    <a:pt x="8896" y="-1"/>
                  </a:moveTo>
                  <a:cubicBezTo>
                    <a:pt x="16629" y="3495"/>
                    <a:pt x="21600" y="11195"/>
                    <a:pt x="21600" y="19683"/>
                  </a:cubicBezTo>
                </a:path>
                <a:path w="21600" h="19683" stroke="0" extrusionOk="0">
                  <a:moveTo>
                    <a:pt x="8896" y="-1"/>
                  </a:moveTo>
                  <a:cubicBezTo>
                    <a:pt x="16629" y="3495"/>
                    <a:pt x="21600" y="11195"/>
                    <a:pt x="21600" y="19683"/>
                  </a:cubicBezTo>
                  <a:lnTo>
                    <a:pt x="0" y="19683"/>
                  </a:lnTo>
                  <a:lnTo>
                    <a:pt x="8896" y="-1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endParaRPr lang="en-US"/>
            </a:p>
          </p:txBody>
        </p:sp>
        <p:sp>
          <p:nvSpPr>
            <p:cNvPr id="24596" name="Arc 6"/>
            <p:cNvSpPr>
              <a:spLocks/>
            </p:cNvSpPr>
            <p:nvPr/>
          </p:nvSpPr>
          <p:spPr bwMode="auto">
            <a:xfrm rot="-5400000">
              <a:off x="1684" y="1768"/>
              <a:ext cx="1168" cy="1315"/>
            </a:xfrm>
            <a:custGeom>
              <a:avLst/>
              <a:gdLst>
                <a:gd name="T0" fmla="*/ 0 w 21600"/>
                <a:gd name="T1" fmla="*/ 0 h 38281"/>
                <a:gd name="T2" fmla="*/ 0 w 21600"/>
                <a:gd name="T3" fmla="*/ 0 h 38281"/>
                <a:gd name="T4" fmla="*/ 0 w 21600"/>
                <a:gd name="T5" fmla="*/ 0 h 38281"/>
                <a:gd name="T6" fmla="*/ 0 60000 65536"/>
                <a:gd name="T7" fmla="*/ 0 60000 65536"/>
                <a:gd name="T8" fmla="*/ 0 60000 65536"/>
                <a:gd name="T9" fmla="*/ 0 w 21600"/>
                <a:gd name="T10" fmla="*/ 0 h 38281"/>
                <a:gd name="T11" fmla="*/ 21600 w 21600"/>
                <a:gd name="T12" fmla="*/ 38281 h 382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8281" fill="none" extrusionOk="0">
                  <a:moveTo>
                    <a:pt x="8734" y="-1"/>
                  </a:moveTo>
                  <a:cubicBezTo>
                    <a:pt x="16555" y="3457"/>
                    <a:pt x="21600" y="11203"/>
                    <a:pt x="21600" y="19755"/>
                  </a:cubicBezTo>
                  <a:cubicBezTo>
                    <a:pt x="21600" y="27344"/>
                    <a:pt x="17616" y="34377"/>
                    <a:pt x="11106" y="38280"/>
                  </a:cubicBezTo>
                </a:path>
                <a:path w="21600" h="38281" stroke="0" extrusionOk="0">
                  <a:moveTo>
                    <a:pt x="8734" y="-1"/>
                  </a:moveTo>
                  <a:cubicBezTo>
                    <a:pt x="16555" y="3457"/>
                    <a:pt x="21600" y="11203"/>
                    <a:pt x="21600" y="19755"/>
                  </a:cubicBezTo>
                  <a:cubicBezTo>
                    <a:pt x="21600" y="27344"/>
                    <a:pt x="17616" y="34377"/>
                    <a:pt x="11106" y="38280"/>
                  </a:cubicBezTo>
                  <a:lnTo>
                    <a:pt x="0" y="19755"/>
                  </a:lnTo>
                  <a:lnTo>
                    <a:pt x="8734" y="-1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  <p:sp>
          <p:nvSpPr>
            <p:cNvPr id="24597" name="Arc 7"/>
            <p:cNvSpPr>
              <a:spLocks/>
            </p:cNvSpPr>
            <p:nvPr/>
          </p:nvSpPr>
          <p:spPr bwMode="auto">
            <a:xfrm rot="9907457">
              <a:off x="2972" y="2266"/>
              <a:ext cx="502" cy="525"/>
            </a:xfrm>
            <a:custGeom>
              <a:avLst/>
              <a:gdLst>
                <a:gd name="T0" fmla="*/ 0 w 21600"/>
                <a:gd name="T1" fmla="*/ 0 h 19683"/>
                <a:gd name="T2" fmla="*/ 0 w 21600"/>
                <a:gd name="T3" fmla="*/ 0 h 19683"/>
                <a:gd name="T4" fmla="*/ 0 w 21600"/>
                <a:gd name="T5" fmla="*/ 0 h 19683"/>
                <a:gd name="T6" fmla="*/ 0 60000 65536"/>
                <a:gd name="T7" fmla="*/ 0 60000 65536"/>
                <a:gd name="T8" fmla="*/ 0 60000 65536"/>
                <a:gd name="T9" fmla="*/ 0 w 21600"/>
                <a:gd name="T10" fmla="*/ 0 h 19683"/>
                <a:gd name="T11" fmla="*/ 21600 w 21600"/>
                <a:gd name="T12" fmla="*/ 19683 h 196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9683" fill="none" extrusionOk="0">
                  <a:moveTo>
                    <a:pt x="8896" y="-1"/>
                  </a:moveTo>
                  <a:cubicBezTo>
                    <a:pt x="16629" y="3495"/>
                    <a:pt x="21600" y="11195"/>
                    <a:pt x="21600" y="19683"/>
                  </a:cubicBezTo>
                </a:path>
                <a:path w="21600" h="19683" stroke="0" extrusionOk="0">
                  <a:moveTo>
                    <a:pt x="8896" y="-1"/>
                  </a:moveTo>
                  <a:cubicBezTo>
                    <a:pt x="16629" y="3495"/>
                    <a:pt x="21600" y="11195"/>
                    <a:pt x="21600" y="19683"/>
                  </a:cubicBezTo>
                  <a:lnTo>
                    <a:pt x="0" y="19683"/>
                  </a:lnTo>
                  <a:lnTo>
                    <a:pt x="8896" y="-1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4581" name="Arc 10"/>
          <p:cNvSpPr>
            <a:spLocks/>
          </p:cNvSpPr>
          <p:nvPr/>
        </p:nvSpPr>
        <p:spPr bwMode="auto">
          <a:xfrm rot="10006623">
            <a:off x="2555875" y="4868863"/>
            <a:ext cx="3275013" cy="490537"/>
          </a:xfrm>
          <a:custGeom>
            <a:avLst/>
            <a:gdLst>
              <a:gd name="T0" fmla="*/ 2147483647 w 19772"/>
              <a:gd name="T1" fmla="*/ 0 h 16289"/>
              <a:gd name="T2" fmla="*/ 2147483647 w 19772"/>
              <a:gd name="T3" fmla="*/ 2147483647 h 16289"/>
              <a:gd name="T4" fmla="*/ 0 w 19772"/>
              <a:gd name="T5" fmla="*/ 2147483647 h 16289"/>
              <a:gd name="T6" fmla="*/ 0 60000 65536"/>
              <a:gd name="T7" fmla="*/ 0 60000 65536"/>
              <a:gd name="T8" fmla="*/ 0 60000 65536"/>
              <a:gd name="T9" fmla="*/ 0 w 19772"/>
              <a:gd name="T10" fmla="*/ 0 h 16289"/>
              <a:gd name="T11" fmla="*/ 19772 w 19772"/>
              <a:gd name="T12" fmla="*/ 16289 h 162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772" h="16289" fill="none" extrusionOk="0">
                <a:moveTo>
                  <a:pt x="14185" y="-1"/>
                </a:moveTo>
                <a:cubicBezTo>
                  <a:pt x="16583" y="2088"/>
                  <a:pt x="18491" y="4681"/>
                  <a:pt x="19772" y="7592"/>
                </a:cubicBezTo>
              </a:path>
              <a:path w="19772" h="16289" stroke="0" extrusionOk="0">
                <a:moveTo>
                  <a:pt x="14185" y="-1"/>
                </a:moveTo>
                <a:cubicBezTo>
                  <a:pt x="16583" y="2088"/>
                  <a:pt x="18491" y="4681"/>
                  <a:pt x="19772" y="7592"/>
                </a:cubicBezTo>
                <a:lnTo>
                  <a:pt x="0" y="16289"/>
                </a:lnTo>
                <a:lnTo>
                  <a:pt x="14185" y="-1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4582" name="Arc 12"/>
          <p:cNvSpPr>
            <a:spLocks/>
          </p:cNvSpPr>
          <p:nvPr/>
        </p:nvSpPr>
        <p:spPr bwMode="auto">
          <a:xfrm rot="4956178">
            <a:off x="3258344" y="4807744"/>
            <a:ext cx="922337" cy="441325"/>
          </a:xfrm>
          <a:custGeom>
            <a:avLst/>
            <a:gdLst>
              <a:gd name="T0" fmla="*/ 2147483647 w 21600"/>
              <a:gd name="T1" fmla="*/ 0 h 19683"/>
              <a:gd name="T2" fmla="*/ 2147483647 w 21600"/>
              <a:gd name="T3" fmla="*/ 2147483647 h 19683"/>
              <a:gd name="T4" fmla="*/ 0 w 21600"/>
              <a:gd name="T5" fmla="*/ 2147483647 h 19683"/>
              <a:gd name="T6" fmla="*/ 0 60000 65536"/>
              <a:gd name="T7" fmla="*/ 0 60000 65536"/>
              <a:gd name="T8" fmla="*/ 0 60000 65536"/>
              <a:gd name="T9" fmla="*/ 0 w 21600"/>
              <a:gd name="T10" fmla="*/ 0 h 19683"/>
              <a:gd name="T11" fmla="*/ 21600 w 21600"/>
              <a:gd name="T12" fmla="*/ 19683 h 1968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9683" fill="none" extrusionOk="0">
                <a:moveTo>
                  <a:pt x="8896" y="-1"/>
                </a:moveTo>
                <a:cubicBezTo>
                  <a:pt x="16629" y="3495"/>
                  <a:pt x="21600" y="11195"/>
                  <a:pt x="21600" y="19683"/>
                </a:cubicBezTo>
              </a:path>
              <a:path w="21600" h="19683" stroke="0" extrusionOk="0">
                <a:moveTo>
                  <a:pt x="8896" y="-1"/>
                </a:moveTo>
                <a:cubicBezTo>
                  <a:pt x="16629" y="3495"/>
                  <a:pt x="21600" y="11195"/>
                  <a:pt x="21600" y="19683"/>
                </a:cubicBezTo>
                <a:lnTo>
                  <a:pt x="0" y="19683"/>
                </a:lnTo>
                <a:lnTo>
                  <a:pt x="8896" y="-1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4583" name="Arc 13"/>
          <p:cNvSpPr>
            <a:spLocks/>
          </p:cNvSpPr>
          <p:nvPr/>
        </p:nvSpPr>
        <p:spPr bwMode="auto">
          <a:xfrm rot="-5587925">
            <a:off x="3745707" y="3967956"/>
            <a:ext cx="1871662" cy="1514475"/>
          </a:xfrm>
          <a:custGeom>
            <a:avLst/>
            <a:gdLst>
              <a:gd name="T0" fmla="*/ 2147483647 w 21600"/>
              <a:gd name="T1" fmla="*/ 0 h 36104"/>
              <a:gd name="T2" fmla="*/ 2147483647 w 21600"/>
              <a:gd name="T3" fmla="*/ 2147483647 h 36104"/>
              <a:gd name="T4" fmla="*/ 0 w 21600"/>
              <a:gd name="T5" fmla="*/ 2147483647 h 36104"/>
              <a:gd name="T6" fmla="*/ 0 60000 65536"/>
              <a:gd name="T7" fmla="*/ 0 60000 65536"/>
              <a:gd name="T8" fmla="*/ 0 60000 65536"/>
              <a:gd name="T9" fmla="*/ 0 w 21600"/>
              <a:gd name="T10" fmla="*/ 0 h 36104"/>
              <a:gd name="T11" fmla="*/ 21600 w 21600"/>
              <a:gd name="T12" fmla="*/ 36104 h 36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6104" fill="none" extrusionOk="0">
                <a:moveTo>
                  <a:pt x="8734" y="-1"/>
                </a:moveTo>
                <a:cubicBezTo>
                  <a:pt x="16555" y="3457"/>
                  <a:pt x="21600" y="11203"/>
                  <a:pt x="21600" y="19755"/>
                </a:cubicBezTo>
                <a:cubicBezTo>
                  <a:pt x="21600" y="26033"/>
                  <a:pt x="18868" y="32001"/>
                  <a:pt x="14116" y="36104"/>
                </a:cubicBezTo>
              </a:path>
              <a:path w="21600" h="36104" stroke="0" extrusionOk="0">
                <a:moveTo>
                  <a:pt x="8734" y="-1"/>
                </a:moveTo>
                <a:cubicBezTo>
                  <a:pt x="16555" y="3457"/>
                  <a:pt x="21600" y="11203"/>
                  <a:pt x="21600" y="19755"/>
                </a:cubicBezTo>
                <a:cubicBezTo>
                  <a:pt x="21600" y="26033"/>
                  <a:pt x="18868" y="32001"/>
                  <a:pt x="14116" y="36104"/>
                </a:cubicBezTo>
                <a:lnTo>
                  <a:pt x="0" y="19755"/>
                </a:lnTo>
                <a:lnTo>
                  <a:pt x="8734" y="-1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4584" name="Arc 14"/>
          <p:cNvSpPr>
            <a:spLocks/>
          </p:cNvSpPr>
          <p:nvPr/>
        </p:nvSpPr>
        <p:spPr bwMode="auto">
          <a:xfrm rot="9168644">
            <a:off x="5718175" y="4041775"/>
            <a:ext cx="628650" cy="1657350"/>
          </a:xfrm>
          <a:custGeom>
            <a:avLst/>
            <a:gdLst>
              <a:gd name="T0" fmla="*/ 2147483647 w 21600"/>
              <a:gd name="T1" fmla="*/ 0 h 21152"/>
              <a:gd name="T2" fmla="*/ 2147483647 w 21600"/>
              <a:gd name="T3" fmla="*/ 2147483647 h 21152"/>
              <a:gd name="T4" fmla="*/ 0 w 21600"/>
              <a:gd name="T5" fmla="*/ 2147483647 h 21152"/>
              <a:gd name="T6" fmla="*/ 0 60000 65536"/>
              <a:gd name="T7" fmla="*/ 0 60000 65536"/>
              <a:gd name="T8" fmla="*/ 0 60000 65536"/>
              <a:gd name="T9" fmla="*/ 0 w 21600"/>
              <a:gd name="T10" fmla="*/ 0 h 21152"/>
              <a:gd name="T11" fmla="*/ 21600 w 21600"/>
              <a:gd name="T12" fmla="*/ 21152 h 21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152" fill="none" extrusionOk="0">
                <a:moveTo>
                  <a:pt x="4377" y="0"/>
                </a:moveTo>
                <a:cubicBezTo>
                  <a:pt x="14407" y="2076"/>
                  <a:pt x="21600" y="10910"/>
                  <a:pt x="21600" y="21152"/>
                </a:cubicBezTo>
              </a:path>
              <a:path w="21600" h="21152" stroke="0" extrusionOk="0">
                <a:moveTo>
                  <a:pt x="4377" y="0"/>
                </a:moveTo>
                <a:cubicBezTo>
                  <a:pt x="14407" y="2076"/>
                  <a:pt x="21600" y="10910"/>
                  <a:pt x="21600" y="21152"/>
                </a:cubicBezTo>
                <a:lnTo>
                  <a:pt x="0" y="21152"/>
                </a:lnTo>
                <a:lnTo>
                  <a:pt x="4377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4585" name="Arc 19"/>
          <p:cNvSpPr>
            <a:spLocks/>
          </p:cNvSpPr>
          <p:nvPr/>
        </p:nvSpPr>
        <p:spPr bwMode="auto">
          <a:xfrm rot="4956178">
            <a:off x="2741613" y="2541588"/>
            <a:ext cx="815975" cy="796925"/>
          </a:xfrm>
          <a:custGeom>
            <a:avLst/>
            <a:gdLst>
              <a:gd name="T0" fmla="*/ 2147483647 w 21600"/>
              <a:gd name="T1" fmla="*/ 0 h 19683"/>
              <a:gd name="T2" fmla="*/ 2147483647 w 21600"/>
              <a:gd name="T3" fmla="*/ 2147483647 h 19683"/>
              <a:gd name="T4" fmla="*/ 0 w 21600"/>
              <a:gd name="T5" fmla="*/ 2147483647 h 19683"/>
              <a:gd name="T6" fmla="*/ 0 60000 65536"/>
              <a:gd name="T7" fmla="*/ 0 60000 65536"/>
              <a:gd name="T8" fmla="*/ 0 60000 65536"/>
              <a:gd name="T9" fmla="*/ 0 w 21600"/>
              <a:gd name="T10" fmla="*/ 0 h 19683"/>
              <a:gd name="T11" fmla="*/ 21600 w 21600"/>
              <a:gd name="T12" fmla="*/ 19683 h 1968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9683" fill="none" extrusionOk="0">
                <a:moveTo>
                  <a:pt x="8896" y="-1"/>
                </a:moveTo>
                <a:cubicBezTo>
                  <a:pt x="16629" y="3495"/>
                  <a:pt x="21600" y="11195"/>
                  <a:pt x="21600" y="19683"/>
                </a:cubicBezTo>
              </a:path>
              <a:path w="21600" h="19683" stroke="0" extrusionOk="0">
                <a:moveTo>
                  <a:pt x="8896" y="-1"/>
                </a:moveTo>
                <a:cubicBezTo>
                  <a:pt x="16629" y="3495"/>
                  <a:pt x="21600" y="11195"/>
                  <a:pt x="21600" y="19683"/>
                </a:cubicBezTo>
                <a:lnTo>
                  <a:pt x="0" y="19683"/>
                </a:lnTo>
                <a:lnTo>
                  <a:pt x="8896" y="-1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4586" name="Arc 20"/>
          <p:cNvSpPr>
            <a:spLocks/>
          </p:cNvSpPr>
          <p:nvPr/>
        </p:nvSpPr>
        <p:spPr bwMode="auto">
          <a:xfrm rot="-5400000">
            <a:off x="3679825" y="1717675"/>
            <a:ext cx="1657350" cy="2000250"/>
          </a:xfrm>
          <a:custGeom>
            <a:avLst/>
            <a:gdLst>
              <a:gd name="T0" fmla="*/ 2147483647 w 21600"/>
              <a:gd name="T1" fmla="*/ 0 h 38281"/>
              <a:gd name="T2" fmla="*/ 2147483647 w 21600"/>
              <a:gd name="T3" fmla="*/ 2147483647 h 38281"/>
              <a:gd name="T4" fmla="*/ 0 w 21600"/>
              <a:gd name="T5" fmla="*/ 2147483647 h 38281"/>
              <a:gd name="T6" fmla="*/ 0 60000 65536"/>
              <a:gd name="T7" fmla="*/ 0 60000 65536"/>
              <a:gd name="T8" fmla="*/ 0 60000 65536"/>
              <a:gd name="T9" fmla="*/ 0 w 21600"/>
              <a:gd name="T10" fmla="*/ 0 h 38281"/>
              <a:gd name="T11" fmla="*/ 21600 w 21600"/>
              <a:gd name="T12" fmla="*/ 38281 h 382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8281" fill="none" extrusionOk="0">
                <a:moveTo>
                  <a:pt x="8734" y="-1"/>
                </a:moveTo>
                <a:cubicBezTo>
                  <a:pt x="16555" y="3457"/>
                  <a:pt x="21600" y="11203"/>
                  <a:pt x="21600" y="19755"/>
                </a:cubicBezTo>
                <a:cubicBezTo>
                  <a:pt x="21600" y="27344"/>
                  <a:pt x="17616" y="34377"/>
                  <a:pt x="11106" y="38280"/>
                </a:cubicBezTo>
              </a:path>
              <a:path w="21600" h="38281" stroke="0" extrusionOk="0">
                <a:moveTo>
                  <a:pt x="8734" y="-1"/>
                </a:moveTo>
                <a:cubicBezTo>
                  <a:pt x="16555" y="3457"/>
                  <a:pt x="21600" y="11203"/>
                  <a:pt x="21600" y="19755"/>
                </a:cubicBezTo>
                <a:cubicBezTo>
                  <a:pt x="21600" y="27344"/>
                  <a:pt x="17616" y="34377"/>
                  <a:pt x="11106" y="38280"/>
                </a:cubicBezTo>
                <a:lnTo>
                  <a:pt x="0" y="19755"/>
                </a:lnTo>
                <a:lnTo>
                  <a:pt x="8734" y="-1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4587" name="Arc 21"/>
          <p:cNvSpPr>
            <a:spLocks/>
          </p:cNvSpPr>
          <p:nvPr/>
        </p:nvSpPr>
        <p:spPr bwMode="auto">
          <a:xfrm rot="9175766">
            <a:off x="5662613" y="2346325"/>
            <a:ext cx="677862" cy="1147763"/>
          </a:xfrm>
          <a:custGeom>
            <a:avLst/>
            <a:gdLst>
              <a:gd name="T0" fmla="*/ 2147483647 w 21600"/>
              <a:gd name="T1" fmla="*/ 0 h 24051"/>
              <a:gd name="T2" fmla="*/ 2147483647 w 21600"/>
              <a:gd name="T3" fmla="*/ 2147483647 h 24051"/>
              <a:gd name="T4" fmla="*/ 0 w 21600"/>
              <a:gd name="T5" fmla="*/ 2147483647 h 24051"/>
              <a:gd name="T6" fmla="*/ 0 60000 65536"/>
              <a:gd name="T7" fmla="*/ 0 60000 65536"/>
              <a:gd name="T8" fmla="*/ 0 60000 65536"/>
              <a:gd name="T9" fmla="*/ 0 w 21600"/>
              <a:gd name="T10" fmla="*/ 0 h 24051"/>
              <a:gd name="T11" fmla="*/ 21600 w 21600"/>
              <a:gd name="T12" fmla="*/ 24051 h 2405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4051" fill="none" extrusionOk="0">
                <a:moveTo>
                  <a:pt x="7660" y="0"/>
                </a:moveTo>
                <a:cubicBezTo>
                  <a:pt x="16051" y="3182"/>
                  <a:pt x="21600" y="11222"/>
                  <a:pt x="21600" y="20196"/>
                </a:cubicBezTo>
                <a:cubicBezTo>
                  <a:pt x="21600" y="21488"/>
                  <a:pt x="21483" y="22778"/>
                  <a:pt x="21253" y="24051"/>
                </a:cubicBezTo>
              </a:path>
              <a:path w="21600" h="24051" stroke="0" extrusionOk="0">
                <a:moveTo>
                  <a:pt x="7660" y="0"/>
                </a:moveTo>
                <a:cubicBezTo>
                  <a:pt x="16051" y="3182"/>
                  <a:pt x="21600" y="11222"/>
                  <a:pt x="21600" y="20196"/>
                </a:cubicBezTo>
                <a:cubicBezTo>
                  <a:pt x="21600" y="21488"/>
                  <a:pt x="21483" y="22778"/>
                  <a:pt x="21253" y="24051"/>
                </a:cubicBezTo>
                <a:lnTo>
                  <a:pt x="0" y="20196"/>
                </a:lnTo>
                <a:lnTo>
                  <a:pt x="766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4588" name="Line 22"/>
          <p:cNvSpPr>
            <a:spLocks noChangeShapeType="1"/>
          </p:cNvSpPr>
          <p:nvPr/>
        </p:nvSpPr>
        <p:spPr bwMode="auto">
          <a:xfrm>
            <a:off x="2843213" y="3429000"/>
            <a:ext cx="3529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24589" name="Line 23"/>
          <p:cNvSpPr>
            <a:spLocks noChangeShapeType="1"/>
          </p:cNvSpPr>
          <p:nvPr/>
        </p:nvSpPr>
        <p:spPr bwMode="auto">
          <a:xfrm>
            <a:off x="1835150" y="5589588"/>
            <a:ext cx="51133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24590" name="Line 24"/>
          <p:cNvSpPr>
            <a:spLocks noChangeShapeType="1"/>
          </p:cNvSpPr>
          <p:nvPr/>
        </p:nvSpPr>
        <p:spPr bwMode="auto">
          <a:xfrm>
            <a:off x="3492500" y="2924175"/>
            <a:ext cx="0" cy="504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24591" name="Line 25"/>
          <p:cNvSpPr>
            <a:spLocks noChangeShapeType="1"/>
          </p:cNvSpPr>
          <p:nvPr/>
        </p:nvSpPr>
        <p:spPr bwMode="auto">
          <a:xfrm>
            <a:off x="3492500" y="5516563"/>
            <a:ext cx="0" cy="73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24592" name="Text Box 26"/>
          <p:cNvSpPr txBox="1">
            <a:spLocks noChangeArrowheads="1"/>
          </p:cNvSpPr>
          <p:nvPr/>
        </p:nvSpPr>
        <p:spPr bwMode="auto">
          <a:xfrm>
            <a:off x="3203575" y="3500438"/>
            <a:ext cx="720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VaR</a:t>
            </a:r>
          </a:p>
        </p:txBody>
      </p:sp>
      <p:sp>
        <p:nvSpPr>
          <p:cNvPr id="24593" name="Text Box 27"/>
          <p:cNvSpPr txBox="1">
            <a:spLocks noChangeArrowheads="1"/>
          </p:cNvSpPr>
          <p:nvPr/>
        </p:nvSpPr>
        <p:spPr bwMode="auto">
          <a:xfrm>
            <a:off x="3203575" y="5734050"/>
            <a:ext cx="7921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VaR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Same </a:t>
            </a:r>
            <a:r>
              <a:rPr lang="en-US" dirty="0" err="1" smtClean="0"/>
              <a:t>VaR</a:t>
            </a:r>
            <a:r>
              <a:rPr lang="en-US" dirty="0" smtClean="0"/>
              <a:t>, Different 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Suppose there are two possible states of the world: </a:t>
            </a:r>
          </a:p>
          <a:p>
            <a:pPr lvl="1"/>
            <a:r>
              <a:rPr lang="en-US" dirty="0" smtClean="0"/>
              <a:t>A good state with probability = 0.8: Portfolio gains 100</a:t>
            </a:r>
          </a:p>
          <a:p>
            <a:pPr lvl="1"/>
            <a:r>
              <a:rPr lang="en-US" dirty="0" smtClean="0"/>
              <a:t>A bad state with probability = 0.2: Portfolio loss is randomly drawn from </a:t>
            </a:r>
            <a:r>
              <a:rPr lang="en-US" dirty="0"/>
              <a:t>U[50,100]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What is 90% </a:t>
            </a:r>
            <a:r>
              <a:rPr lang="en-US" dirty="0" err="1" smtClean="0"/>
              <a:t>VaR</a:t>
            </a:r>
            <a:r>
              <a:rPr lang="en-US" dirty="0" smtClean="0"/>
              <a:t>? </a:t>
            </a:r>
          </a:p>
          <a:p>
            <a:pPr lvl="1"/>
            <a:r>
              <a:rPr lang="en-US" dirty="0" smtClean="0"/>
              <a:t>Let </a:t>
            </a:r>
            <a:r>
              <a:rPr lang="en-US" i="1" dirty="0" smtClean="0"/>
              <a:t>x</a:t>
            </a:r>
            <a:r>
              <a:rPr lang="en-US" dirty="0" smtClean="0"/>
              <a:t> be the </a:t>
            </a:r>
            <a:r>
              <a:rPr lang="en-US" dirty="0" err="1" smtClean="0"/>
              <a:t>VaR.</a:t>
            </a:r>
            <a:r>
              <a:rPr lang="en-US" dirty="0" smtClean="0"/>
              <a:t> It must be between 50 and 100. </a:t>
            </a:r>
          </a:p>
          <a:p>
            <a:pPr lvl="1"/>
            <a:r>
              <a:rPr lang="en-US" dirty="0" smtClean="0"/>
              <a:t>The probability of loss being less than or equal to </a:t>
            </a:r>
            <a:r>
              <a:rPr lang="en-US" i="1" dirty="0" smtClean="0"/>
              <a:t>x</a:t>
            </a:r>
            <a:r>
              <a:rPr lang="en-US" dirty="0" smtClean="0"/>
              <a:t> is 0.9: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is 90% Expected Shortfall? 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6122472"/>
              </p:ext>
            </p:extLst>
          </p:nvPr>
        </p:nvGraphicFramePr>
        <p:xfrm>
          <a:off x="2483768" y="4121613"/>
          <a:ext cx="3456384" cy="819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30" name="Equation" r:id="rId3" imgW="2463800" imgH="584200" progId="Equation.3">
                  <p:embed/>
                </p:oleObj>
              </mc:Choice>
              <mc:Fallback>
                <p:oleObj name="Equation" r:id="rId3" imgW="2463800" imgH="584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83768" y="4121613"/>
                        <a:ext cx="3456384" cy="819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4310594"/>
              </p:ext>
            </p:extLst>
          </p:nvPr>
        </p:nvGraphicFramePr>
        <p:xfrm>
          <a:off x="2483768" y="5445224"/>
          <a:ext cx="4181110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31" name="Equation" r:id="rId5" imgW="2286000" imgH="393700" progId="Equation.3">
                  <p:embed/>
                </p:oleObj>
              </mc:Choice>
              <mc:Fallback>
                <p:oleObj name="Equation" r:id="rId5" imgW="22860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83768" y="5445224"/>
                        <a:ext cx="4181110" cy="720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2487B61-8780-4002-A0FB-ADCB19BEB96B}" type="slidenum">
              <a:rPr lang="en-US" altLang="en-US" smtClean="0"/>
              <a:pPr eaLnBrk="1" hangingPunct="1"/>
              <a:t>15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66475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Same </a:t>
            </a:r>
            <a:r>
              <a:rPr lang="en-US" dirty="0" err="1" smtClean="0"/>
              <a:t>VaR</a:t>
            </a:r>
            <a:r>
              <a:rPr lang="en-US" dirty="0" smtClean="0"/>
              <a:t>, Different 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Suppose the two states are now: </a:t>
            </a:r>
          </a:p>
          <a:p>
            <a:pPr lvl="1"/>
            <a:r>
              <a:rPr lang="en-US" dirty="0"/>
              <a:t>A good state with probability = 0.8: </a:t>
            </a:r>
            <a:r>
              <a:rPr lang="en-US" dirty="0" smtClean="0"/>
              <a:t>Portfolio gains 100</a:t>
            </a:r>
          </a:p>
          <a:p>
            <a:pPr lvl="1"/>
            <a:r>
              <a:rPr lang="en-US" dirty="0"/>
              <a:t>A bad state with probability = 0.2: </a:t>
            </a:r>
            <a:r>
              <a:rPr lang="en-US" dirty="0" smtClean="0"/>
              <a:t>Portfolio loss is randomly drawn from </a:t>
            </a:r>
            <a:r>
              <a:rPr lang="en-US" dirty="0"/>
              <a:t>U</a:t>
            </a:r>
            <a:r>
              <a:rPr lang="en-US" dirty="0" smtClean="0"/>
              <a:t>[0,150</a:t>
            </a:r>
            <a:r>
              <a:rPr lang="en-US" dirty="0"/>
              <a:t>]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What is 90% </a:t>
            </a:r>
            <a:r>
              <a:rPr lang="en-US" dirty="0" err="1" smtClean="0"/>
              <a:t>VaR</a:t>
            </a:r>
            <a:r>
              <a:rPr lang="en-US" dirty="0" smtClean="0"/>
              <a:t>? </a:t>
            </a:r>
          </a:p>
          <a:p>
            <a:pPr lvl="1"/>
            <a:r>
              <a:rPr lang="en-US" dirty="0" smtClean="0"/>
              <a:t>Let </a:t>
            </a:r>
            <a:r>
              <a:rPr lang="en-US" i="1" dirty="0" smtClean="0"/>
              <a:t>x</a:t>
            </a:r>
            <a:r>
              <a:rPr lang="en-US" dirty="0" smtClean="0"/>
              <a:t> be the </a:t>
            </a:r>
            <a:r>
              <a:rPr lang="en-US" dirty="0" err="1" smtClean="0"/>
              <a:t>VaR.</a:t>
            </a:r>
            <a:r>
              <a:rPr lang="en-US" dirty="0" smtClean="0"/>
              <a:t> It must be between 0 and 150. </a:t>
            </a:r>
          </a:p>
          <a:p>
            <a:pPr lvl="1"/>
            <a:r>
              <a:rPr lang="en-US" dirty="0" smtClean="0"/>
              <a:t>The probability of loss being less than or equal to </a:t>
            </a:r>
            <a:r>
              <a:rPr lang="en-US" i="1" dirty="0" smtClean="0"/>
              <a:t>x</a:t>
            </a:r>
            <a:r>
              <a:rPr lang="en-US" dirty="0" smtClean="0"/>
              <a:t> is 0.9: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is 90% Expected Shortfall? 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55151"/>
              </p:ext>
            </p:extLst>
          </p:nvPr>
        </p:nvGraphicFramePr>
        <p:xfrm>
          <a:off x="2538413" y="4149080"/>
          <a:ext cx="3348037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56" name="Equation" r:id="rId3" imgW="2387600" imgH="584200" progId="Equation.3">
                  <p:embed/>
                </p:oleObj>
              </mc:Choice>
              <mc:Fallback>
                <p:oleObj name="Equation" r:id="rId3" imgW="2387600" imgH="584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38413" y="4149080"/>
                        <a:ext cx="3348037" cy="81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2732887"/>
              </p:ext>
            </p:extLst>
          </p:nvPr>
        </p:nvGraphicFramePr>
        <p:xfrm>
          <a:off x="2425700" y="5446167"/>
          <a:ext cx="4297363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57" name="Equation" r:id="rId5" imgW="2349500" imgH="393700" progId="Equation.3">
                  <p:embed/>
                </p:oleObj>
              </mc:Choice>
              <mc:Fallback>
                <p:oleObj name="Equation" r:id="rId5" imgW="23495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25700" y="5446167"/>
                        <a:ext cx="4297363" cy="719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2487B61-8780-4002-A0FB-ADCB19BEB96B}" type="slidenum">
              <a:rPr lang="en-US" altLang="en-US" smtClean="0"/>
              <a:pPr eaLnBrk="1" hangingPunct="1"/>
              <a:t>16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7019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CA" sz="3600" dirty="0" smtClean="0"/>
              <a:t>Expected Shortfall - Normal Distribution</a:t>
            </a:r>
            <a:endParaRPr lang="en-US" sz="2400" dirty="0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76872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CA" dirty="0" smtClean="0">
                <a:cs typeface="Arial" charset="0"/>
              </a:rPr>
              <a:t>The daily losses on a portfolio of stocks are distributed normally with mean=0, and standard deviation of 5 million</a:t>
            </a:r>
          </a:p>
          <a:p>
            <a:pPr eaLnBrk="1" hangingPunct="1"/>
            <a:r>
              <a:rPr lang="en-CA" dirty="0" smtClean="0">
                <a:cs typeface="Arial" charset="0"/>
              </a:rPr>
              <a:t>What is the 95% </a:t>
            </a:r>
            <a:r>
              <a:rPr lang="en-CA" dirty="0" err="1" smtClean="0">
                <a:cs typeface="Arial" charset="0"/>
              </a:rPr>
              <a:t>VaR</a:t>
            </a:r>
            <a:r>
              <a:rPr lang="en-CA" dirty="0" smtClean="0">
                <a:cs typeface="Arial" charset="0"/>
              </a:rPr>
              <a:t>? </a:t>
            </a:r>
          </a:p>
          <a:p>
            <a:pPr lvl="1"/>
            <a:r>
              <a:rPr lang="en-CA" i="1" dirty="0" err="1" smtClean="0">
                <a:cs typeface="Arial" charset="0"/>
              </a:rPr>
              <a:t>VaR</a:t>
            </a:r>
            <a:r>
              <a:rPr lang="en-CA" dirty="0" smtClean="0">
                <a:cs typeface="Arial" charset="0"/>
              </a:rPr>
              <a:t> = 1.645×5 = 8.22 million</a:t>
            </a:r>
          </a:p>
          <a:p>
            <a:pPr eaLnBrk="1" hangingPunct="1"/>
            <a:r>
              <a:rPr lang="en-CA" dirty="0" smtClean="0">
                <a:cs typeface="Arial" charset="0"/>
              </a:rPr>
              <a:t>What is the 95% Expected Shortfall?</a:t>
            </a:r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30BB7F7-F310-45D6-9A6E-25EFAD223B8F}" type="slidenum">
              <a:rPr lang="en-US" altLang="en-US" smtClean="0"/>
              <a:pPr eaLnBrk="1" hangingPunct="1"/>
              <a:t>17</a:t>
            </a:fld>
            <a:endParaRPr lang="en-US" alt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0840082"/>
              </p:ext>
            </p:extLst>
          </p:nvPr>
        </p:nvGraphicFramePr>
        <p:xfrm>
          <a:off x="1062038" y="3573016"/>
          <a:ext cx="7486650" cy="316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35" name="Equation" r:id="rId4" imgW="2882900" imgH="1219200" progId="Equation.3">
                  <p:embed/>
                </p:oleObj>
              </mc:Choice>
              <mc:Fallback>
                <p:oleObj name="Equation" r:id="rId4" imgW="2882900" imgH="1219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2038" y="3573016"/>
                        <a:ext cx="7486650" cy="3165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3102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CA" sz="3600" dirty="0" smtClean="0"/>
              <a:t>Expected Shortfall - Normal Distribution</a:t>
            </a:r>
            <a:endParaRPr lang="en-US" sz="2400" dirty="0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1"/>
          </a:xfrm>
        </p:spPr>
        <p:txBody>
          <a:bodyPr>
            <a:normAutofit/>
          </a:bodyPr>
          <a:lstStyle/>
          <a:p>
            <a:pPr eaLnBrk="1" hangingPunct="1"/>
            <a:r>
              <a:rPr lang="en-CA" dirty="0" smtClean="0">
                <a:cs typeface="Arial" charset="0"/>
              </a:rPr>
              <a:t>For the </a:t>
            </a:r>
            <a:r>
              <a:rPr lang="en-CA" b="1" dirty="0" smtClean="0">
                <a:cs typeface="Arial" charset="0"/>
              </a:rPr>
              <a:t>Mean Zero Normal Distribution</a:t>
            </a:r>
            <a:r>
              <a:rPr lang="en-CA" dirty="0" smtClean="0">
                <a:cs typeface="Arial" charset="0"/>
              </a:rPr>
              <a:t>, Expected Shortfall at a certain confidence level, is like </a:t>
            </a:r>
            <a:r>
              <a:rPr lang="en-CA" dirty="0" err="1" smtClean="0">
                <a:cs typeface="Arial" charset="0"/>
              </a:rPr>
              <a:t>VaR</a:t>
            </a:r>
            <a:r>
              <a:rPr lang="en-CA" dirty="0" smtClean="0">
                <a:cs typeface="Arial" charset="0"/>
              </a:rPr>
              <a:t> at some higher level</a:t>
            </a:r>
          </a:p>
          <a:p>
            <a:pPr eaLnBrk="1" hangingPunct="1"/>
            <a:r>
              <a:rPr lang="en-CA" dirty="0" smtClean="0">
                <a:cs typeface="Arial" charset="0"/>
              </a:rPr>
              <a:t>In our case:</a:t>
            </a:r>
          </a:p>
          <a:p>
            <a:pPr eaLnBrk="1" hangingPunct="1"/>
            <a:endParaRPr lang="en-CA" dirty="0">
              <a:cs typeface="Arial" charset="0"/>
            </a:endParaRPr>
          </a:p>
          <a:p>
            <a:pPr eaLnBrk="1" hangingPunct="1"/>
            <a:endParaRPr lang="en-CA" dirty="0" smtClean="0">
              <a:cs typeface="Arial" charset="0"/>
            </a:endParaRPr>
          </a:p>
          <a:p>
            <a:pPr eaLnBrk="1" hangingPunct="1"/>
            <a:endParaRPr lang="en-CA" dirty="0">
              <a:cs typeface="Arial" charset="0"/>
            </a:endParaRPr>
          </a:p>
          <a:p>
            <a:pPr eaLnBrk="1" hangingPunct="1"/>
            <a:r>
              <a:rPr lang="en-CA" dirty="0" smtClean="0">
                <a:cs typeface="Arial" charset="0"/>
              </a:rPr>
              <a:t>95% Expected Shortfall = 98% </a:t>
            </a:r>
            <a:r>
              <a:rPr lang="en-CA" dirty="0" err="1" smtClean="0">
                <a:cs typeface="Arial" charset="0"/>
              </a:rPr>
              <a:t>VaR</a:t>
            </a:r>
            <a:endParaRPr lang="en-CA" dirty="0" smtClean="0">
              <a:cs typeface="Arial" charset="0"/>
            </a:endParaRPr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30BB7F7-F310-45D6-9A6E-25EFAD223B8F}" type="slidenum">
              <a:rPr lang="en-US" altLang="en-US" smtClean="0"/>
              <a:pPr eaLnBrk="1" hangingPunct="1"/>
              <a:t>18</a:t>
            </a:fld>
            <a:endParaRPr lang="en-US" alt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2272622"/>
              </p:ext>
            </p:extLst>
          </p:nvPr>
        </p:nvGraphicFramePr>
        <p:xfrm>
          <a:off x="1619672" y="3933056"/>
          <a:ext cx="60833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11" name="Equation" r:id="rId4" imgW="2286000" imgH="393700" progId="Equation.3">
                  <p:embed/>
                </p:oleObj>
              </mc:Choice>
              <mc:Fallback>
                <p:oleObj name="Equation" r:id="rId4" imgW="22860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19672" y="3933056"/>
                        <a:ext cx="6083300" cy="1047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8872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332656"/>
            <a:ext cx="7772400" cy="1000125"/>
          </a:xfrm>
        </p:spPr>
        <p:txBody>
          <a:bodyPr/>
          <a:lstStyle/>
          <a:p>
            <a:pPr eaLnBrk="1" hangingPunct="1"/>
            <a:r>
              <a:rPr lang="en-US" dirty="0" smtClean="0"/>
              <a:t>Coherent Risk Measures</a:t>
            </a:r>
            <a:endParaRPr lang="en-US" sz="2400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484784"/>
            <a:ext cx="8136904" cy="504056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b="1" dirty="0" smtClean="0">
                <a:cs typeface="Arial" charset="0"/>
              </a:rPr>
              <a:t>Monotonicity:</a:t>
            </a:r>
            <a:r>
              <a:rPr lang="en-US" dirty="0" smtClean="0">
                <a:cs typeface="Arial" charset="0"/>
              </a:rPr>
              <a:t> If one portfolio always produces a worse outcome than another, its risk measure should be greater</a:t>
            </a:r>
          </a:p>
          <a:p>
            <a:pPr>
              <a:lnSpc>
                <a:spcPct val="110000"/>
              </a:lnSpc>
            </a:pPr>
            <a:r>
              <a:rPr lang="en-US" b="1" dirty="0" smtClean="0">
                <a:cs typeface="Arial" charset="0"/>
              </a:rPr>
              <a:t>Translation Invariance: </a:t>
            </a:r>
            <a:r>
              <a:rPr lang="en-US" dirty="0" smtClean="0">
                <a:cs typeface="Arial" charset="0"/>
              </a:rPr>
              <a:t>If we add an amount of riskless asset paying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K</a:t>
            </a:r>
            <a:r>
              <a:rPr lang="en-US" dirty="0" smtClean="0">
                <a:cs typeface="Arial" charset="0"/>
              </a:rPr>
              <a:t> to a portfolio its risk measure should go down by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K</a:t>
            </a:r>
          </a:p>
          <a:p>
            <a:pPr>
              <a:lnSpc>
                <a:spcPct val="110000"/>
              </a:lnSpc>
            </a:pPr>
            <a:r>
              <a:rPr lang="en-US" b="1" dirty="0" smtClean="0">
                <a:cs typeface="Arial" charset="0"/>
              </a:rPr>
              <a:t>Homogeneity:</a:t>
            </a:r>
            <a:r>
              <a:rPr lang="en-US" dirty="0" smtClean="0">
                <a:cs typeface="Arial" charset="0"/>
              </a:rPr>
              <a:t> Multiplying the size of a portfolio by </a:t>
            </a:r>
            <a:r>
              <a:rPr lang="en-US" dirty="0" smtClean="0">
                <a:latin typeface="Symbol" pitchFamily="18" charset="2"/>
                <a:cs typeface="Arial" charset="0"/>
              </a:rPr>
              <a:t>l</a:t>
            </a:r>
            <a:r>
              <a:rPr lang="en-US" dirty="0" smtClean="0">
                <a:cs typeface="Arial" charset="0"/>
              </a:rPr>
              <a:t> should result in the risk measure being multiplied by </a:t>
            </a:r>
            <a:r>
              <a:rPr lang="en-US" dirty="0" smtClean="0">
                <a:latin typeface="Symbol" pitchFamily="18" charset="2"/>
                <a:cs typeface="Arial" charset="0"/>
              </a:rPr>
              <a:t>l</a:t>
            </a:r>
          </a:p>
          <a:p>
            <a:pPr>
              <a:lnSpc>
                <a:spcPct val="110000"/>
              </a:lnSpc>
            </a:pPr>
            <a:r>
              <a:rPr lang="en-US" b="1" dirty="0" smtClean="0">
                <a:cs typeface="Arial" charset="0"/>
              </a:rPr>
              <a:t>Sub-</a:t>
            </a:r>
            <a:r>
              <a:rPr lang="en-US" b="1" dirty="0" err="1" smtClean="0">
                <a:cs typeface="Arial" charset="0"/>
              </a:rPr>
              <a:t>additivity</a:t>
            </a:r>
            <a:r>
              <a:rPr lang="en-US" b="1" dirty="0" smtClean="0">
                <a:cs typeface="Arial" charset="0"/>
              </a:rPr>
              <a:t>:</a:t>
            </a:r>
            <a:r>
              <a:rPr lang="en-US" dirty="0" smtClean="0">
                <a:cs typeface="Arial" charset="0"/>
              </a:rPr>
              <a:t> The risk measures for two portfolios after they have been merged should be no greater than the sum of their risk measures before they were merged = benefit to diversification</a:t>
            </a:r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EB8F439-1409-49B1-8A47-EA7DB2688447}" type="slidenum">
              <a:rPr lang="en-US" altLang="en-US" smtClean="0"/>
              <a:pPr eaLnBrk="1" hangingPunct="1"/>
              <a:t>19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Value at Risk (</a:t>
            </a:r>
            <a:r>
              <a:rPr lang="en-US" dirty="0" err="1" smtClean="0"/>
              <a:t>VaR</a:t>
            </a:r>
            <a:r>
              <a:rPr lang="en-US" dirty="0" smtClean="0"/>
              <a:t>)?</a:t>
            </a:r>
          </a:p>
          <a:p>
            <a:r>
              <a:rPr lang="en-US" dirty="0" smtClean="0"/>
              <a:t>Applications of </a:t>
            </a:r>
            <a:r>
              <a:rPr lang="en-US" dirty="0" err="1" smtClean="0"/>
              <a:t>VaR</a:t>
            </a:r>
            <a:endParaRPr lang="en-US" dirty="0" smtClean="0"/>
          </a:p>
          <a:p>
            <a:r>
              <a:rPr lang="en-US" dirty="0" smtClean="0"/>
              <a:t>Simple Examples</a:t>
            </a:r>
          </a:p>
          <a:p>
            <a:r>
              <a:rPr lang="en-US" dirty="0" smtClean="0"/>
              <a:t>Expected Shortfall</a:t>
            </a:r>
          </a:p>
          <a:p>
            <a:r>
              <a:rPr lang="en-US" dirty="0" smtClean="0"/>
              <a:t>Coherent Risk Measures</a:t>
            </a:r>
          </a:p>
          <a:p>
            <a:r>
              <a:rPr lang="en-US" dirty="0" smtClean="0"/>
              <a:t>Aggregation Through Time</a:t>
            </a:r>
          </a:p>
          <a:p>
            <a:r>
              <a:rPr lang="en-US" dirty="0" smtClean="0"/>
              <a:t>Choice of </a:t>
            </a:r>
            <a:r>
              <a:rPr lang="en-US" dirty="0" err="1" smtClean="0"/>
              <a:t>VaR</a:t>
            </a:r>
            <a:r>
              <a:rPr lang="en-US" dirty="0" smtClean="0"/>
              <a:t> Parameters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2487B61-8780-4002-A0FB-ADCB19BEB96B}" type="slidenum">
              <a:rPr lang="en-US" altLang="en-US" smtClean="0"/>
              <a:pPr eaLnBrk="1" hangingPunct="1"/>
              <a:t>2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3158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 vs Expected Shortfall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cs typeface="Arial" charset="0"/>
              </a:rPr>
              <a:t>VaR</a:t>
            </a:r>
            <a:r>
              <a:rPr lang="en-US" dirty="0" smtClean="0">
                <a:cs typeface="Arial" charset="0"/>
              </a:rPr>
              <a:t> satisfies the first three conditions but not the fourth one</a:t>
            </a:r>
          </a:p>
          <a:p>
            <a:pPr lvl="1"/>
            <a:r>
              <a:rPr lang="en-US" dirty="0" err="1" smtClean="0">
                <a:cs typeface="Arial" charset="0"/>
              </a:rPr>
              <a:t>VaR</a:t>
            </a:r>
            <a:r>
              <a:rPr lang="en-US" dirty="0" smtClean="0">
                <a:cs typeface="Arial" charset="0"/>
              </a:rPr>
              <a:t> is not coherent</a:t>
            </a:r>
          </a:p>
          <a:p>
            <a:pPr eaLnBrk="1" hangingPunct="1"/>
            <a:r>
              <a:rPr lang="en-US" dirty="0" smtClean="0">
                <a:cs typeface="Arial" charset="0"/>
              </a:rPr>
              <a:t>Expected shortfall satisfies all four conditions.</a:t>
            </a: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DC5E343-4D95-4EC5-A932-5021F9BC4C33}" type="slidenum">
              <a:rPr lang="en-US" altLang="en-US" smtClean="0"/>
              <a:pPr eaLnBrk="1" hangingPunct="1"/>
              <a:t>20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Sub-Additivity −Example</a:t>
            </a:r>
            <a:endParaRPr lang="en-US" dirty="0" smtClean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CA" dirty="0" smtClean="0">
                <a:cs typeface="Arial" charset="0"/>
              </a:rPr>
              <a:t>Each of two independent projects has a probability 0.98 of a loss of $1 million and 0.02 probability of a loss of  $10 million</a:t>
            </a:r>
          </a:p>
          <a:p>
            <a:pPr eaLnBrk="1" hangingPunct="1"/>
            <a:r>
              <a:rPr lang="en-CA" dirty="0" smtClean="0">
                <a:cs typeface="Arial" charset="0"/>
              </a:rPr>
              <a:t>What is the 97.5% </a:t>
            </a:r>
            <a:r>
              <a:rPr lang="en-CA" dirty="0" err="1" smtClean="0">
                <a:cs typeface="Arial" charset="0"/>
              </a:rPr>
              <a:t>VaR</a:t>
            </a:r>
            <a:r>
              <a:rPr lang="en-CA" dirty="0" smtClean="0">
                <a:cs typeface="Arial" charset="0"/>
              </a:rPr>
              <a:t> for each project? </a:t>
            </a:r>
            <a:r>
              <a:rPr lang="en-CA" dirty="0" smtClean="0">
                <a:solidFill>
                  <a:srgbClr val="FF0000"/>
                </a:solidFill>
                <a:cs typeface="Arial" charset="0"/>
              </a:rPr>
              <a:t>$1M</a:t>
            </a:r>
          </a:p>
          <a:p>
            <a:pPr eaLnBrk="1" hangingPunct="1"/>
            <a:r>
              <a:rPr lang="en-CA" dirty="0" smtClean="0">
                <a:cs typeface="Arial" charset="0"/>
              </a:rPr>
              <a:t>What is the 97.5% expected shortfall for each project?</a:t>
            </a:r>
          </a:p>
          <a:p>
            <a:pPr lvl="1"/>
            <a:r>
              <a:rPr lang="en-CA" dirty="0" smtClean="0">
                <a:solidFill>
                  <a:srgbClr val="FF0000"/>
                </a:solidFill>
                <a:cs typeface="Arial" charset="0"/>
              </a:rPr>
              <a:t>Within the 2.5% worst results for the project: </a:t>
            </a:r>
          </a:p>
          <a:p>
            <a:pPr lvl="2"/>
            <a:r>
              <a:rPr lang="en-CA" dirty="0" smtClean="0">
                <a:solidFill>
                  <a:srgbClr val="FF0000"/>
                </a:solidFill>
                <a:cs typeface="Arial" charset="0"/>
              </a:rPr>
              <a:t>Conditional Probability of $1M = (98-97.5)/2.5=0.5/2.5 Conditional Probability of 10mil = (100-98)/2.5=2/2.5</a:t>
            </a:r>
          </a:p>
          <a:p>
            <a:pPr lvl="1"/>
            <a:r>
              <a:rPr lang="en-CA" dirty="0" smtClean="0">
                <a:solidFill>
                  <a:srgbClr val="FF0000"/>
                </a:solidFill>
                <a:cs typeface="Arial" charset="0"/>
              </a:rPr>
              <a:t>ES=(0.5/2.5)*1 + (2/2.5)*10 = 8.2</a:t>
            </a:r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182F2AC-3432-4D42-A764-5A66784AC97A}" type="slidenum">
              <a:rPr lang="en-US" altLang="en-US" smtClean="0"/>
              <a:pPr eaLnBrk="1" hangingPunct="1"/>
              <a:t>21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Sub-Additivity −</a:t>
            </a:r>
            <a:r>
              <a:rPr lang="en-CA" dirty="0" smtClean="0"/>
              <a:t>Example (2)</a:t>
            </a:r>
            <a:endParaRPr lang="en-US" dirty="0" smtClean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CA" sz="2400" dirty="0" smtClean="0">
                <a:cs typeface="Arial" charset="0"/>
              </a:rPr>
              <a:t>What is the 97.5% </a:t>
            </a:r>
            <a:r>
              <a:rPr lang="en-CA" sz="2400" dirty="0" err="1" smtClean="0">
                <a:cs typeface="Arial" charset="0"/>
              </a:rPr>
              <a:t>VaR</a:t>
            </a:r>
            <a:r>
              <a:rPr lang="en-CA" sz="2400" dirty="0" smtClean="0">
                <a:cs typeface="Arial" charset="0"/>
              </a:rPr>
              <a:t> for the portfolio? </a:t>
            </a:r>
            <a:r>
              <a:rPr lang="en-CA" sz="2400" dirty="0" smtClean="0">
                <a:solidFill>
                  <a:srgbClr val="FF0000"/>
                </a:solidFill>
                <a:cs typeface="Arial" charset="0"/>
              </a:rPr>
              <a:t>11</a:t>
            </a:r>
          </a:p>
          <a:p>
            <a:pPr eaLnBrk="1" hangingPunct="1"/>
            <a:endParaRPr lang="en-CA" sz="2400" dirty="0" smtClean="0">
              <a:cs typeface="Arial" charset="0"/>
            </a:endParaRPr>
          </a:p>
          <a:p>
            <a:pPr eaLnBrk="1" hangingPunct="1"/>
            <a:endParaRPr lang="en-CA" sz="2400" dirty="0">
              <a:cs typeface="Arial" charset="0"/>
            </a:endParaRPr>
          </a:p>
          <a:p>
            <a:pPr eaLnBrk="1" hangingPunct="1"/>
            <a:endParaRPr lang="en-CA" sz="2400" dirty="0" smtClean="0">
              <a:cs typeface="Arial" charset="0"/>
            </a:endParaRPr>
          </a:p>
          <a:p>
            <a:pPr eaLnBrk="1" hangingPunct="1"/>
            <a:endParaRPr lang="en-CA" sz="2400" dirty="0">
              <a:cs typeface="Arial" charset="0"/>
            </a:endParaRPr>
          </a:p>
          <a:p>
            <a:pPr eaLnBrk="1" hangingPunct="1"/>
            <a:endParaRPr lang="en-CA" sz="2400" dirty="0" smtClean="0">
              <a:cs typeface="Arial" charset="0"/>
            </a:endParaRPr>
          </a:p>
          <a:p>
            <a:pPr eaLnBrk="1" hangingPunct="1"/>
            <a:r>
              <a:rPr lang="en-CA" sz="2400" dirty="0" smtClean="0">
                <a:cs typeface="Arial" charset="0"/>
              </a:rPr>
              <a:t>What is the 97.5% expected shortfall for the portfolio?</a:t>
            </a:r>
            <a:endParaRPr lang="en-CA" dirty="0" smtClean="0">
              <a:solidFill>
                <a:srgbClr val="FF0000"/>
              </a:solidFill>
              <a:cs typeface="Arial" charset="0"/>
            </a:endParaRPr>
          </a:p>
          <a:p>
            <a:pPr lvl="1"/>
            <a:r>
              <a:rPr lang="en-CA" dirty="0" smtClean="0">
                <a:solidFill>
                  <a:srgbClr val="FF0000"/>
                </a:solidFill>
                <a:cs typeface="Arial" charset="0"/>
              </a:rPr>
              <a:t>Conditional Prob. of 11 = (99.96-97.5)/2.5, Conditional Prob. of 20 = (100-99.96)/2.5</a:t>
            </a:r>
          </a:p>
          <a:p>
            <a:pPr lvl="1"/>
            <a:r>
              <a:rPr lang="en-CA" dirty="0" smtClean="0">
                <a:solidFill>
                  <a:srgbClr val="FF0000"/>
                </a:solidFill>
                <a:cs typeface="Arial" charset="0"/>
              </a:rPr>
              <a:t>(2.46/2.5)*11 + (0.04/2.5)*20 = 11.144</a:t>
            </a:r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182F2AC-3432-4D42-A764-5A66784AC97A}" type="slidenum">
              <a:rPr lang="en-US" altLang="en-US" smtClean="0"/>
              <a:pPr eaLnBrk="1" hangingPunct="1"/>
              <a:t>22</a:t>
            </a:fld>
            <a:endParaRPr lang="en-US" altLang="en-US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33247"/>
              </p:ext>
            </p:extLst>
          </p:nvPr>
        </p:nvGraphicFramePr>
        <p:xfrm>
          <a:off x="971600" y="2060848"/>
          <a:ext cx="75608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8394"/>
                <a:gridCol w="2839242"/>
                <a:gridCol w="27632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Loss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Probability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Cum. Probability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1+1=2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0.98*0.98=96.04%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96.04%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10+1=11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2*0.98*0.02=3.92%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99.96%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10+10=20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0.02*0.02=0.04%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100%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2325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Sub-Additivity −</a:t>
            </a:r>
            <a:r>
              <a:rPr lang="en-CA" dirty="0" smtClean="0"/>
              <a:t>Example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an example of </a:t>
            </a:r>
            <a:r>
              <a:rPr lang="en-US" dirty="0" err="1" smtClean="0"/>
              <a:t>VaR</a:t>
            </a:r>
            <a:r>
              <a:rPr lang="en-US" dirty="0" smtClean="0"/>
              <a:t> not satisfying sub-</a:t>
            </a:r>
            <a:r>
              <a:rPr lang="en-US" dirty="0" err="1" smtClean="0"/>
              <a:t>additivity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for 1 project = 1, </a:t>
            </a:r>
            <a:r>
              <a:rPr lang="en-US" dirty="0" err="1" smtClean="0"/>
              <a:t>VaR</a:t>
            </a:r>
            <a:r>
              <a:rPr lang="en-US" dirty="0" smtClean="0"/>
              <a:t> for 2 projects = 11 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(2 projects)&gt;2*</a:t>
            </a:r>
            <a:r>
              <a:rPr lang="en-US" dirty="0" err="1" smtClean="0"/>
              <a:t>VaR</a:t>
            </a:r>
            <a:r>
              <a:rPr lang="en-US" dirty="0" smtClean="0"/>
              <a:t>(1 project)</a:t>
            </a:r>
          </a:p>
          <a:p>
            <a:r>
              <a:rPr lang="en-US" dirty="0" smtClean="0"/>
              <a:t>Expected Shortfall satisfies sub-</a:t>
            </a:r>
            <a:r>
              <a:rPr lang="en-US" dirty="0" err="1" smtClean="0"/>
              <a:t>additivity</a:t>
            </a:r>
            <a:endParaRPr lang="en-US" dirty="0" smtClean="0"/>
          </a:p>
          <a:p>
            <a:pPr lvl="1"/>
            <a:r>
              <a:rPr lang="en-US" dirty="0" smtClean="0"/>
              <a:t>ES for 1 project = 8.2, ES for 2 projects = 11.144</a:t>
            </a:r>
          </a:p>
          <a:p>
            <a:pPr lvl="1"/>
            <a:r>
              <a:rPr lang="en-US" dirty="0" smtClean="0"/>
              <a:t>ES(2 projects)&lt;2*ES(1 project)</a:t>
            </a:r>
          </a:p>
          <a:p>
            <a:pPr lvl="1"/>
            <a:r>
              <a:rPr lang="en-US" dirty="0" smtClean="0"/>
              <a:t>ES always satisfies sub-</a:t>
            </a:r>
            <a:r>
              <a:rPr lang="en-US" dirty="0" err="1" smtClean="0"/>
              <a:t>additivity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2487B61-8780-4002-A0FB-ADCB19BEB96B}" type="slidenum">
              <a:rPr lang="en-US" altLang="en-US" smtClean="0"/>
              <a:pPr eaLnBrk="1" hangingPunct="1"/>
              <a:t>23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31240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Spectral Risk Measures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cs typeface="Arial" charset="0"/>
              </a:rPr>
              <a:t>A spectral risk measure assigns weights to quantiles of the loss distribution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cs typeface="Arial" charset="0"/>
              </a:rPr>
              <a:t>VaR assigns all weight to </a:t>
            </a:r>
            <a:r>
              <a:rPr lang="en-US" i="1" smtClean="0">
                <a:latin typeface="Times New Roman" pitchFamily="18" charset="0"/>
                <a:cs typeface="Arial" charset="0"/>
              </a:rPr>
              <a:t>X</a:t>
            </a:r>
            <a:r>
              <a:rPr lang="en-US" smtClean="0">
                <a:cs typeface="Arial" charset="0"/>
              </a:rPr>
              <a:t>th quantile of the loss distribution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cs typeface="Arial" charset="0"/>
              </a:rPr>
              <a:t>Expected shortfall assigns equal weight to all quantiles greater than the </a:t>
            </a:r>
            <a:r>
              <a:rPr lang="en-US" i="1" smtClean="0">
                <a:latin typeface="Times New Roman" pitchFamily="18" charset="0"/>
                <a:cs typeface="Arial" charset="0"/>
              </a:rPr>
              <a:t>X</a:t>
            </a:r>
            <a:r>
              <a:rPr lang="en-US" smtClean="0">
                <a:cs typeface="Arial" charset="0"/>
              </a:rPr>
              <a:t>th quantile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cs typeface="Arial" charset="0"/>
              </a:rPr>
              <a:t>For a coherent risk measure weights must be a non-decreasing function of the quantiles</a:t>
            </a:r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B329044-0A10-494F-A9C1-A16E80D927F3}" type="slidenum">
              <a:rPr lang="en-US" altLang="en-US" smtClean="0"/>
              <a:pPr eaLnBrk="1" hangingPunct="1"/>
              <a:t>24</a:t>
            </a:fld>
            <a:endParaRPr lang="en-US" altLang="en-US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476672"/>
            <a:ext cx="7488238" cy="10033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Example: Simulation for Operational Risk </a:t>
            </a:r>
            <a:r>
              <a:rPr lang="en-US" dirty="0" err="1" smtClean="0"/>
              <a:t>VaR</a:t>
            </a:r>
            <a:endParaRPr lang="en-US" sz="3600" dirty="0" smtClean="0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576" y="1772816"/>
            <a:ext cx="7786688" cy="441166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Assume a bank has figured out that the probability of</a:t>
            </a:r>
            <a:r>
              <a:rPr lang="en-US" sz="2800" i="1" dirty="0" smtClean="0">
                <a:latin typeface="Times New Roman" pitchFamily="18" charset="0"/>
              </a:rPr>
              <a:t> k </a:t>
            </a:r>
            <a:r>
              <a:rPr lang="en-US" sz="2800" dirty="0" smtClean="0"/>
              <a:t>events of fraud happening in a year is distributed according to the Poisson distribution: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The severity of the fraud is distributed </a:t>
            </a:r>
            <a:r>
              <a:rPr lang="en-US" sz="2800" dirty="0" err="1" smtClean="0"/>
              <a:t>lognormally</a:t>
            </a:r>
            <a:r>
              <a:rPr lang="en-US" sz="28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What is the VaR-95% for annual loss due to fraud?</a:t>
            </a:r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40572138"/>
              </p:ext>
            </p:extLst>
          </p:nvPr>
        </p:nvGraphicFramePr>
        <p:xfrm>
          <a:off x="3005708" y="3140968"/>
          <a:ext cx="2934444" cy="1030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" name="Equation" r:id="rId4" imgW="1155700" imgH="406400" progId="Equation.3">
                  <p:embed/>
                </p:oleObj>
              </mc:Choice>
              <mc:Fallback>
                <p:oleObj name="Equation" r:id="rId4" imgW="11557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708" y="3140968"/>
                        <a:ext cx="2934444" cy="10305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0C9677E-A058-404E-A6AC-86C316322B53}" type="slidenum">
              <a:rPr lang="en-US" altLang="en-US" smtClean="0"/>
              <a:pPr eaLnBrk="1" hangingPunct="1"/>
              <a:t>25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1687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CA" dirty="0" smtClean="0"/>
              <a:t>Using Monte Carlo to combine the Distributions</a:t>
            </a:r>
            <a:endParaRPr lang="en-US" sz="2400" dirty="0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D0D3D4F-F1C0-44B5-AD89-764327740375}" type="slidenum">
              <a:rPr lang="en-US" altLang="en-US" smtClean="0"/>
              <a:pPr eaLnBrk="1" hangingPunct="1"/>
              <a:t>26</a:t>
            </a:fld>
            <a:endParaRPr lang="en-US" altLang="en-US" smtClean="0"/>
          </a:p>
        </p:txBody>
      </p:sp>
      <p:pic>
        <p:nvPicPr>
          <p:cNvPr id="2355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643063"/>
            <a:ext cx="7269163" cy="421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8704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Monte Carlo Simulation </a:t>
            </a:r>
            <a:br>
              <a:rPr lang="en-US" dirty="0" smtClean="0"/>
            </a:br>
            <a:endParaRPr lang="en-US" sz="2400" dirty="0" smtClean="0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Create distribution of annual losses, by simulating many trials:</a:t>
            </a:r>
          </a:p>
          <a:p>
            <a:pPr lvl="1"/>
            <a:r>
              <a:rPr lang="en-US" dirty="0" smtClean="0"/>
              <a:t>Sample from Poisson distribution to determine the number of loss events (=</a:t>
            </a:r>
            <a:r>
              <a:rPr lang="en-US" i="1" dirty="0" smtClean="0">
                <a:latin typeface="Times New Roman" pitchFamily="18" charset="0"/>
              </a:rPr>
              <a:t>k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Sample </a:t>
            </a:r>
            <a:r>
              <a:rPr lang="en-US" i="1" dirty="0" smtClean="0">
                <a:latin typeface="Times New Roman" pitchFamily="18" charset="0"/>
              </a:rPr>
              <a:t>k</a:t>
            </a:r>
            <a:r>
              <a:rPr lang="en-US" dirty="0" smtClean="0"/>
              <a:t> times from the loss severity distribution to determine the loss severity for each loss event</a:t>
            </a:r>
          </a:p>
          <a:p>
            <a:pPr lvl="1"/>
            <a:r>
              <a:rPr lang="en-US" dirty="0" smtClean="0"/>
              <a:t>Sum loss severities to determine total loss </a:t>
            </a:r>
          </a:p>
          <a:p>
            <a:r>
              <a:rPr lang="en-US" dirty="0" smtClean="0"/>
              <a:t>Find the 95 percentile of the distribution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2458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E1AAA0F-374E-4360-8638-5E0E0D9739CE}" type="slidenum">
              <a:rPr lang="en-US" altLang="en-US" smtClean="0"/>
              <a:pPr eaLnBrk="1" hangingPunct="1"/>
              <a:t>27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162742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Credit </a:t>
            </a:r>
            <a:r>
              <a:rPr lang="en-US" dirty="0" err="1" smtClean="0"/>
              <a:t>VaR</a:t>
            </a:r>
            <a:r>
              <a:rPr lang="en-US" dirty="0" smtClean="0"/>
              <a:t> for Uncorrelated Loans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bank has 100 loans of $15 million each. The probability of default (PD) of each loan is 2.5%. In case of default there is no recovery. Loan defaults are independent of each other.</a:t>
            </a:r>
          </a:p>
          <a:p>
            <a:r>
              <a:rPr lang="en-US" dirty="0" smtClean="0"/>
              <a:t>What is the Expected Loss (EL) on the portfolio?</a:t>
            </a:r>
          </a:p>
          <a:p>
            <a:pPr lvl="1"/>
            <a:r>
              <a:rPr lang="en-US" dirty="0" smtClean="0"/>
              <a:t>EL = 100*15*2.5% = $37.5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18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Credit </a:t>
            </a:r>
            <a:r>
              <a:rPr lang="en-US" dirty="0" err="1" smtClean="0"/>
              <a:t>VaR</a:t>
            </a:r>
            <a:r>
              <a:rPr lang="en-US" dirty="0" smtClean="0"/>
              <a:t> for Uncorrelated Loans (Example – 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the VaR</a:t>
            </a:r>
            <a:r>
              <a:rPr lang="en-US" baseline="-25000" dirty="0" smtClean="0"/>
              <a:t>96% </a:t>
            </a:r>
            <a:r>
              <a:rPr lang="en-US" dirty="0" smtClean="0"/>
              <a:t>of the portfolio?</a:t>
            </a:r>
          </a:p>
          <a:p>
            <a:pPr lvl="1"/>
            <a:r>
              <a:rPr lang="en-US" sz="2400" dirty="0" smtClean="0"/>
              <a:t>The probability of </a:t>
            </a:r>
            <a:r>
              <a:rPr lang="en-US" sz="2400" i="1" dirty="0" smtClean="0"/>
              <a:t>K</a:t>
            </a:r>
            <a:r>
              <a:rPr lang="en-US" sz="2400" dirty="0" smtClean="0"/>
              <a:t> loans defaulting is given by the Binomial Distribution </a:t>
            </a:r>
          </a:p>
          <a:p>
            <a:pPr lvl="1"/>
            <a:r>
              <a:rPr lang="en-US" sz="2400" dirty="0" smtClean="0"/>
              <a:t>P(</a:t>
            </a:r>
            <a:r>
              <a:rPr lang="en-US" sz="2400" i="1" dirty="0" smtClean="0"/>
              <a:t>K</a:t>
            </a:r>
            <a:r>
              <a:rPr lang="en-US" sz="2400" dirty="0" smtClean="0"/>
              <a:t> loans default) = BINOMDIST(</a:t>
            </a:r>
            <a:r>
              <a:rPr lang="en-US" sz="2400" i="1" dirty="0" smtClean="0"/>
              <a:t>K</a:t>
            </a:r>
            <a:r>
              <a:rPr lang="en-US" sz="2400" dirty="0" smtClean="0"/>
              <a:t>, 100, 2.5%, 0)</a:t>
            </a:r>
          </a:p>
          <a:p>
            <a:pPr lvl="1"/>
            <a:r>
              <a:rPr lang="en-US" sz="2400" dirty="0" smtClean="0"/>
              <a:t>P(# defaults  ≤ </a:t>
            </a:r>
            <a:r>
              <a:rPr lang="en-US" sz="2400" i="1" dirty="0" smtClean="0"/>
              <a:t>K</a:t>
            </a:r>
            <a:r>
              <a:rPr lang="en-US" sz="2400" dirty="0" smtClean="0"/>
              <a:t>) </a:t>
            </a:r>
            <a:r>
              <a:rPr lang="en-US" sz="2400" dirty="0"/>
              <a:t>= BINOMDIST(</a:t>
            </a:r>
            <a:r>
              <a:rPr lang="en-US" sz="2400" i="1" dirty="0"/>
              <a:t>K</a:t>
            </a:r>
            <a:r>
              <a:rPr lang="en-US" sz="2400" dirty="0"/>
              <a:t>, 100</a:t>
            </a:r>
            <a:r>
              <a:rPr lang="en-US" sz="2400" dirty="0" smtClean="0"/>
              <a:t>, 2.5</a:t>
            </a:r>
            <a:r>
              <a:rPr lang="en-US" sz="2400" dirty="0"/>
              <a:t>%</a:t>
            </a:r>
            <a:r>
              <a:rPr lang="en-US" sz="2400" dirty="0" smtClean="0"/>
              <a:t>, 1)</a:t>
            </a:r>
          </a:p>
          <a:p>
            <a:r>
              <a:rPr lang="en-US" dirty="0" smtClean="0"/>
              <a:t>The cumulative </a:t>
            </a:r>
          </a:p>
          <a:p>
            <a:pPr marL="457200" lvl="1" indent="0">
              <a:buNone/>
            </a:pPr>
            <a:r>
              <a:rPr lang="en-US" dirty="0" smtClean="0"/>
              <a:t>Probability is given by: </a:t>
            </a:r>
            <a:endParaRPr lang="en-US" dirty="0"/>
          </a:p>
          <a:p>
            <a:r>
              <a:rPr lang="en-US" dirty="0" smtClean="0"/>
              <a:t>There is 96% that 5 loans </a:t>
            </a:r>
          </a:p>
          <a:p>
            <a:pPr marL="0" indent="0">
              <a:buNone/>
            </a:pPr>
            <a:r>
              <a:rPr lang="en-US" dirty="0" smtClean="0"/>
              <a:t>	or less will default.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60523"/>
              </p:ext>
            </p:extLst>
          </p:nvPr>
        </p:nvGraphicFramePr>
        <p:xfrm>
          <a:off x="5148064" y="3717032"/>
          <a:ext cx="3384376" cy="2682240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525168"/>
                <a:gridCol w="1859208"/>
              </a:tblGrid>
              <a:tr h="2430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Num</a:t>
                      </a:r>
                      <a:r>
                        <a:rPr lang="en-US" sz="1600" dirty="0" smtClean="0"/>
                        <a:t> Defaults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Cumulative </a:t>
                      </a:r>
                      <a:r>
                        <a:rPr lang="en-US" sz="1600" dirty="0" err="1" smtClean="0"/>
                        <a:t>Prob</a:t>
                      </a:r>
                      <a:endParaRPr lang="en-US" sz="1600" dirty="0"/>
                    </a:p>
                  </a:txBody>
                  <a:tcPr/>
                </a:tc>
              </a:tr>
              <a:tr h="2430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0.08</a:t>
                      </a:r>
                      <a:endParaRPr lang="en-US" sz="1600" dirty="0"/>
                    </a:p>
                  </a:txBody>
                  <a:tcPr/>
                </a:tc>
              </a:tr>
              <a:tr h="2430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0.28</a:t>
                      </a:r>
                      <a:endParaRPr lang="en-US" sz="1600" dirty="0"/>
                    </a:p>
                  </a:txBody>
                  <a:tcPr/>
                </a:tc>
              </a:tr>
              <a:tr h="2430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0.54</a:t>
                      </a:r>
                      <a:endParaRPr lang="en-US" sz="1600" dirty="0"/>
                    </a:p>
                  </a:txBody>
                  <a:tcPr/>
                </a:tc>
              </a:tr>
              <a:tr h="2430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0.76</a:t>
                      </a:r>
                      <a:endParaRPr lang="en-US" sz="1600" dirty="0"/>
                    </a:p>
                  </a:txBody>
                  <a:tcPr/>
                </a:tc>
              </a:tr>
              <a:tr h="2430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0.89</a:t>
                      </a:r>
                      <a:endParaRPr lang="en-US" sz="1600" dirty="0"/>
                    </a:p>
                  </a:txBody>
                  <a:tcPr/>
                </a:tc>
              </a:tr>
              <a:tr h="24302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5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0.96</a:t>
                      </a:r>
                      <a:endParaRPr lang="en-US" sz="1600" b="1" dirty="0"/>
                    </a:p>
                  </a:txBody>
                  <a:tcPr/>
                </a:tc>
              </a:tr>
              <a:tr h="2430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0.99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5640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A Concise Single Measure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dirty="0" smtClean="0">
                <a:cs typeface="Arial" charset="0"/>
              </a:rPr>
              <a:t>Summarizes multiple aspects of risk in a single number. </a:t>
            </a:r>
          </a:p>
          <a:p>
            <a:pPr lvl="1"/>
            <a:r>
              <a:rPr lang="en-US" dirty="0" smtClean="0">
                <a:cs typeface="Arial" charset="0"/>
              </a:rPr>
              <a:t>As opposed to measures like the Greeks and Duration that look at particular sensitivities.</a:t>
            </a:r>
          </a:p>
          <a:p>
            <a:pPr eaLnBrk="1" hangingPunct="1"/>
            <a:r>
              <a:rPr lang="en-US" dirty="0" smtClean="0">
                <a:cs typeface="Arial" charset="0"/>
              </a:rPr>
              <a:t>It is easy to understand and communicate.</a:t>
            </a:r>
          </a:p>
          <a:p>
            <a:pPr eaLnBrk="1" hangingPunct="1"/>
            <a:r>
              <a:rPr lang="en-US" dirty="0" smtClean="0">
                <a:cs typeface="Arial" charset="0"/>
              </a:rPr>
              <a:t>It asks the simple question: “How bad can things get in a given period of time?” </a:t>
            </a: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2487B61-8780-4002-A0FB-ADCB19BEB96B}" type="slidenum">
              <a:rPr lang="en-US" altLang="en-US" smtClean="0"/>
              <a:pPr eaLnBrk="1" hangingPunct="1"/>
              <a:t>3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90841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Credit </a:t>
            </a:r>
            <a:r>
              <a:rPr lang="en-US" dirty="0" err="1" smtClean="0"/>
              <a:t>VaR</a:t>
            </a:r>
            <a:r>
              <a:rPr lang="en-US" dirty="0" smtClean="0"/>
              <a:t> for Uncorrelated Loans (Example – 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</a:t>
            </a:r>
            <a:r>
              <a:rPr lang="en-US" baseline="-25000" dirty="0" smtClean="0"/>
              <a:t>96%</a:t>
            </a:r>
            <a:r>
              <a:rPr lang="en-US" dirty="0" smtClean="0"/>
              <a:t> is therefore: 5*15 = $75M</a:t>
            </a:r>
          </a:p>
          <a:p>
            <a:r>
              <a:rPr lang="en-US" dirty="0" smtClean="0"/>
              <a:t>The Unexpected Loss VaR</a:t>
            </a:r>
            <a:r>
              <a:rPr lang="en-US" baseline="-25000" dirty="0" smtClean="0"/>
              <a:t>96%</a:t>
            </a:r>
            <a:r>
              <a:rPr lang="en-US" dirty="0" smtClean="0"/>
              <a:t> is equal to 75-37.5 = $37.5M</a:t>
            </a:r>
          </a:p>
          <a:p>
            <a:r>
              <a:rPr lang="en-US" dirty="0" smtClean="0"/>
              <a:t>What if there was 60% recovery on each loan?</a:t>
            </a:r>
          </a:p>
          <a:p>
            <a:pPr lvl="1"/>
            <a:r>
              <a:rPr lang="en-US" dirty="0" smtClean="0"/>
              <a:t>LGD = 40%</a:t>
            </a:r>
          </a:p>
          <a:p>
            <a:pPr lvl="1"/>
            <a:r>
              <a:rPr lang="en-US" dirty="0" smtClean="0"/>
              <a:t>VaR-96% = 5*15*0.4 = $30M</a:t>
            </a:r>
          </a:p>
          <a:p>
            <a:r>
              <a:rPr lang="en-US" dirty="0" smtClean="0"/>
              <a:t>But loan defaults in a portfolio are generally not independent … later in the course.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074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5750"/>
            <a:ext cx="7543800" cy="1000125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Aggregating </a:t>
            </a:r>
            <a:r>
              <a:rPr lang="en-US" sz="4000" dirty="0" err="1" smtClean="0"/>
              <a:t>VaR</a:t>
            </a:r>
            <a:r>
              <a:rPr lang="en-US" sz="4000" dirty="0" smtClean="0"/>
              <a:t> Over Time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7931150" cy="441166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cs typeface="Arial" charset="0"/>
              </a:rPr>
              <a:t>The simplest assumption is that daily gains/losses are normally distributed and independent with mean zero</a:t>
            </a:r>
          </a:p>
          <a:p>
            <a:pPr eaLnBrk="1" hangingPunct="1"/>
            <a:r>
              <a:rPr lang="en-US" dirty="0" smtClean="0">
                <a:cs typeface="Arial" charset="0"/>
              </a:rPr>
              <a:t>The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T</a:t>
            </a:r>
            <a:r>
              <a:rPr lang="en-US" dirty="0" smtClean="0">
                <a:cs typeface="Arial" charset="0"/>
              </a:rPr>
              <a:t>-day </a:t>
            </a:r>
            <a:r>
              <a:rPr lang="en-US" dirty="0" err="1" smtClean="0">
                <a:cs typeface="Arial" charset="0"/>
              </a:rPr>
              <a:t>VaR</a:t>
            </a:r>
            <a:r>
              <a:rPr lang="en-US" dirty="0" smtClean="0">
                <a:cs typeface="Arial" charset="0"/>
              </a:rPr>
              <a:t> equals       times the one-day </a:t>
            </a:r>
            <a:r>
              <a:rPr lang="en-US" dirty="0" err="1" smtClean="0">
                <a:cs typeface="Arial" charset="0"/>
              </a:rPr>
              <a:t>VaR</a:t>
            </a:r>
            <a:endParaRPr lang="en-US" dirty="0" smtClean="0">
              <a:cs typeface="Arial" charset="0"/>
            </a:endParaRPr>
          </a:p>
          <a:p>
            <a:pPr eaLnBrk="1" hangingPunct="1"/>
            <a:r>
              <a:rPr lang="en-US" dirty="0" smtClean="0">
                <a:cs typeface="Arial" charset="0"/>
              </a:rPr>
              <a:t>If there is positive autocorrelation the T-day </a:t>
            </a:r>
            <a:r>
              <a:rPr lang="en-US" dirty="0" err="1" smtClean="0">
                <a:cs typeface="Arial" charset="0"/>
              </a:rPr>
              <a:t>VaR</a:t>
            </a:r>
            <a:r>
              <a:rPr lang="en-US" dirty="0" smtClean="0">
                <a:cs typeface="Arial" charset="0"/>
              </a:rPr>
              <a:t> will be greater</a:t>
            </a:r>
          </a:p>
        </p:txBody>
      </p:sp>
      <p:graphicFrame>
        <p:nvGraphicFramePr>
          <p:cNvPr id="30725" name="Object 6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27988223"/>
              </p:ext>
            </p:extLst>
          </p:nvPr>
        </p:nvGraphicFramePr>
        <p:xfrm>
          <a:off x="4407148" y="3284984"/>
          <a:ext cx="596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1" name="Equation" r:id="rId4" imgW="253780" imgH="215713" progId="Equation.3">
                  <p:embed/>
                </p:oleObj>
              </mc:Choice>
              <mc:Fallback>
                <p:oleObj name="Equation" r:id="rId4" imgW="253780" imgH="21571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7148" y="3284984"/>
                        <a:ext cx="5969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5FFEB95-9338-45EC-BA0B-81CAA0CBAC5E}" type="slidenum">
              <a:rPr lang="en-US" altLang="en-US" smtClean="0"/>
              <a:pPr eaLnBrk="1" hangingPunct="1"/>
              <a:t>31</a:t>
            </a:fld>
            <a:endParaRPr lang="en-US" altLang="en-US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28625"/>
            <a:ext cx="7848103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500" dirty="0" smtClean="0"/>
              <a:t>Independence Assumption in </a:t>
            </a:r>
            <a:r>
              <a:rPr lang="en-US" sz="3500" dirty="0" err="1" smtClean="0"/>
              <a:t>VaR</a:t>
            </a:r>
            <a:r>
              <a:rPr lang="en-US" sz="3500" dirty="0" smtClean="0"/>
              <a:t> Calculations</a:t>
            </a:r>
            <a:endParaRPr lang="en-US" sz="2400" dirty="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85938"/>
            <a:ext cx="8147050" cy="4344987"/>
          </a:xfrm>
        </p:spPr>
        <p:txBody>
          <a:bodyPr/>
          <a:lstStyle/>
          <a:p>
            <a:pPr eaLnBrk="1" hangingPunct="1"/>
            <a:r>
              <a:rPr lang="en-US" dirty="0" smtClean="0">
                <a:cs typeface="Arial" charset="0"/>
              </a:rPr>
              <a:t>When there is autocorrelation equal to </a:t>
            </a:r>
            <a:r>
              <a:rPr lang="en-US" dirty="0" smtClean="0">
                <a:latin typeface="Symbol" pitchFamily="18" charset="2"/>
                <a:cs typeface="Arial" charset="0"/>
              </a:rPr>
              <a:t>r</a:t>
            </a:r>
            <a:r>
              <a:rPr lang="en-US" dirty="0" smtClean="0">
                <a:cs typeface="Arial" charset="0"/>
              </a:rPr>
              <a:t>, instead of T-days variance being T times daily variance, the multiplier is:</a:t>
            </a:r>
          </a:p>
          <a:p>
            <a:pPr eaLnBrk="1" hangingPunct="1"/>
            <a:endParaRPr lang="en-US" dirty="0" smtClean="0"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cs typeface="Arial" charset="0"/>
              </a:rPr>
              <a:t> </a:t>
            </a:r>
          </a:p>
        </p:txBody>
      </p:sp>
      <p:graphicFrame>
        <p:nvGraphicFramePr>
          <p:cNvPr id="31748" name="Object 7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94554218"/>
              </p:ext>
            </p:extLst>
          </p:nvPr>
        </p:nvGraphicFramePr>
        <p:xfrm>
          <a:off x="899592" y="3886250"/>
          <a:ext cx="7313612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25" name="Equation" r:id="rId4" imgW="3035300" imgH="228600" progId="Equation.3">
                  <p:embed/>
                </p:oleObj>
              </mc:Choice>
              <mc:Fallback>
                <p:oleObj name="Equation" r:id="rId4" imgW="3035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886250"/>
                        <a:ext cx="7313612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858A0C-3995-46EE-AA03-C673AEC431B7}" type="slidenum">
              <a:rPr lang="en-US" altLang="en-US" smtClean="0"/>
              <a:pPr eaLnBrk="1" hangingPunct="1"/>
              <a:t>32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100857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Impact of Autocorrelation: Ratio of </a:t>
            </a:r>
            <a:r>
              <a:rPr lang="en-US" sz="3200" i="1" dirty="0" smtClean="0"/>
              <a:t>T</a:t>
            </a:r>
            <a:r>
              <a:rPr lang="en-US" sz="3200" dirty="0" smtClean="0"/>
              <a:t>-day </a:t>
            </a:r>
            <a:r>
              <a:rPr lang="en-US" sz="3200" dirty="0" err="1" smtClean="0"/>
              <a:t>VaR</a:t>
            </a:r>
            <a:r>
              <a:rPr lang="en-US" sz="3200" dirty="0" smtClean="0"/>
              <a:t> to 1-day </a:t>
            </a:r>
            <a:r>
              <a:rPr lang="en-US" sz="3200" dirty="0" err="1" smtClean="0"/>
              <a:t>VaR</a:t>
            </a:r>
            <a:endParaRPr lang="en-CA" sz="2400" dirty="0" smtClean="0"/>
          </a:p>
        </p:txBody>
      </p:sp>
      <p:graphicFrame>
        <p:nvGraphicFramePr>
          <p:cNvPr id="223305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816412"/>
              </p:ext>
            </p:extLst>
          </p:nvPr>
        </p:nvGraphicFramePr>
        <p:xfrm>
          <a:off x="1043608" y="2132856"/>
          <a:ext cx="6781800" cy="3608389"/>
        </p:xfrm>
        <a:graphic>
          <a:graphicData uri="http://schemas.openxmlformats.org/drawingml/2006/table">
            <a:tbl>
              <a:tblPr/>
              <a:tblGrid>
                <a:gridCol w="1143000"/>
                <a:gridCol w="793750"/>
                <a:gridCol w="969963"/>
                <a:gridCol w="968375"/>
                <a:gridCol w="969962"/>
                <a:gridCol w="966788"/>
                <a:gridCol w="969962"/>
              </a:tblGrid>
              <a:tr h="5188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CA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42" marB="46042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=1</a:t>
                      </a:r>
                      <a:endParaRPr kumimoji="0" lang="en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075" marR="92075" marT="46042" marB="460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=2</a:t>
                      </a:r>
                      <a:endParaRPr kumimoji="0" lang="en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075" marR="92075" marT="46042" marB="460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=5</a:t>
                      </a:r>
                      <a:endParaRPr kumimoji="0" lang="en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075" marR="92075" marT="46042" marB="460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=10</a:t>
                      </a:r>
                      <a:endParaRPr kumimoji="0" lang="en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075" marR="92075" marT="46042" marB="460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=50</a:t>
                      </a:r>
                      <a:endParaRPr kumimoji="0" lang="en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075" marR="92075" marT="46042" marB="460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=250</a:t>
                      </a:r>
                      <a:endParaRPr kumimoji="0" lang="en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075" marR="92075" marT="46042" marB="460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31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r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=0</a:t>
                      </a:r>
                      <a:endPara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42" marB="46042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1.0</a:t>
                      </a:r>
                      <a:endPara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42" marB="460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1.41</a:t>
                      </a:r>
                      <a:endPara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42" marB="460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2.24</a:t>
                      </a:r>
                      <a:endPara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42" marB="460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3.16</a:t>
                      </a:r>
                      <a:endPara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42" marB="460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7.07</a:t>
                      </a:r>
                      <a:endPara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42" marB="460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15.81</a:t>
                      </a:r>
                      <a:endPara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42" marB="460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15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r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=0.05</a:t>
                      </a:r>
                      <a:endPara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42" marB="46042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1.0</a:t>
                      </a:r>
                      <a:endPara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42" marB="460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1.45</a:t>
                      </a:r>
                      <a:endPara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42" marB="460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2.33</a:t>
                      </a:r>
                      <a:endPara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42" marB="460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3.31</a:t>
                      </a:r>
                      <a:endPara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42" marB="460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7.43</a:t>
                      </a:r>
                      <a:endPara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42" marB="460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16.62</a:t>
                      </a:r>
                      <a:endPara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42" marB="460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31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r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=0.1</a:t>
                      </a:r>
                      <a:endPara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42" marB="46042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1.0</a:t>
                      </a:r>
                      <a:endPara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42" marB="460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1.48</a:t>
                      </a:r>
                      <a:endPara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42" marB="460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2.42</a:t>
                      </a:r>
                      <a:endPara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42" marB="460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3.46</a:t>
                      </a:r>
                      <a:endPara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42" marB="460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7.80</a:t>
                      </a:r>
                      <a:endPara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42" marB="460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17.47</a:t>
                      </a:r>
                      <a:endPara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42" marB="460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15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r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=0.2</a:t>
                      </a:r>
                      <a:endPara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42" marB="46042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1.0</a:t>
                      </a:r>
                      <a:endPara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42" marB="460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1.55</a:t>
                      </a:r>
                      <a:endPara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42" marB="460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2.62</a:t>
                      </a:r>
                      <a:endPara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42" marB="460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3.79</a:t>
                      </a:r>
                      <a:endPara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42" marB="460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8.62</a:t>
                      </a:r>
                      <a:endPara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42" marB="460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19.35</a:t>
                      </a:r>
                      <a:endPara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42" marB="460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8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DFCC3B7-4321-4AE2-8E8E-44E691A3DC28}" type="slidenum">
              <a:rPr lang="en-US" altLang="en-US" smtClean="0"/>
              <a:pPr eaLnBrk="1" hangingPunct="1"/>
              <a:t>33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555067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163637"/>
          </a:xfrm>
        </p:spPr>
        <p:txBody>
          <a:bodyPr/>
          <a:lstStyle/>
          <a:p>
            <a:pPr eaLnBrk="1" hangingPunct="1"/>
            <a:r>
              <a:rPr lang="en-US" smtClean="0"/>
              <a:t>Choice of VaR Parameters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dirty="0" smtClean="0">
                <a:cs typeface="Arial" charset="0"/>
              </a:rPr>
              <a:t>Time horizon: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cs typeface="Arial" charset="0"/>
              </a:rPr>
              <a:t>Should depend on how quickly portfolio can be unwound. 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cs typeface="Arial" charset="0"/>
              </a:rPr>
              <a:t>Bank regulators use 1-day for market risk scaled by the square root of time to 10-days, and 1-year for credit/operational risk. 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cs typeface="Arial" charset="0"/>
              </a:rPr>
              <a:t>Confidence level: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Depends on objectives. Regulators use 99% for market risk and 99.9% for credit/operational risk.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Arial" charset="0"/>
              </a:rPr>
              <a:t>A bank aiming to maintain a AA credit rating might use confidence levels as high as </a:t>
            </a:r>
            <a:r>
              <a:rPr lang="en-US" dirty="0" smtClean="0">
                <a:cs typeface="Arial" charset="0"/>
              </a:rPr>
              <a:t>99.98% </a:t>
            </a:r>
            <a:r>
              <a:rPr lang="en-US" dirty="0">
                <a:cs typeface="Arial" charset="0"/>
              </a:rPr>
              <a:t>for internal Economic Capital calculations</a:t>
            </a:r>
            <a:r>
              <a:rPr lang="en-US" dirty="0" smtClean="0">
                <a:cs typeface="Arial" charset="0"/>
              </a:rPr>
              <a:t>.</a:t>
            </a:r>
            <a:endParaRPr lang="en-US" dirty="0">
              <a:cs typeface="Arial" charset="0"/>
            </a:endParaRPr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E79C196-D173-4A5E-A60E-A1AF26B863C6}" type="slidenum">
              <a:rPr lang="en-US" altLang="en-US" smtClean="0"/>
              <a:pPr eaLnBrk="1" hangingPunct="1"/>
              <a:t>34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788799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32656"/>
            <a:ext cx="7920880" cy="6119380"/>
          </a:xfrm>
          <a:prstGeom prst="rect">
            <a:avLst/>
          </a:prstGeom>
        </p:spPr>
      </p:pic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2487B61-8780-4002-A0FB-ADCB19BEB96B}" type="slidenum">
              <a:rPr lang="en-US" altLang="en-US" smtClean="0"/>
              <a:pPr eaLnBrk="1" hangingPunct="1"/>
              <a:t>35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22404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33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The </a:t>
            </a:r>
            <a:r>
              <a:rPr lang="en-US" dirty="0" err="1" smtClean="0"/>
              <a:t>VaR</a:t>
            </a:r>
            <a:r>
              <a:rPr lang="en-US" dirty="0" smtClean="0"/>
              <a:t> Statement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72816"/>
            <a:ext cx="8229600" cy="4358109"/>
          </a:xfrm>
        </p:spPr>
        <p:txBody>
          <a:bodyPr lIns="92075" tIns="46038" rIns="92075" bIns="46038">
            <a:normAutofit lnSpcReduction="1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4400" dirty="0" smtClean="0">
                <a:cs typeface="Arial" charset="0"/>
              </a:rPr>
              <a:t>	“We are </a:t>
            </a:r>
            <a:r>
              <a:rPr lang="en-US" sz="4400" i="1" dirty="0" smtClean="0">
                <a:latin typeface="Symbol" charset="2"/>
                <a:cs typeface="Symbol" charset="2"/>
              </a:rPr>
              <a:t>a</a:t>
            </a:r>
            <a:r>
              <a:rPr lang="en-US" sz="4400" dirty="0" smtClean="0">
                <a:cs typeface="Arial" charset="0"/>
              </a:rPr>
              <a:t> percent certain that we will not lose more than </a:t>
            </a:r>
            <a:r>
              <a:rPr lang="en-US" sz="4400" i="1" dirty="0" smtClean="0">
                <a:cs typeface="Arial" charset="0"/>
              </a:rPr>
              <a:t>L</a:t>
            </a:r>
            <a:r>
              <a:rPr lang="en-US" sz="4400" dirty="0" smtClean="0">
                <a:cs typeface="Arial" charset="0"/>
              </a:rPr>
              <a:t> dollars in time </a:t>
            </a:r>
            <a:r>
              <a:rPr lang="en-US" sz="4400" i="1" dirty="0" smtClean="0">
                <a:cs typeface="Arial" charset="0"/>
              </a:rPr>
              <a:t>T</a:t>
            </a:r>
            <a:r>
              <a:rPr lang="en-US" sz="4400" dirty="0" smtClean="0">
                <a:cs typeface="Arial" charset="0"/>
              </a:rPr>
              <a:t>.”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4400" i="1" dirty="0" smtClean="0">
                <a:cs typeface="Arial" charset="0"/>
              </a:rPr>
              <a:t>L</a:t>
            </a:r>
            <a:r>
              <a:rPr lang="en-US" sz="4400" dirty="0" smtClean="0">
                <a:cs typeface="Arial" charset="0"/>
              </a:rPr>
              <a:t> is the </a:t>
            </a:r>
            <a:r>
              <a:rPr lang="en-US" sz="4400" dirty="0" err="1" smtClean="0">
                <a:cs typeface="Arial" charset="0"/>
              </a:rPr>
              <a:t>VaR</a:t>
            </a:r>
            <a:endParaRPr lang="en-US" sz="4400" dirty="0" smtClean="0"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4400" i="1" dirty="0" smtClean="0">
                <a:cs typeface="Arial" charset="0"/>
              </a:rPr>
              <a:t>T</a:t>
            </a:r>
            <a:r>
              <a:rPr lang="en-US" sz="4400" dirty="0" smtClean="0">
                <a:cs typeface="Arial" charset="0"/>
              </a:rPr>
              <a:t> is the Time Horizon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4400" i="1" dirty="0" smtClean="0">
                <a:latin typeface="Symbol" charset="2"/>
                <a:cs typeface="Symbol" charset="2"/>
              </a:rPr>
              <a:t>a</a:t>
            </a:r>
            <a:r>
              <a:rPr lang="en-US" sz="4400" dirty="0" smtClean="0">
                <a:cs typeface="Arial" charset="0"/>
              </a:rPr>
              <a:t> is the Confidence Level</a:t>
            </a:r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43577EC-D51C-4CA2-8E3C-6C36E94265AC}" type="slidenum">
              <a:rPr lang="en-US" altLang="en-US" smtClean="0"/>
              <a:pPr eaLnBrk="1" hangingPunct="1"/>
              <a:t>4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Definition of </a:t>
            </a:r>
            <a:r>
              <a:rPr lang="en-US" dirty="0" err="1" smtClean="0"/>
              <a:t>VaR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err="1" smtClean="0"/>
              <a:t>VaR</a:t>
            </a:r>
            <a:r>
              <a:rPr lang="en-US" dirty="0" smtClean="0"/>
              <a:t> at confidence level, </a:t>
            </a:r>
            <a:r>
              <a:rPr lang="en-US" dirty="0" smtClean="0">
                <a:latin typeface="Symbol" charset="2"/>
                <a:cs typeface="Symbol" charset="2"/>
              </a:rPr>
              <a:t>a</a:t>
            </a:r>
            <a:r>
              <a:rPr lang="en-US" dirty="0" smtClean="0"/>
              <a:t>, is the smallest number </a:t>
            </a:r>
            <a:r>
              <a:rPr lang="en-US" i="1" dirty="0"/>
              <a:t>L</a:t>
            </a:r>
            <a:r>
              <a:rPr lang="en-US" dirty="0" smtClean="0"/>
              <a:t>, such that the probability that losses exceed </a:t>
            </a:r>
            <a:r>
              <a:rPr lang="en-US" i="1" dirty="0" smtClean="0"/>
              <a:t>L</a:t>
            </a:r>
            <a:r>
              <a:rPr lang="en-US" dirty="0" smtClean="0"/>
              <a:t> is no larger than 1-</a:t>
            </a:r>
            <a:r>
              <a:rPr lang="en-US" dirty="0" smtClean="0">
                <a:latin typeface="Symbol" charset="2"/>
                <a:cs typeface="Symbol" charset="2"/>
              </a:rPr>
              <a:t>a</a:t>
            </a:r>
            <a:r>
              <a:rPr lang="en-US" dirty="0" smtClean="0"/>
              <a:t>. 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Or,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176675"/>
              </p:ext>
            </p:extLst>
          </p:nvPr>
        </p:nvGraphicFramePr>
        <p:xfrm>
          <a:off x="2054225" y="3860800"/>
          <a:ext cx="498633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94" name="Equation" r:id="rId3" imgW="2247900" imgH="292100" progId="Equation.3">
                  <p:embed/>
                </p:oleObj>
              </mc:Choice>
              <mc:Fallback>
                <p:oleObj name="Equation" r:id="rId3" imgW="22479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4225" y="3860800"/>
                        <a:ext cx="4986338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6185558"/>
              </p:ext>
            </p:extLst>
          </p:nvPr>
        </p:nvGraphicFramePr>
        <p:xfrm>
          <a:off x="2054225" y="4797425"/>
          <a:ext cx="45910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95" name="Equation" r:id="rId5" imgW="2070100" imgH="292100" progId="Equation.3">
                  <p:embed/>
                </p:oleObj>
              </mc:Choice>
              <mc:Fallback>
                <p:oleObj name="Equation" r:id="rId5" imgW="20701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4225" y="4797425"/>
                        <a:ext cx="459105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0932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2487B61-8780-4002-A0FB-ADCB19BEB96B}" type="slidenum">
              <a:rPr lang="en-US" altLang="en-US" smtClean="0"/>
              <a:pPr eaLnBrk="1" hangingPunct="1"/>
              <a:t>5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8253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Applications of </a:t>
            </a:r>
            <a:r>
              <a:rPr lang="en-US" dirty="0" err="1" smtClean="0"/>
              <a:t>VaR</a:t>
            </a:r>
            <a:endParaRPr lang="en-US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>
            <a:normAutofit fontScale="85000" lnSpcReduction="20000"/>
          </a:bodyPr>
          <a:lstStyle/>
          <a:p>
            <a:pPr eaLnBrk="1" hangingPunct="1"/>
            <a:r>
              <a:rPr lang="en-US" dirty="0" err="1" smtClean="0">
                <a:cs typeface="Arial" charset="0"/>
              </a:rPr>
              <a:t>VaR</a:t>
            </a:r>
            <a:r>
              <a:rPr lang="en-US" dirty="0" smtClean="0">
                <a:cs typeface="Arial" charset="0"/>
              </a:rPr>
              <a:t> is the industry standard for reporting, both internally and externally.</a:t>
            </a:r>
          </a:p>
          <a:p>
            <a:pPr eaLnBrk="1" hangingPunct="1"/>
            <a:r>
              <a:rPr lang="en-US" dirty="0" smtClean="0">
                <a:cs typeface="Arial" charset="0"/>
              </a:rPr>
              <a:t>It is part of most regulatory frameworks.</a:t>
            </a:r>
          </a:p>
          <a:p>
            <a:pPr eaLnBrk="1" hangingPunct="1"/>
            <a:r>
              <a:rPr lang="en-US" dirty="0" smtClean="0">
                <a:cs typeface="Arial" charset="0"/>
              </a:rPr>
              <a:t>It is used for calculating Capital requirements – How big a cushion do we need to cover losses at a certain probability?</a:t>
            </a:r>
          </a:p>
          <a:p>
            <a:pPr lvl="1"/>
            <a:r>
              <a:rPr lang="en-US" dirty="0" smtClean="0">
                <a:cs typeface="Arial" charset="0"/>
              </a:rPr>
              <a:t>Calculations for internal purposes are usually called </a:t>
            </a:r>
            <a:r>
              <a:rPr lang="en-US" b="1" dirty="0" smtClean="0">
                <a:cs typeface="Arial" charset="0"/>
              </a:rPr>
              <a:t>Economic Capital</a:t>
            </a:r>
          </a:p>
          <a:p>
            <a:pPr lvl="1"/>
            <a:r>
              <a:rPr lang="en-US" dirty="0" smtClean="0">
                <a:cs typeface="Arial" charset="0"/>
              </a:rPr>
              <a:t>Calculations based on regulatory specifications for reporting purposes are called </a:t>
            </a:r>
            <a:r>
              <a:rPr lang="en-US" b="1" dirty="0" smtClean="0">
                <a:cs typeface="Arial" charset="0"/>
              </a:rPr>
              <a:t>Regulatory Capital</a:t>
            </a:r>
            <a:r>
              <a:rPr lang="en-US" dirty="0" smtClean="0">
                <a:cs typeface="Arial" charset="0"/>
              </a:rPr>
              <a:t>. </a:t>
            </a:r>
          </a:p>
          <a:p>
            <a:r>
              <a:rPr lang="en-US" dirty="0" smtClean="0">
                <a:cs typeface="Arial" charset="0"/>
              </a:rPr>
              <a:t>It is used for setting limits, predominately on trading floors and portfolios.  </a:t>
            </a: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2487B61-8780-4002-A0FB-ADCB19BEB96B}" type="slidenum">
              <a:rPr lang="en-US" altLang="en-US" smtClean="0"/>
              <a:pPr eaLnBrk="1" hangingPunct="1"/>
              <a:t>6</a:t>
            </a:fld>
            <a:endParaRPr lang="en-US" alt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Dell, Inc. 10-K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5536" y="1700809"/>
            <a:ext cx="8568952" cy="3785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000" baseline="30000" dirty="0" smtClean="0"/>
              <a:t>“Based </a:t>
            </a:r>
            <a:r>
              <a:rPr lang="en-US" sz="4000" baseline="30000" dirty="0"/>
              <a:t>on our foreign currency cash flow hedge instruments </a:t>
            </a:r>
            <a:r>
              <a:rPr lang="en-US" sz="4000" baseline="30000" dirty="0" smtClean="0"/>
              <a:t>…, </a:t>
            </a:r>
            <a:r>
              <a:rPr lang="en-US" sz="4000" b="1" baseline="30000" dirty="0"/>
              <a:t>we estimate a maximum potential one-day loss in fair value</a:t>
            </a:r>
            <a:r>
              <a:rPr lang="en-US" sz="4000" baseline="30000" dirty="0"/>
              <a:t> of </a:t>
            </a:r>
            <a:r>
              <a:rPr lang="en-US" sz="4000" baseline="30000" dirty="0" smtClean="0"/>
              <a:t>… $</a:t>
            </a:r>
            <a:r>
              <a:rPr lang="en-US" sz="4000" baseline="30000" dirty="0"/>
              <a:t>65 million, </a:t>
            </a:r>
            <a:r>
              <a:rPr lang="en-US" sz="4000" baseline="30000" dirty="0" smtClean="0"/>
              <a:t>… using </a:t>
            </a:r>
            <a:r>
              <a:rPr lang="en-US" sz="4000" baseline="30000" dirty="0"/>
              <a:t>a Value-at-Risk (“</a:t>
            </a:r>
            <a:r>
              <a:rPr lang="en-US" sz="4000" baseline="30000" dirty="0" err="1" smtClean="0"/>
              <a:t>VaR</a:t>
            </a:r>
            <a:r>
              <a:rPr lang="en-US" sz="4000" baseline="30000" dirty="0"/>
              <a:t>”) model. By using market implied rates and incorporating volatility and correlation among the currencies of a portfolio, </a:t>
            </a:r>
            <a:r>
              <a:rPr lang="en-US" sz="4000" b="1" baseline="30000" dirty="0"/>
              <a:t>the </a:t>
            </a:r>
            <a:r>
              <a:rPr lang="en-US" sz="4000" b="1" baseline="30000" dirty="0" err="1" smtClean="0"/>
              <a:t>VaR</a:t>
            </a:r>
            <a:r>
              <a:rPr lang="en-US" sz="4000" b="1" baseline="30000" dirty="0" smtClean="0"/>
              <a:t> </a:t>
            </a:r>
            <a:r>
              <a:rPr lang="en-US" sz="4000" b="1" baseline="30000" dirty="0"/>
              <a:t>model simulates 3,000 randomly generated market prices and calculates the difference between the fifth percentile and the average as the Value-at-Risk</a:t>
            </a:r>
            <a:r>
              <a:rPr lang="en-US" sz="4000" b="1" baseline="30000" dirty="0" smtClean="0"/>
              <a:t>.</a:t>
            </a:r>
            <a:r>
              <a:rPr lang="en-US" sz="4000" baseline="30000" dirty="0" smtClean="0"/>
              <a:t>” </a:t>
            </a:r>
            <a:endParaRPr lang="en-US" sz="40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2487B61-8780-4002-A0FB-ADCB19BEB96B}" type="slidenum">
              <a:rPr lang="en-US" altLang="en-US" smtClean="0"/>
              <a:pPr eaLnBrk="1" hangingPunct="1"/>
              <a:t>7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4981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399394"/>
            <a:ext cx="7416824" cy="5053942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Expected and Unexpected Loss </a:t>
            </a:r>
            <a:endParaRPr lang="en-CA" sz="2400" dirty="0" smtClean="0"/>
          </a:p>
        </p:txBody>
      </p:sp>
      <p:sp>
        <p:nvSpPr>
          <p:cNvPr id="163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04EE9C8-7257-4277-ADA3-C333CD27B98E}" type="slidenum">
              <a:rPr lang="en-US" altLang="en-US" smtClean="0"/>
              <a:pPr eaLnBrk="1" hangingPunct="1"/>
              <a:t>8</a:t>
            </a:fld>
            <a:endParaRPr lang="en-US" altLang="en-US" smtClean="0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3347864" y="3014497"/>
            <a:ext cx="0" cy="3168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6588224" y="2870779"/>
            <a:ext cx="0" cy="3311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732240" y="5391059"/>
            <a:ext cx="15144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Loss over time horizon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131840" y="2486918"/>
            <a:ext cx="1212850" cy="654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92075" tIns="46038" rIns="92075" bIns="46038" anchor="ctr">
            <a:spAutoFit/>
          </a:bodyPr>
          <a:lstStyle/>
          <a:p>
            <a:pPr algn="ctr"/>
            <a:r>
              <a:rPr lang="en-US" dirty="0"/>
              <a:t>Expected </a:t>
            </a:r>
          </a:p>
          <a:p>
            <a:pPr algn="ctr"/>
            <a:r>
              <a:rPr lang="en-US" dirty="0"/>
              <a:t>Loss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5868144" y="2150699"/>
            <a:ext cx="1439862" cy="654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lIns="92075" tIns="46038" rIns="92075" bIns="46038" anchor="ctr">
            <a:spAutoFit/>
          </a:bodyPr>
          <a:lstStyle/>
          <a:p>
            <a:pPr algn="ctr"/>
            <a:r>
              <a:rPr lang="en-US" dirty="0"/>
              <a:t>X% Worst </a:t>
            </a:r>
          </a:p>
          <a:p>
            <a:pPr algn="ctr"/>
            <a:r>
              <a:rPr lang="en-US" dirty="0"/>
              <a:t>Case Loss</a:t>
            </a: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3347864" y="4022907"/>
            <a:ext cx="324036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4330590" y="3622814"/>
            <a:ext cx="1969602" cy="36997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>
            <a:spAutoFit/>
          </a:bodyPr>
          <a:lstStyle/>
          <a:p>
            <a:pPr algn="ctr"/>
            <a:r>
              <a:rPr lang="en-US" dirty="0" smtClean="0"/>
              <a:t>Unexpected Loss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716016" y="330282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VaR</a:t>
            </a:r>
            <a:r>
              <a:rPr lang="en-US" baseline="30000" dirty="0" err="1" smtClean="0"/>
              <a:t>UL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985134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Normal Distribution Example</a:t>
            </a:r>
            <a:endParaRPr lang="en-US" sz="2800" dirty="0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 eaLnBrk="1" hangingPunct="1"/>
            <a:r>
              <a:rPr lang="en-CA" sz="4000" dirty="0" smtClean="0">
                <a:cs typeface="Arial" charset="0"/>
              </a:rPr>
              <a:t>The daily </a:t>
            </a:r>
            <a:r>
              <a:rPr lang="en-CA" sz="4000" u="sng" dirty="0" smtClean="0">
                <a:cs typeface="Arial" charset="0"/>
              </a:rPr>
              <a:t>gains</a:t>
            </a:r>
            <a:r>
              <a:rPr lang="en-CA" sz="4000" dirty="0" smtClean="0">
                <a:cs typeface="Arial" charset="0"/>
              </a:rPr>
              <a:t> on a portfolio of stocks are distributed normally with mean=0, and standard deviation =$5M</a:t>
            </a:r>
          </a:p>
          <a:p>
            <a:pPr eaLnBrk="1" hangingPunct="1"/>
            <a:r>
              <a:rPr lang="en-CA" sz="4000" dirty="0" smtClean="0">
                <a:cs typeface="Arial" charset="0"/>
              </a:rPr>
              <a:t>What is the 95% </a:t>
            </a:r>
            <a:r>
              <a:rPr lang="en-CA" sz="4000" dirty="0" err="1" smtClean="0">
                <a:cs typeface="Arial" charset="0"/>
              </a:rPr>
              <a:t>VaR</a:t>
            </a:r>
            <a:r>
              <a:rPr lang="en-CA" sz="4000" dirty="0" smtClean="0">
                <a:cs typeface="Arial" charset="0"/>
              </a:rPr>
              <a:t>? </a:t>
            </a:r>
          </a:p>
          <a:p>
            <a:pPr marL="0" indent="0" eaLnBrk="1" hangingPunct="1">
              <a:buNone/>
            </a:pPr>
            <a:r>
              <a:rPr lang="en-CA" sz="4000" dirty="0" err="1" smtClean="0">
                <a:solidFill>
                  <a:schemeClr val="accent2"/>
                </a:solidFill>
                <a:cs typeface="Arial" charset="0"/>
              </a:rPr>
              <a:t>Normsinv</a:t>
            </a:r>
            <a:r>
              <a:rPr lang="en-CA" sz="4000" dirty="0" smtClean="0">
                <a:solidFill>
                  <a:schemeClr val="accent2"/>
                </a:solidFill>
                <a:cs typeface="Arial" charset="0"/>
              </a:rPr>
              <a:t>(0.05)*</a:t>
            </a:r>
            <a:r>
              <a:rPr lang="en-CA" sz="4000" dirty="0" err="1" smtClean="0">
                <a:solidFill>
                  <a:schemeClr val="accent2"/>
                </a:solidFill>
                <a:cs typeface="Arial" charset="0"/>
              </a:rPr>
              <a:t>σ</a:t>
            </a:r>
            <a:r>
              <a:rPr lang="en-CA" sz="4000" dirty="0" smtClean="0">
                <a:solidFill>
                  <a:schemeClr val="accent2"/>
                </a:solidFill>
                <a:cs typeface="Arial" charset="0"/>
              </a:rPr>
              <a:t>=-1.645×5 = -</a:t>
            </a:r>
            <a:r>
              <a:rPr lang="en-CA" sz="4000" dirty="0" smtClean="0">
                <a:solidFill>
                  <a:schemeClr val="accent2"/>
                </a:solidFill>
                <a:cs typeface="Arial" charset="0"/>
              </a:rPr>
              <a:t>8.22mil</a:t>
            </a:r>
          </a:p>
          <a:p>
            <a:pPr marL="0" indent="0" eaLnBrk="1" hangingPunct="1">
              <a:buNone/>
            </a:pPr>
            <a:r>
              <a:rPr lang="en-CA" sz="4000" dirty="0" smtClean="0">
                <a:solidFill>
                  <a:schemeClr val="accent2"/>
                </a:solidFill>
                <a:cs typeface="Arial" charset="0"/>
              </a:rPr>
              <a:t>VaR</a:t>
            </a:r>
            <a:r>
              <a:rPr lang="en-CA" sz="4000" baseline="-25000" dirty="0" smtClean="0">
                <a:solidFill>
                  <a:schemeClr val="accent2"/>
                </a:solidFill>
                <a:cs typeface="Arial" charset="0"/>
              </a:rPr>
              <a:t>95%</a:t>
            </a:r>
            <a:r>
              <a:rPr lang="en-CA" sz="4000" dirty="0" smtClean="0">
                <a:solidFill>
                  <a:schemeClr val="accent2"/>
                </a:solidFill>
                <a:cs typeface="Arial" charset="0"/>
              </a:rPr>
              <a:t> = $8.22mil</a:t>
            </a:r>
            <a:endParaRPr lang="en-CA" sz="4000" dirty="0" smtClean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30BB7F7-F310-45D6-9A6E-25EFAD223B8F}" type="slidenum">
              <a:rPr lang="en-US" altLang="en-US" smtClean="0"/>
              <a:pPr eaLnBrk="1" hangingPunct="1"/>
              <a:t>9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04231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19533</TotalTime>
  <Words>2128</Words>
  <Application>Microsoft Macintosh PowerPoint</Application>
  <PresentationFormat>On-screen Show (4:3)</PresentationFormat>
  <Paragraphs>319</Paragraphs>
  <Slides>36</Slides>
  <Notes>24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Office Theme</vt:lpstr>
      <vt:lpstr>Equation</vt:lpstr>
      <vt:lpstr>Financial Risk Management</vt:lpstr>
      <vt:lpstr>Agenda</vt:lpstr>
      <vt:lpstr>A Concise Single Measure</vt:lpstr>
      <vt:lpstr>The VaR Statement</vt:lpstr>
      <vt:lpstr>Formal Definition of VaR</vt:lpstr>
      <vt:lpstr>Applications of VaR</vt:lpstr>
      <vt:lpstr>Dell, Inc. 10-K</vt:lpstr>
      <vt:lpstr>Expected and Unexpected Loss </vt:lpstr>
      <vt:lpstr>Normal Distribution Example</vt:lpstr>
      <vt:lpstr>Normal Distribution Example (2)</vt:lpstr>
      <vt:lpstr>VaR Discrete Example</vt:lpstr>
      <vt:lpstr>Cumulative Loss Distribution for Example</vt:lpstr>
      <vt:lpstr>Expected Shortfall </vt:lpstr>
      <vt:lpstr>Distributions with the Same VaR but Different Expected Shortfalls  </vt:lpstr>
      <vt:lpstr>Example: Same VaR, Different ES</vt:lpstr>
      <vt:lpstr>Example: Same VaR, Different ES (2)</vt:lpstr>
      <vt:lpstr>Expected Shortfall - Normal Distribution</vt:lpstr>
      <vt:lpstr>Expected Shortfall - Normal Distribution</vt:lpstr>
      <vt:lpstr>Coherent Risk Measures</vt:lpstr>
      <vt:lpstr>VaR vs Expected Shortfall</vt:lpstr>
      <vt:lpstr>Sub-Additivity −Example</vt:lpstr>
      <vt:lpstr>Sub-Additivity −Example (2)</vt:lpstr>
      <vt:lpstr>Sub-Additivity −Example (3)</vt:lpstr>
      <vt:lpstr>Spectral Risk Measures</vt:lpstr>
      <vt:lpstr>Example: Simulation for Operational Risk VaR</vt:lpstr>
      <vt:lpstr>Using Monte Carlo to combine the Distributions</vt:lpstr>
      <vt:lpstr>Monte Carlo Simulation  </vt:lpstr>
      <vt:lpstr>Credit VaR for Uncorrelated Loans </vt:lpstr>
      <vt:lpstr>Credit VaR for Uncorrelated Loans (Example – Cont.)</vt:lpstr>
      <vt:lpstr>Credit VaR for Uncorrelated Loans (Example – Cont.)</vt:lpstr>
      <vt:lpstr>Aggregating VaR Over Time</vt:lpstr>
      <vt:lpstr>Independence Assumption in VaR Calculations</vt:lpstr>
      <vt:lpstr>Impact of Autocorrelation: Ratio of T-day VaR to 1-day VaR</vt:lpstr>
      <vt:lpstr>Choice of VaR Parameters</vt:lpstr>
      <vt:lpstr>PowerPoint Presentation</vt:lpstr>
      <vt:lpstr>Thanks</vt:lpstr>
    </vt:vector>
  </TitlesOfParts>
  <Company>Rotman School of Management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Management and Financial Institutions</dc:title>
  <dc:subject>Chapter 9</dc:subject>
  <dc:creator>John  Hull</dc:creator>
  <cp:keywords>3rd Edition</cp:keywords>
  <dc:description>Copyright 2012 by John  Hull.
All rights reserved.</dc:description>
  <cp:lastModifiedBy>Ehud Peleg</cp:lastModifiedBy>
  <cp:revision>234</cp:revision>
  <cp:lastPrinted>2016-04-07T16:45:41Z</cp:lastPrinted>
  <dcterms:created xsi:type="dcterms:W3CDTF">1999-07-02T23:37:50Z</dcterms:created>
  <dcterms:modified xsi:type="dcterms:W3CDTF">2016-04-07T19:09:51Z</dcterms:modified>
</cp:coreProperties>
</file>