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6"/>
  </p:notesMasterIdLst>
  <p:handoutMasterIdLst>
    <p:handoutMasterId r:id="rId37"/>
  </p:handoutMasterIdLst>
  <p:sldIdLst>
    <p:sldId id="371" r:id="rId2"/>
    <p:sldId id="453" r:id="rId3"/>
    <p:sldId id="446" r:id="rId4"/>
    <p:sldId id="447" r:id="rId5"/>
    <p:sldId id="448" r:id="rId6"/>
    <p:sldId id="460" r:id="rId7"/>
    <p:sldId id="459" r:id="rId8"/>
    <p:sldId id="461" r:id="rId9"/>
    <p:sldId id="451" r:id="rId10"/>
    <p:sldId id="452" r:id="rId11"/>
    <p:sldId id="454" r:id="rId12"/>
    <p:sldId id="428" r:id="rId13"/>
    <p:sldId id="429" r:id="rId14"/>
    <p:sldId id="463" r:id="rId15"/>
    <p:sldId id="430" r:id="rId16"/>
    <p:sldId id="431" r:id="rId17"/>
    <p:sldId id="278" r:id="rId18"/>
    <p:sldId id="462" r:id="rId19"/>
    <p:sldId id="433" r:id="rId20"/>
    <p:sldId id="432" r:id="rId21"/>
    <p:sldId id="376" r:id="rId22"/>
    <p:sldId id="440" r:id="rId23"/>
    <p:sldId id="434" r:id="rId24"/>
    <p:sldId id="439" r:id="rId25"/>
    <p:sldId id="438" r:id="rId26"/>
    <p:sldId id="441" r:id="rId27"/>
    <p:sldId id="436" r:id="rId28"/>
    <p:sldId id="279" r:id="rId29"/>
    <p:sldId id="442" r:id="rId30"/>
    <p:sldId id="443" r:id="rId31"/>
    <p:sldId id="445" r:id="rId32"/>
    <p:sldId id="457" r:id="rId33"/>
    <p:sldId id="458" r:id="rId34"/>
    <p:sldId id="427" r:id="rId3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3" d="100"/>
          <a:sy n="103" d="100"/>
        </p:scale>
        <p:origin x="-1800" y="-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Risk Management and Financial Institutions 3e, Chapter 9,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879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Risk Management and Financial Institutions 3e, Chapter 9,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1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5" r:id="rId12"/>
    <p:sldLayoutId id="214748378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20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under Solvency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4536504" cy="2290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1340768"/>
            <a:ext cx="8105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Capital Requirement are based on </a:t>
            </a:r>
            <a:r>
              <a:rPr lang="en-US" dirty="0" err="1" smtClean="0"/>
              <a:t>VaR</a:t>
            </a:r>
            <a:r>
              <a:rPr lang="en-US" dirty="0" smtClean="0"/>
              <a:t> (or ES) calculations for different risks. </a:t>
            </a:r>
          </a:p>
          <a:p>
            <a:pPr algn="l"/>
            <a:r>
              <a:rPr lang="en-US" dirty="0" smtClean="0"/>
              <a:t>Various correlation matrices are then used to aggregate. </a:t>
            </a:r>
            <a:endParaRPr lang="en-US" dirty="0"/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509120"/>
            <a:ext cx="4305300" cy="20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507" y="2996952"/>
            <a:ext cx="189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Insurance Risks: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69" y="5157192"/>
            <a:ext cx="158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Risks: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73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19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process whereby we check whether a model is adequate.</a:t>
            </a:r>
          </a:p>
          <a:p>
            <a:r>
              <a:rPr lang="en-US" dirty="0"/>
              <a:t>Validation has garnered a lot of regulatory </a:t>
            </a:r>
            <a:r>
              <a:rPr lang="en-US" dirty="0" smtClean="0"/>
              <a:t>attention, since models are used for capital and liquidity regulation.</a:t>
            </a:r>
            <a:endParaRPr lang="en-US" dirty="0"/>
          </a:p>
          <a:p>
            <a:r>
              <a:rPr lang="en-US" dirty="0" smtClean="0"/>
              <a:t>Can be done with various tools</a:t>
            </a:r>
          </a:p>
          <a:p>
            <a:pPr lvl="1"/>
            <a:r>
              <a:rPr lang="en-US" dirty="0" smtClean="0"/>
              <a:t>Backtesting</a:t>
            </a:r>
          </a:p>
          <a:p>
            <a:pPr lvl="1"/>
            <a:r>
              <a:rPr lang="en-US" dirty="0" smtClean="0"/>
              <a:t>Stress testing</a:t>
            </a:r>
          </a:p>
          <a:p>
            <a:pPr lvl="1"/>
            <a:r>
              <a:rPr lang="en-US" dirty="0" smtClean="0"/>
              <a:t>Independent review and oversight</a:t>
            </a:r>
          </a:p>
          <a:p>
            <a:r>
              <a:rPr lang="en-US" dirty="0" smtClean="0"/>
              <a:t>Examining for: </a:t>
            </a:r>
          </a:p>
          <a:p>
            <a:pPr lvl="1"/>
            <a:r>
              <a:rPr lang="en-US" dirty="0" smtClean="0"/>
              <a:t>Faulty assumptions</a:t>
            </a:r>
          </a:p>
          <a:p>
            <a:pPr lvl="1"/>
            <a:r>
              <a:rPr lang="en-US" dirty="0" smtClean="0"/>
              <a:t>Wrong parameters</a:t>
            </a:r>
          </a:p>
          <a:p>
            <a:pPr lvl="1"/>
            <a:r>
              <a:rPr lang="en-US" dirty="0" smtClean="0"/>
              <a:t>Inaccurate modeling</a:t>
            </a:r>
          </a:p>
          <a:p>
            <a:pPr lvl="1"/>
            <a:r>
              <a:rPr lang="en-US" dirty="0" smtClean="0"/>
              <a:t>Errors</a:t>
            </a:r>
          </a:p>
          <a:p>
            <a:r>
              <a:rPr lang="en-US" dirty="0" smtClean="0"/>
              <a:t>This process also provides ideas and directions for improvement.</a:t>
            </a:r>
          </a:p>
          <a:p>
            <a:endParaRPr lang="en-US" dirty="0" smtClean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77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Backtesting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Formal verification that </a:t>
            </a:r>
            <a:r>
              <a:rPr lang="en-US" u="sng" dirty="0" smtClean="0"/>
              <a:t>actual</a:t>
            </a:r>
            <a:r>
              <a:rPr lang="en-US" dirty="0" smtClean="0"/>
              <a:t> losses are in line with those that were </a:t>
            </a:r>
            <a:r>
              <a:rPr lang="en-US" u="sng" dirty="0" smtClean="0"/>
              <a:t>projected by the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historically the </a:t>
            </a:r>
            <a:r>
              <a:rPr lang="en-US" dirty="0" err="1" smtClean="0"/>
              <a:t>VaR</a:t>
            </a:r>
            <a:r>
              <a:rPr lang="en-US" dirty="0" smtClean="0"/>
              <a:t> forecasted for each day and the portfolio return for that day.</a:t>
            </a:r>
          </a:p>
          <a:p>
            <a:r>
              <a:rPr lang="en-US" dirty="0"/>
              <a:t>We want to check that </a:t>
            </a:r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is </a:t>
            </a:r>
            <a:r>
              <a:rPr lang="en-US" dirty="0"/>
              <a:t>not </a:t>
            </a:r>
            <a:r>
              <a:rPr lang="en-US" dirty="0" smtClean="0"/>
              <a:t>underestimating the risk, </a:t>
            </a:r>
            <a:r>
              <a:rPr lang="en-US" dirty="0"/>
              <a:t>but we also don’t want </a:t>
            </a:r>
            <a:r>
              <a:rPr lang="en-US" dirty="0" smtClean="0"/>
              <a:t>it to be too stringent. </a:t>
            </a:r>
          </a:p>
          <a:p>
            <a:r>
              <a:rPr lang="en-US" dirty="0" smtClean="0"/>
              <a:t>The testing is complicated by the fact that </a:t>
            </a:r>
            <a:r>
              <a:rPr lang="en-US" dirty="0" err="1" smtClean="0"/>
              <a:t>VaR</a:t>
            </a:r>
            <a:r>
              <a:rPr lang="en-US" dirty="0" smtClean="0"/>
              <a:t> is not a prediction for the daily return, but a statistical statement about its distribution. 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5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14</a:t>
            </a:fld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6048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404664"/>
            <a:ext cx="5283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look at </a:t>
            </a:r>
            <a:r>
              <a:rPr lang="en-US" b="1" dirty="0"/>
              <a:t>exceptions</a:t>
            </a:r>
            <a:r>
              <a:rPr lang="en-US" dirty="0"/>
              <a:t>, i.e. days when loss was greater than </a:t>
            </a:r>
            <a:r>
              <a:rPr lang="en-US" dirty="0" err="1"/>
              <a:t>VaR.</a:t>
            </a:r>
            <a:endParaRPr lang="en-US" dirty="0"/>
          </a:p>
          <a:p>
            <a:r>
              <a:rPr lang="en-US" dirty="0" smtClean="0"/>
              <a:t>If the model is valid then the number of exceptions should be in line with the confidence level. </a:t>
            </a:r>
          </a:p>
          <a:p>
            <a:pPr lvl="1"/>
            <a:r>
              <a:rPr lang="en-US" dirty="0" smtClean="0"/>
              <a:t>For example, for a 99% 1-day </a:t>
            </a:r>
            <a:r>
              <a:rPr lang="en-US" dirty="0" err="1" smtClean="0"/>
              <a:t>VaR</a:t>
            </a:r>
            <a:r>
              <a:rPr lang="en-US" dirty="0" smtClean="0"/>
              <a:t>, we would like to have exceptions on 1% of the days </a:t>
            </a:r>
          </a:p>
          <a:p>
            <a:pPr lvl="1"/>
            <a:r>
              <a:rPr lang="en-US" dirty="0" smtClean="0"/>
              <a:t>If exceptions occur on more than 1% of days, then we might be underestimating the risk</a:t>
            </a:r>
          </a:p>
          <a:p>
            <a:pPr lvl="1"/>
            <a:r>
              <a:rPr lang="en-US" dirty="0" smtClean="0"/>
              <a:t>If exceptions occur on less than 1% of days, then we might be too conservative.</a:t>
            </a:r>
          </a:p>
          <a:p>
            <a:endParaRPr lang="en-US" dirty="0" smtClean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3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back-test 1-day 99% </a:t>
            </a:r>
            <a:r>
              <a:rPr lang="en-US" dirty="0" err="1" smtClean="0"/>
              <a:t>VaR</a:t>
            </a:r>
            <a:r>
              <a:rPr lang="en-US" dirty="0" smtClean="0"/>
              <a:t> over 600 days, how many days do we expect the loss to be greater than </a:t>
            </a:r>
            <a:r>
              <a:rPr lang="en-US" dirty="0" err="1" smtClean="0"/>
              <a:t>VaR</a:t>
            </a:r>
            <a:r>
              <a:rPr lang="en-US" dirty="0" smtClean="0"/>
              <a:t>? </a:t>
            </a:r>
          </a:p>
          <a:p>
            <a:r>
              <a:rPr lang="en-US" dirty="0" smtClean="0"/>
              <a:t>Should we reject the model if we observed 9 days where losses were greater than </a:t>
            </a:r>
            <a:r>
              <a:rPr lang="en-US" dirty="0" err="1" smtClean="0"/>
              <a:t>VaR</a:t>
            </a:r>
            <a:r>
              <a:rPr lang="en-US" dirty="0" smtClean="0"/>
              <a:t>? What about 12? </a:t>
            </a:r>
          </a:p>
          <a:p>
            <a:r>
              <a:rPr lang="en-US" dirty="0" smtClean="0"/>
              <a:t>We are looking for a statistical framework that will tell us how many exceptions are too many or too few.  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67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Actual vs. Hypothetical Returns</a:t>
            </a:r>
            <a:endParaRPr lang="en-US" sz="24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5613" cy="44116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Every day, </a:t>
            </a:r>
            <a:r>
              <a:rPr lang="en-US" sz="2400" dirty="0" err="1" smtClean="0">
                <a:cs typeface="Arial" charset="0"/>
              </a:rPr>
              <a:t>VaR</a:t>
            </a:r>
            <a:r>
              <a:rPr lang="en-US" sz="2400" dirty="0" smtClean="0">
                <a:cs typeface="Arial" charset="0"/>
              </a:rPr>
              <a:t> is computed based on the portfolio at the end of the previous day, therefore it measures the potential losses if the portfolio is “frozen” through the day.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In fact, portfolios evolve dynamically through the day. 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We observe actual returns, which reflect intraday trades, as well as other profit items. 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Ideally, backtesting is done by comparing </a:t>
            </a:r>
            <a:r>
              <a:rPr lang="en-US" sz="2400" dirty="0" err="1" smtClean="0">
                <a:cs typeface="Arial" charset="0"/>
              </a:rPr>
              <a:t>VaR</a:t>
            </a:r>
            <a:r>
              <a:rPr lang="en-US" sz="2400" dirty="0" smtClean="0">
                <a:cs typeface="Arial" charset="0"/>
              </a:rPr>
              <a:t> to each of two types of returns:</a:t>
            </a:r>
          </a:p>
          <a:p>
            <a:pPr lvl="1"/>
            <a:r>
              <a:rPr lang="en-US" sz="2000" dirty="0" smtClean="0">
                <a:cs typeface="Arial" charset="0"/>
              </a:rPr>
              <a:t>Actual returns: Actual profit/loss that was recorded for the portfolio</a:t>
            </a:r>
          </a:p>
          <a:p>
            <a:pPr lvl="1"/>
            <a:r>
              <a:rPr lang="en-US" sz="2000" dirty="0" smtClean="0">
                <a:cs typeface="Arial" charset="0"/>
              </a:rPr>
              <a:t>Hypothetical returns: change in portfolio value assuming no change in portfolio composition</a:t>
            </a:r>
          </a:p>
        </p:txBody>
      </p:sp>
      <p:sp>
        <p:nvSpPr>
          <p:cNvPr id="378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AF422B-8F84-4E3B-AD45-258CBCE0E9BB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vs. Type 2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052688"/>
              </p:ext>
            </p:extLst>
          </p:nvPr>
        </p:nvGraphicFramePr>
        <p:xfrm>
          <a:off x="1763688" y="1628800"/>
          <a:ext cx="5328590" cy="17281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8774"/>
                <a:gridCol w="991166"/>
                <a:gridCol w="1579325"/>
                <a:gridCol w="1579325"/>
              </a:tblGrid>
              <a:tr h="43204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2048"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Decision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Correct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Incorrect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Accept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 2 Error</a:t>
                      </a:r>
                      <a:endParaRPr lang="en-US" sz="2000" dirty="0"/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Reject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 1 Error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1" y="3573016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Type 1 error </a:t>
            </a:r>
            <a:r>
              <a:rPr lang="en-US" sz="2400" dirty="0" smtClean="0"/>
              <a:t>- What is the probability that we reject a correct model?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If that probability is very low reject the model.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Typical hypothesis testing.</a:t>
            </a:r>
          </a:p>
          <a:p>
            <a:pPr algn="l"/>
            <a:r>
              <a:rPr lang="en-US" sz="2400" b="1" dirty="0" smtClean="0"/>
              <a:t>Power of a test</a:t>
            </a:r>
            <a:r>
              <a:rPr lang="en-US" sz="2400" dirty="0" smtClean="0"/>
              <a:t> - What is the probability of rejecting the model when it’s really incorrect?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We need to assume a different model in order to compute this probability. </a:t>
            </a:r>
            <a:endParaRPr lang="en-US" sz="2400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5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conduct a statistical test we need to determine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value of the parameters if the </a:t>
            </a:r>
            <a:r>
              <a:rPr lang="en-US" dirty="0" err="1" smtClean="0"/>
              <a:t>VaR</a:t>
            </a:r>
            <a:r>
              <a:rPr lang="en-US" dirty="0" smtClean="0"/>
              <a:t> model holds.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level</a:t>
            </a:r>
            <a:r>
              <a:rPr lang="en-US" dirty="0" smtClean="0"/>
              <a:t> for the test (not related to the confidence level of the </a:t>
            </a:r>
            <a:r>
              <a:rPr lang="en-US" dirty="0" err="1" smtClean="0"/>
              <a:t>VaR</a:t>
            </a:r>
            <a:r>
              <a:rPr lang="en-US" dirty="0" smtClean="0"/>
              <a:t>!!), typically 1% or 5%.</a:t>
            </a:r>
          </a:p>
          <a:p>
            <a:pPr lvl="1"/>
            <a:r>
              <a:rPr lang="en-US" dirty="0" smtClean="0"/>
              <a:t>What is the probability of observing the historical returns/exceptions given H</a:t>
            </a:r>
            <a:r>
              <a:rPr lang="en-US" baseline="-25000" dirty="0" smtClean="0"/>
              <a:t>0</a:t>
            </a:r>
            <a:r>
              <a:rPr lang="en-US" dirty="0" smtClean="0"/>
              <a:t>. This is the </a:t>
            </a:r>
            <a:r>
              <a:rPr lang="en-US" b="1" dirty="0" smtClean="0"/>
              <a:t>p-value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p-value lower than the level of the test then we reject the model.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19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82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Allocation and Aggregation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16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Under a Simple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assume daily results are serially independent then we have a set of Bernoulli trials.</a:t>
            </a:r>
          </a:p>
          <a:p>
            <a:r>
              <a:rPr lang="en-US" dirty="0" smtClean="0">
                <a:cs typeface="Arial" charset="0"/>
              </a:rPr>
              <a:t>If the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model holds, then </a:t>
            </a:r>
            <a:r>
              <a:rPr lang="en-US" dirty="0">
                <a:cs typeface="Arial" charset="0"/>
              </a:rPr>
              <a:t>the theoretical probability of an exception is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 (=1</a:t>
            </a:r>
            <a:r>
              <a:rPr lang="en-US" dirty="0" smtClean="0">
                <a:cs typeface="Arial" charset="0"/>
              </a:rPr>
              <a:t>−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α</a:t>
            </a:r>
            <a:r>
              <a:rPr lang="en-US" dirty="0" smtClean="0">
                <a:cs typeface="Arial" charset="0"/>
              </a:rPr>
              <a:t>), e.g. for </a:t>
            </a:r>
            <a:r>
              <a:rPr lang="en-US" i="1" dirty="0" smtClean="0">
                <a:cs typeface="Arial" charset="0"/>
              </a:rPr>
              <a:t>VaR</a:t>
            </a:r>
            <a:r>
              <a:rPr lang="en-US" i="1" baseline="-25000" dirty="0" smtClean="0">
                <a:cs typeface="Arial" charset="0"/>
              </a:rPr>
              <a:t>99%</a:t>
            </a:r>
            <a:r>
              <a:rPr lang="en-US" dirty="0" smtClean="0">
                <a:cs typeface="Arial" charset="0"/>
              </a:rPr>
              <a:t>: </a:t>
            </a:r>
            <a:r>
              <a:rPr lang="en-US" i="1" dirty="0" smtClean="0">
                <a:cs typeface="Arial" charset="0"/>
              </a:rPr>
              <a:t>p=0.01</a:t>
            </a:r>
            <a:r>
              <a:rPr lang="en-US" dirty="0" smtClean="0">
                <a:cs typeface="Arial" charset="0"/>
              </a:rPr>
              <a:t>.</a:t>
            </a:r>
            <a:endParaRPr lang="en-US" i="1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probability of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cs typeface="Arial" charset="0"/>
              </a:rPr>
              <a:t> or more exceptions in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days </a:t>
            </a:r>
            <a:r>
              <a:rPr lang="en-US" dirty="0" smtClean="0">
                <a:cs typeface="Arial" charset="0"/>
              </a:rPr>
              <a:t>is given by the cumulative binomial distribution: </a:t>
            </a:r>
            <a:endParaRPr lang="en-US" dirty="0">
              <a:cs typeface="Arial" charset="0"/>
            </a:endParaRPr>
          </a:p>
          <a:p>
            <a:pPr>
              <a:buNone/>
            </a:pPr>
            <a:endParaRPr lang="en-US" dirty="0">
              <a:cs typeface="Arial" charset="0"/>
            </a:endParaRPr>
          </a:p>
          <a:p>
            <a:pPr>
              <a:buNone/>
            </a:pPr>
            <a:r>
              <a:rPr lang="en-US" dirty="0">
                <a:cs typeface="Arial" charset="0"/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52167"/>
              </p:ext>
            </p:extLst>
          </p:nvPr>
        </p:nvGraphicFramePr>
        <p:xfrm>
          <a:off x="1619672" y="4941168"/>
          <a:ext cx="604384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3200400" imgH="457200" progId="Equation.3">
                  <p:embed/>
                </p:oleObj>
              </mc:Choice>
              <mc:Fallback>
                <p:oleObj name="Equation" r:id="rId3" imgW="320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1168"/>
                        <a:ext cx="604384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98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Too many exceptions?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back-test a 1-day 99% </a:t>
            </a:r>
            <a:r>
              <a:rPr lang="en-US" dirty="0" err="1" smtClean="0"/>
              <a:t>VaR</a:t>
            </a:r>
            <a:r>
              <a:rPr lang="en-US" dirty="0" smtClean="0"/>
              <a:t> model over 600 days. There are nine days when the loss was greater than the </a:t>
            </a:r>
            <a:r>
              <a:rPr lang="en-US" dirty="0" err="1" smtClean="0"/>
              <a:t>VaR.</a:t>
            </a:r>
            <a:r>
              <a:rPr lang="en-US" dirty="0" smtClean="0"/>
              <a:t> Should we reject the model?</a:t>
            </a:r>
          </a:p>
          <a:p>
            <a:pPr lvl="1"/>
            <a:r>
              <a:rPr lang="en-US" dirty="0" smtClean="0"/>
              <a:t>The probability of </a:t>
            </a:r>
            <a:r>
              <a:rPr lang="en-US" u="sng" dirty="0" smtClean="0"/>
              <a:t>9</a:t>
            </a:r>
            <a:r>
              <a:rPr lang="en-US" dirty="0" smtClean="0"/>
              <a:t> or more losses is: </a:t>
            </a:r>
          </a:p>
          <a:p>
            <a:pPr marL="457200" lvl="1" indent="0">
              <a:buNone/>
            </a:pPr>
            <a:r>
              <a:rPr lang="en-US" b="1" dirty="0" smtClean="0"/>
              <a:t>p-value = 1 – BINOMDIST(8,600,0.01,TRUE) = 0.152. </a:t>
            </a:r>
          </a:p>
          <a:p>
            <a:pPr marL="457200" lvl="1" indent="0">
              <a:buNone/>
            </a:pPr>
            <a:r>
              <a:rPr lang="en-US" dirty="0" smtClean="0"/>
              <a:t>Do not reject at 5% confidence level</a:t>
            </a:r>
          </a:p>
          <a:p>
            <a:r>
              <a:rPr lang="en-US" dirty="0" smtClean="0"/>
              <a:t>What if there were </a:t>
            </a:r>
            <a:r>
              <a:rPr lang="en-US" u="sng" dirty="0" smtClean="0"/>
              <a:t>12</a:t>
            </a:r>
            <a:r>
              <a:rPr lang="en-US" dirty="0" smtClean="0"/>
              <a:t> exceptions?</a:t>
            </a:r>
          </a:p>
          <a:p>
            <a:pPr lvl="1"/>
            <a:r>
              <a:rPr lang="en-US" dirty="0"/>
              <a:t>The probability of </a:t>
            </a:r>
            <a:r>
              <a:rPr lang="en-US" dirty="0" smtClean="0"/>
              <a:t>12 </a:t>
            </a:r>
            <a:r>
              <a:rPr lang="en-US" dirty="0"/>
              <a:t>or more losses is </a:t>
            </a:r>
            <a:r>
              <a:rPr lang="en-US" b="1" dirty="0" smtClean="0"/>
              <a:t>0.019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We reject </a:t>
            </a:r>
            <a:r>
              <a:rPr lang="en-US" dirty="0"/>
              <a:t>at 5% confidence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1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Are we too conservative?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a bank uses 99% daily </a:t>
            </a:r>
            <a:r>
              <a:rPr lang="en-US" dirty="0" err="1" smtClean="0"/>
              <a:t>VaR.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During the last year there have been </a:t>
            </a:r>
            <a:r>
              <a:rPr lang="en-US" b="1" u="sng" dirty="0" smtClean="0"/>
              <a:t>no</a:t>
            </a:r>
            <a:r>
              <a:rPr lang="en-US" dirty="0" smtClean="0"/>
              <a:t> exceptions, i.e. losses were always less than </a:t>
            </a:r>
            <a:r>
              <a:rPr lang="en-US" dirty="0" err="1" smtClean="0"/>
              <a:t>VaR.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CEO claims that the risk department is too conservative. Is she right? </a:t>
            </a:r>
          </a:p>
          <a:p>
            <a:r>
              <a:rPr lang="en-US" dirty="0" smtClean="0"/>
              <a:t>What is the probability of no exceptions?</a:t>
            </a:r>
          </a:p>
          <a:p>
            <a:pPr lvl="1"/>
            <a:r>
              <a:rPr lang="en-US" dirty="0" smtClean="0"/>
              <a:t>p-value = BINOMDIST(0,250,0.01,TRUE) = 0.081</a:t>
            </a:r>
          </a:p>
          <a:p>
            <a:pPr lvl="1"/>
            <a:r>
              <a:rPr lang="en-US" dirty="0" smtClean="0"/>
              <a:t>We cannot reject the model at 5% confidence level</a:t>
            </a:r>
          </a:p>
          <a:p>
            <a:r>
              <a:rPr lang="en-US" dirty="0" smtClean="0"/>
              <a:t>For this reason, banks like to </a:t>
            </a:r>
            <a:r>
              <a:rPr lang="en-US" dirty="0" err="1" smtClean="0"/>
              <a:t>backtest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smtClean="0"/>
              <a:t>at lower levels, e.g. 95%, and apply a multiplicative factor. 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4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converges to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Central Limit Theorem, the Binomial goes to the Normal distribution in the limit.</a:t>
            </a:r>
          </a:p>
          <a:p>
            <a:r>
              <a:rPr lang="en-US" dirty="0" smtClean="0"/>
              <a:t>If we have T trials with a </a:t>
            </a:r>
            <a:r>
              <a:rPr lang="en-US" i="1" dirty="0" smtClean="0"/>
              <a:t>p</a:t>
            </a:r>
            <a:r>
              <a:rPr lang="en-US" dirty="0" smtClean="0"/>
              <a:t> probability of an exception, then the number of exceptions </a:t>
            </a:r>
            <a:r>
              <a:rPr lang="en-US" i="1" dirty="0" smtClean="0"/>
              <a:t>(x)</a:t>
            </a:r>
            <a:r>
              <a:rPr lang="en-US" dirty="0" smtClean="0"/>
              <a:t> follows the following: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45147"/>
              </p:ext>
            </p:extLst>
          </p:nvPr>
        </p:nvGraphicFramePr>
        <p:xfrm>
          <a:off x="3491880" y="4529694"/>
          <a:ext cx="2736304" cy="156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3" imgW="1333500" imgH="762000" progId="Equation.3">
                  <p:embed/>
                </p:oleObj>
              </mc:Choice>
              <mc:Fallback>
                <p:oleObj name="Equation" r:id="rId3" imgW="13335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4529694"/>
                        <a:ext cx="2736304" cy="156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12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Z-value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286179"/>
              </p:ext>
            </p:extLst>
          </p:nvPr>
        </p:nvGraphicFramePr>
        <p:xfrm>
          <a:off x="4283968" y="1484784"/>
          <a:ext cx="3133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3" imgW="1536700" imgH="444500" progId="Equation.3">
                  <p:embed/>
                </p:oleObj>
              </mc:Choice>
              <mc:Fallback>
                <p:oleObj name="Equation" r:id="rId3" imgW="1536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968" y="1484784"/>
                        <a:ext cx="3133725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5680" y="1772816"/>
            <a:ext cx="299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This leads to a z-value test: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344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Consider our previous example: 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22646"/>
              </p:ext>
            </p:extLst>
          </p:nvPr>
        </p:nvGraphicFramePr>
        <p:xfrm>
          <a:off x="4271963" y="2997200"/>
          <a:ext cx="4117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5" imgW="2019300" imgH="444500" progId="Equation.3">
                  <p:embed/>
                </p:oleObj>
              </mc:Choice>
              <mc:Fallback>
                <p:oleObj name="Equation" r:id="rId5" imgW="2019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1963" y="2997200"/>
                        <a:ext cx="4117975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688" y="4581128"/>
            <a:ext cx="60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Computed to be a p-value of: 0.0069 </a:t>
            </a:r>
            <a:r>
              <a:rPr lang="en-US" dirty="0" smtClean="0">
                <a:sym typeface="Wingdings"/>
              </a:rPr>
              <a:t> Reject the model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86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Regulatory </a:t>
            </a:r>
            <a:r>
              <a:rPr lang="en-US" dirty="0" err="1" smtClean="0"/>
              <a:t>VaR</a:t>
            </a:r>
            <a:r>
              <a:rPr lang="en-US" dirty="0" smtClean="0"/>
              <a:t> for Trading Portfolio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00548"/>
            <a:ext cx="6880265" cy="1100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16896"/>
            <a:ext cx="71628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70254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capital required for market risk in the trading portfolio is based on 99% 10-day </a:t>
            </a:r>
            <a:r>
              <a:rPr lang="en-US" dirty="0" err="1" smtClean="0"/>
              <a:t>VaR</a:t>
            </a:r>
            <a:r>
              <a:rPr lang="en-US" dirty="0" smtClean="0"/>
              <a:t>, which is usually computed by the bank from 1-day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8610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multiplier, </a:t>
            </a:r>
            <a:r>
              <a:rPr lang="en-US" i="1" dirty="0" smtClean="0"/>
              <a:t>S</a:t>
            </a:r>
            <a:r>
              <a:rPr lang="en-US" i="1" baseline="-25000" dirty="0" smtClean="0"/>
              <a:t>t</a:t>
            </a:r>
            <a:r>
              <a:rPr lang="en-US" dirty="0" smtClean="0"/>
              <a:t>, is computed based on </a:t>
            </a:r>
            <a:r>
              <a:rPr lang="en-US" i="1" dirty="0" smtClean="0"/>
              <a:t>N, </a:t>
            </a:r>
            <a:r>
              <a:rPr lang="en-US" dirty="0" smtClean="0"/>
              <a:t>which is the number of daily exceptions over the last 250 trading days.</a:t>
            </a:r>
            <a:endParaRPr lang="en-US" i="1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77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Type 1 and Type 2 Errors of Regulatory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 bank with a correct model to be penalized? </a:t>
            </a:r>
          </a:p>
          <a:p>
            <a:pPr lvl="1"/>
            <a:r>
              <a:rPr lang="en-US" b="1" dirty="0"/>
              <a:t>1 – BINOMDIST</a:t>
            </a:r>
            <a:r>
              <a:rPr lang="en-US" b="1" dirty="0" smtClean="0"/>
              <a:t>(4,250,0.01</a:t>
            </a:r>
            <a:r>
              <a:rPr lang="en-US" b="1" dirty="0"/>
              <a:t>,TRUE) = </a:t>
            </a:r>
            <a:r>
              <a:rPr lang="en-US" b="1" dirty="0" smtClean="0"/>
              <a:t>10.8%</a:t>
            </a:r>
          </a:p>
          <a:p>
            <a:r>
              <a:rPr lang="en-US" dirty="0" smtClean="0"/>
              <a:t>What is the probability of an incorrect </a:t>
            </a:r>
            <a:r>
              <a:rPr lang="en-US" dirty="0" err="1" smtClean="0"/>
              <a:t>VaR</a:t>
            </a:r>
            <a:r>
              <a:rPr lang="en-US" dirty="0" smtClean="0"/>
              <a:t> model, with actual 97% confidence, </a:t>
            </a:r>
            <a:r>
              <a:rPr lang="en-US" u="sng" dirty="0" smtClean="0"/>
              <a:t>not</a:t>
            </a:r>
            <a:r>
              <a:rPr lang="en-US" dirty="0" smtClean="0"/>
              <a:t> being penalized?</a:t>
            </a:r>
          </a:p>
          <a:p>
            <a:pPr lvl="1"/>
            <a:r>
              <a:rPr lang="en-US" b="1" dirty="0"/>
              <a:t>BINOMDIST(</a:t>
            </a:r>
            <a:r>
              <a:rPr lang="en-US" b="1" dirty="0" smtClean="0"/>
              <a:t>4,250,0.03,</a:t>
            </a:r>
            <a:r>
              <a:rPr lang="en-US" b="1" dirty="0"/>
              <a:t>TRUE) = </a:t>
            </a:r>
            <a:r>
              <a:rPr lang="en-US" b="1" dirty="0" smtClean="0"/>
              <a:t>12.8</a:t>
            </a:r>
            <a:r>
              <a:rPr lang="en-US" b="1" dirty="0"/>
              <a:t>%</a:t>
            </a:r>
          </a:p>
          <a:p>
            <a:pPr lvl="1"/>
            <a:r>
              <a:rPr lang="en-US" dirty="0" smtClean="0"/>
              <a:t>The power is 87.2%. Very low power.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84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also apply Likelihood Ratio tests</a:t>
            </a:r>
          </a:p>
          <a:p>
            <a:r>
              <a:rPr lang="en-US" dirty="0" smtClean="0"/>
              <a:t>We test a </a:t>
            </a:r>
            <a:r>
              <a:rPr lang="en-US" dirty="0" err="1" smtClean="0"/>
              <a:t>VaR</a:t>
            </a:r>
            <a:r>
              <a:rPr lang="en-US" dirty="0" smtClean="0"/>
              <a:t> at confidence level: </a:t>
            </a:r>
            <a:r>
              <a:rPr lang="en-US" i="1" dirty="0" smtClean="0"/>
              <a:t>1</a:t>
            </a:r>
            <a:r>
              <a:rPr lang="en-US" i="1" dirty="0"/>
              <a:t>-p</a:t>
            </a:r>
            <a:r>
              <a:rPr lang="en-US" dirty="0"/>
              <a:t>.</a:t>
            </a:r>
          </a:p>
          <a:p>
            <a:r>
              <a:rPr lang="en-US" dirty="0" smtClean="0"/>
              <a:t>Suppose we observe </a:t>
            </a:r>
            <a:r>
              <a:rPr lang="en-US" i="1" dirty="0" smtClean="0"/>
              <a:t>x</a:t>
            </a:r>
            <a:r>
              <a:rPr lang="en-US" dirty="0" smtClean="0"/>
              <a:t> exceptions over </a:t>
            </a:r>
            <a:r>
              <a:rPr lang="en-US" i="1" dirty="0" smtClean="0"/>
              <a:t>T</a:t>
            </a:r>
            <a:r>
              <a:rPr lang="en-US" dirty="0" smtClean="0"/>
              <a:t> days. </a:t>
            </a:r>
          </a:p>
          <a:p>
            <a:pPr lvl="1"/>
            <a:r>
              <a:rPr lang="en-US" dirty="0" smtClean="0"/>
              <a:t>MLE estimator of exception probability is π=</a:t>
            </a:r>
            <a:r>
              <a:rPr lang="en-US" i="1" dirty="0" smtClean="0"/>
              <a:t>x/T</a:t>
            </a:r>
          </a:p>
          <a:p>
            <a:r>
              <a:rPr lang="en-US" dirty="0" smtClean="0"/>
              <a:t>The (unconditional) likelihood ratio test 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Reject at 5% if LR&gt;3.841</a:t>
            </a:r>
          </a:p>
          <a:p>
            <a:r>
              <a:rPr lang="en-US" dirty="0" smtClean="0"/>
              <a:t>Other rejection boundaries: 6.635 at 1%, 2.706 at 10%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91652"/>
              </p:ext>
            </p:extLst>
          </p:nvPr>
        </p:nvGraphicFramePr>
        <p:xfrm>
          <a:off x="2123728" y="4077072"/>
          <a:ext cx="4608512" cy="98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" imgW="2565400" imgH="546100" progId="Equation.3">
                  <p:embed/>
                </p:oleObj>
              </mc:Choice>
              <mc:Fallback>
                <p:oleObj name="Equation" r:id="rId3" imgW="25654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4077072"/>
                        <a:ext cx="4608512" cy="980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9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Bunching and conditional coverage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Bunching occurs when exceptions are not evenly spread throughout the back testing period</a:t>
            </a:r>
          </a:p>
          <a:p>
            <a:pPr lvl="1"/>
            <a:r>
              <a:rPr lang="en-US" dirty="0" smtClean="0">
                <a:cs typeface="Arial" charset="0"/>
              </a:rPr>
              <a:t>The serial-independence assumption is invalid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Statistical tests for bunching are based on extension of the likelihood ratio test. 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sz="2800" dirty="0" smtClean="0">
                <a:cs typeface="Arial" charset="0"/>
              </a:rPr>
              <a:t>To test for independence, we need to satisfy a model for the dependence, which we are trying to reject. The most common one is a </a:t>
            </a:r>
            <a:r>
              <a:rPr lang="en-US" sz="2800" dirty="0" err="1" smtClean="0">
                <a:cs typeface="Arial" charset="0"/>
              </a:rPr>
              <a:t>Markovian</a:t>
            </a:r>
            <a:r>
              <a:rPr lang="en-US" sz="2800" dirty="0" smtClean="0">
                <a:cs typeface="Arial" charset="0"/>
              </a:rPr>
              <a:t> assumption, i.e. the probability of exception today depends on whether there was an exception yesterday (but not farther back than that). </a:t>
            </a:r>
            <a:endParaRPr lang="en-US" sz="2800" dirty="0">
              <a:cs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FE3358-0B2E-4329-A547-BB2E13420B3E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Coverage – </a:t>
            </a:r>
            <a:br>
              <a:rPr lang="en-US" dirty="0" smtClean="0"/>
            </a:br>
            <a:r>
              <a:rPr lang="en-US" dirty="0" err="1" smtClean="0"/>
              <a:t>Christoffersen</a:t>
            </a:r>
            <a:r>
              <a:rPr lang="en-US" dirty="0" smtClean="0"/>
              <a:t> (1998)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255006"/>
              </p:ext>
            </p:extLst>
          </p:nvPr>
        </p:nvGraphicFramePr>
        <p:xfrm>
          <a:off x="1259632" y="1772816"/>
          <a:ext cx="658368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 Before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Unconditional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No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00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T-x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T=T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i="1" baseline="0" dirty="0" smtClean="0"/>
                        <a:t>+</a:t>
                      </a:r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3861048"/>
            <a:ext cx="878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We count the number of exceptions, and classify them according to whether or not the previous day was also an exception. </a:t>
            </a:r>
          </a:p>
          <a:p>
            <a:pPr algn="l"/>
            <a:r>
              <a:rPr lang="en-US" i="1" dirty="0" smtClean="0"/>
              <a:t>π = x/T</a:t>
            </a:r>
            <a:r>
              <a:rPr lang="en-US" dirty="0" smtClean="0"/>
              <a:t> – unconditional probability of exception in the sample</a:t>
            </a: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/>
              <a:t>π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T</a:t>
            </a:r>
            <a:r>
              <a:rPr lang="en-US" i="1" baseline="-25000" dirty="0" smtClean="0"/>
              <a:t>01</a:t>
            </a:r>
            <a:r>
              <a:rPr lang="en-US" i="1" dirty="0" smtClean="0"/>
              <a:t>/T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/>
              <a:t> – </a:t>
            </a:r>
            <a:r>
              <a:rPr lang="en-US" dirty="0" smtClean="0"/>
              <a:t>conditional </a:t>
            </a:r>
            <a:r>
              <a:rPr lang="en-US" dirty="0"/>
              <a:t>probability of </a:t>
            </a:r>
            <a:r>
              <a:rPr lang="en-US" dirty="0" smtClean="0"/>
              <a:t>exception, given no exception the day before</a:t>
            </a:r>
            <a:endParaRPr lang="en-US" baseline="-25000" dirty="0" smtClean="0"/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/>
              <a:t>π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smtClean="0"/>
              <a:t>T</a:t>
            </a:r>
            <a:r>
              <a:rPr lang="en-US" i="1" baseline="-25000" dirty="0" smtClean="0"/>
              <a:t>11</a:t>
            </a:r>
            <a:r>
              <a:rPr lang="en-US" i="1" dirty="0"/>
              <a:t>/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 – </a:t>
            </a:r>
            <a:r>
              <a:rPr lang="en-US" dirty="0" smtClean="0"/>
              <a:t>conditional </a:t>
            </a:r>
            <a:r>
              <a:rPr lang="en-US" dirty="0"/>
              <a:t>probability of exception, given </a:t>
            </a:r>
            <a:r>
              <a:rPr lang="en-US" dirty="0" smtClean="0"/>
              <a:t>exception </a:t>
            </a:r>
            <a:r>
              <a:rPr lang="en-US" dirty="0"/>
              <a:t>the day </a:t>
            </a:r>
            <a:r>
              <a:rPr lang="en-US" dirty="0" smtClean="0"/>
              <a:t>before</a:t>
            </a:r>
            <a:endParaRPr lang="en-US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54465"/>
              </p:ext>
            </p:extLst>
          </p:nvPr>
        </p:nvGraphicFramePr>
        <p:xfrm>
          <a:off x="1198563" y="5516563"/>
          <a:ext cx="6605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3" imgW="3340100" imgH="546100" progId="Equation.3">
                  <p:embed/>
                </p:oleObj>
              </mc:Choice>
              <mc:Fallback>
                <p:oleObj name="Equation" r:id="rId3" imgW="3340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563" y="5516563"/>
                        <a:ext cx="6605587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4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EADS, Financial Statements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6" y="1844824"/>
            <a:ext cx="8866480" cy="3240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5589240"/>
            <a:ext cx="847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is used for reporting risk on total portfolio, but also on specific sub-portfolios, and risk-types. 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35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Conditional and Unconditional LR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LR</a:t>
            </a:r>
            <a:r>
              <a:rPr lang="en-US" i="1" baseline="-25000" dirty="0" err="1" smtClean="0"/>
              <a:t>ind</a:t>
            </a:r>
            <a:r>
              <a:rPr lang="en-US" dirty="0" smtClean="0"/>
              <a:t> is the ratio of likelihood given the </a:t>
            </a:r>
            <a:r>
              <a:rPr lang="en-US" dirty="0" err="1" smtClean="0"/>
              <a:t>Markovian</a:t>
            </a:r>
            <a:r>
              <a:rPr lang="en-US" dirty="0" smtClean="0"/>
              <a:t> conditional model to the likelihood of the independent observations model. </a:t>
            </a:r>
          </a:p>
          <a:p>
            <a:r>
              <a:rPr lang="en-US" dirty="0" smtClean="0"/>
              <a:t>We can combine it with </a:t>
            </a:r>
            <a:r>
              <a:rPr lang="en-US" i="1" dirty="0" err="1" smtClean="0"/>
              <a:t>LR</a:t>
            </a:r>
            <a:r>
              <a:rPr lang="en-US" i="1" baseline="-25000" dirty="0" err="1" smtClean="0"/>
              <a:t>uc</a:t>
            </a:r>
            <a:r>
              <a:rPr lang="en-US" i="1" baseline="-25000" dirty="0" smtClean="0"/>
              <a:t> </a:t>
            </a:r>
            <a:r>
              <a:rPr lang="en-US" dirty="0" smtClean="0"/>
              <a:t>to reject both the independence and the unconditional probability of the model:</a:t>
            </a:r>
          </a:p>
          <a:p>
            <a:endParaRPr lang="en-US" dirty="0"/>
          </a:p>
          <a:p>
            <a:r>
              <a:rPr lang="en-US" dirty="0" smtClean="0"/>
              <a:t>We reject at 5% if LR &gt; 5.991.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18038"/>
              </p:ext>
            </p:extLst>
          </p:nvPr>
        </p:nvGraphicFramePr>
        <p:xfrm>
          <a:off x="2915816" y="4869160"/>
          <a:ext cx="334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1689100" imgH="254000" progId="Equation.3">
                  <p:embed/>
                </p:oleObj>
              </mc:Choice>
              <mc:Fallback>
                <p:oleObj name="Equation" r:id="rId3" imgW="1689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4869160"/>
                        <a:ext cx="33401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6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Generate 250+250 daily returns, mean=0, and volatility follows EGARCH.</a:t>
            </a:r>
          </a:p>
          <a:p>
            <a:r>
              <a:rPr lang="en-US" dirty="0" smtClean="0"/>
              <a:t>Estimate daily </a:t>
            </a:r>
            <a:r>
              <a:rPr lang="en-US" dirty="0" err="1" smtClean="0"/>
              <a:t>VaR</a:t>
            </a:r>
            <a:r>
              <a:rPr lang="en-US" dirty="0" smtClean="0"/>
              <a:t> at 95% assuming: Normal, mean=0, and:</a:t>
            </a:r>
          </a:p>
          <a:p>
            <a:pPr lvl="1"/>
            <a:r>
              <a:rPr lang="en-US" dirty="0" smtClean="0"/>
              <a:t>Volatility based on last 250 days</a:t>
            </a:r>
            <a:endParaRPr lang="en-US" dirty="0"/>
          </a:p>
          <a:p>
            <a:pPr lvl="1"/>
            <a:r>
              <a:rPr lang="en-US" dirty="0" smtClean="0"/>
              <a:t>Volatility based on EWMA,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r>
              <a:rPr lang="en-US" dirty="0" smtClean="0"/>
              <a:t>=0.97 </a:t>
            </a:r>
          </a:p>
          <a:p>
            <a:r>
              <a:rPr lang="en-US" dirty="0" smtClean="0"/>
              <a:t>Back-test using LR unconditional</a:t>
            </a:r>
          </a:p>
          <a:p>
            <a:r>
              <a:rPr lang="en-US" dirty="0" smtClean="0"/>
              <a:t>Back-test using conditional coverage.</a:t>
            </a:r>
          </a:p>
          <a:p>
            <a:r>
              <a:rPr lang="en-US" dirty="0" smtClean="0"/>
              <a:t>Compute power – the probability to reject a false model – i.e. repeat 1000 times and count how often you rejected the false models. How often does the true model get rejected? </a:t>
            </a:r>
          </a:p>
          <a:p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7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66752"/>
            <a:ext cx="8352928" cy="6829545"/>
          </a:xfrm>
          <a:prstGeom prst="rect">
            <a:avLst/>
          </a:prstGeom>
        </p:spPr>
      </p:pic>
      <p:sp>
        <p:nvSpPr>
          <p:cNvPr id="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08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4624"/>
            <a:ext cx="8434570" cy="6896299"/>
          </a:xfrm>
          <a:prstGeom prst="rect">
            <a:avLst/>
          </a:prstGeom>
        </p:spPr>
      </p:pic>
      <p:sp>
        <p:nvSpPr>
          <p:cNvPr id="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3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34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5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543800" cy="1571625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VaR</a:t>
            </a:r>
            <a:r>
              <a:rPr lang="en-US" sz="3200" dirty="0" smtClean="0"/>
              <a:t> Measures for a Portfolio where an amount 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</a:t>
            </a:r>
            <a:r>
              <a:rPr lang="en-US" sz="3200" dirty="0" smtClean="0"/>
              <a:t> is invested in the </a:t>
            </a:r>
            <a:r>
              <a:rPr lang="en-US" sz="3200" i="1" dirty="0" err="1" smtClean="0"/>
              <a:t>i</a:t>
            </a:r>
            <a:r>
              <a:rPr lang="en-US" sz="3200" dirty="0" err="1" smtClean="0"/>
              <a:t>th</a:t>
            </a:r>
            <a:r>
              <a:rPr lang="en-US" sz="3200" dirty="0" smtClean="0"/>
              <a:t> component of the portfolio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3125"/>
            <a:ext cx="7715250" cy="4143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Marginal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: 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Incremental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: Incremental effect of the </a:t>
            </a:r>
            <a:r>
              <a:rPr lang="en-US" i="1" dirty="0" err="1" smtClean="0">
                <a:cs typeface="Arial" charset="0"/>
              </a:rPr>
              <a:t>i</a:t>
            </a:r>
            <a:r>
              <a:rPr lang="en-US" dirty="0" err="1" smtClean="0">
                <a:cs typeface="Arial" charset="0"/>
              </a:rPr>
              <a:t>th</a:t>
            </a:r>
            <a:r>
              <a:rPr lang="en-US" dirty="0" smtClean="0">
                <a:cs typeface="Arial" charset="0"/>
              </a:rPr>
              <a:t> component on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, i.e.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of Portfolio including </a:t>
            </a:r>
            <a:r>
              <a:rPr lang="en-US" i="1" dirty="0" err="1">
                <a:cs typeface="Arial" charset="0"/>
              </a:rPr>
              <a:t>i</a:t>
            </a:r>
            <a:r>
              <a:rPr lang="en-US" dirty="0" err="1">
                <a:cs typeface="Arial" charset="0"/>
              </a:rPr>
              <a:t>th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component minus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of the </a:t>
            </a:r>
            <a:r>
              <a:rPr lang="en-US" dirty="0" err="1" smtClean="0">
                <a:cs typeface="Arial" charset="0"/>
              </a:rPr>
              <a:t>Portoflio</a:t>
            </a:r>
            <a:r>
              <a:rPr lang="en-US" dirty="0" smtClean="0">
                <a:cs typeface="Arial" charset="0"/>
              </a:rPr>
              <a:t> without it.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Component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:</a:t>
            </a:r>
          </a:p>
          <a:p>
            <a:pPr lvl="1" eaLnBrk="1" hangingPunct="1"/>
            <a:endParaRPr lang="en-US" dirty="0" smtClean="0">
              <a:cs typeface="Arial" charset="0"/>
            </a:endParaRPr>
          </a:p>
        </p:txBody>
      </p:sp>
      <p:graphicFrame>
        <p:nvGraphicFramePr>
          <p:cNvPr id="34820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99550722"/>
              </p:ext>
            </p:extLst>
          </p:nvPr>
        </p:nvGraphicFramePr>
        <p:xfrm>
          <a:off x="3779912" y="1988840"/>
          <a:ext cx="879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4" imgW="431613" imgH="431613" progId="Equation.3">
                  <p:embed/>
                </p:oleObj>
              </mc:Choice>
              <mc:Fallback>
                <p:oleObj name="Equation" r:id="rId4" imgW="4316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988840"/>
                        <a:ext cx="879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73765349"/>
              </p:ext>
            </p:extLst>
          </p:nvPr>
        </p:nvGraphicFramePr>
        <p:xfrm>
          <a:off x="3851920" y="5373216"/>
          <a:ext cx="12969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6" imgW="571252" imgH="431613" progId="Equation.3">
                  <p:embed/>
                </p:oleObj>
              </mc:Choice>
              <mc:Fallback>
                <p:oleObj name="Equation" r:id="rId6" imgW="57125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373216"/>
                        <a:ext cx="12969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93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Component VaR</a:t>
            </a:r>
            <a:endParaRPr lang="en-CA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The total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is the sum of the component </a:t>
            </a:r>
            <a:r>
              <a:rPr lang="en-US" dirty="0" err="1" smtClean="0">
                <a:cs typeface="Arial" charset="0"/>
              </a:rPr>
              <a:t>VaRs</a:t>
            </a:r>
            <a:r>
              <a:rPr lang="en-US" dirty="0" smtClean="0">
                <a:cs typeface="Arial" charset="0"/>
              </a:rPr>
              <a:t> (Euler’s theorem)</a:t>
            </a:r>
          </a:p>
          <a:p>
            <a:pPr eaLnBrk="1" hangingPunct="1"/>
            <a:endParaRPr lang="en-US" dirty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component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therefore provides a sensible way of allocating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to different activities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3867A9-C94F-419C-95F3-A97FE5992D7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46984"/>
              </p:ext>
            </p:extLst>
          </p:nvPr>
        </p:nvGraphicFramePr>
        <p:xfrm>
          <a:off x="1544638" y="2924175"/>
          <a:ext cx="602456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4" imgW="2374900" imgH="482600" progId="Equation.3">
                  <p:embed/>
                </p:oleObj>
              </mc:Choice>
              <mc:Fallback>
                <p:oleObj name="Equation" r:id="rId4" imgW="2374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4638" y="2924175"/>
                        <a:ext cx="6024562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17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Attribution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two desks on a US Bank’s trading floor: </a:t>
            </a:r>
          </a:p>
          <a:p>
            <a:pPr lvl="1"/>
            <a:r>
              <a:rPr lang="en-US" dirty="0" smtClean="0"/>
              <a:t>Desk A has EUR 100B exposure </a:t>
            </a:r>
          </a:p>
          <a:p>
            <a:pPr lvl="1"/>
            <a:r>
              <a:rPr lang="en-US" dirty="0" smtClean="0"/>
              <a:t>Desk B has GBP 75B exposure</a:t>
            </a:r>
          </a:p>
          <a:p>
            <a:r>
              <a:rPr lang="en-US" dirty="0" smtClean="0"/>
              <a:t>Current USD rates are EUR=1.11, GBP=1.53</a:t>
            </a:r>
          </a:p>
          <a:p>
            <a:r>
              <a:rPr lang="en-US" dirty="0" smtClean="0"/>
              <a:t>The daily volatility of rates are: 0.45%, 0.35% respectively, the correlation is 0.7.</a:t>
            </a:r>
          </a:p>
          <a:p>
            <a:r>
              <a:rPr lang="en-US" dirty="0" smtClean="0"/>
              <a:t>Assuming Normal daily changes, what is VaR</a:t>
            </a:r>
            <a:r>
              <a:rPr lang="en-US" baseline="-25000" dirty="0" smtClean="0"/>
              <a:t>99% </a:t>
            </a:r>
            <a:r>
              <a:rPr lang="en-US" dirty="0" smtClean="0"/>
              <a:t>of the portfolio? What are the Incremental VaR</a:t>
            </a:r>
            <a:r>
              <a:rPr lang="en-US" baseline="-25000" dirty="0"/>
              <a:t>99% </a:t>
            </a:r>
            <a:r>
              <a:rPr lang="en-US" dirty="0" smtClean="0"/>
              <a:t> and Component VaR</a:t>
            </a:r>
            <a:r>
              <a:rPr lang="en-US" baseline="-25000" dirty="0"/>
              <a:t>99</a:t>
            </a:r>
            <a:r>
              <a:rPr lang="en-US" baseline="-25000" dirty="0" smtClean="0"/>
              <a:t>%</a:t>
            </a:r>
            <a:r>
              <a:rPr lang="en-US" dirty="0" smtClean="0"/>
              <a:t> of each desk?</a:t>
            </a:r>
          </a:p>
          <a:p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17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Attribution 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188396"/>
              </p:ext>
            </p:extLst>
          </p:nvPr>
        </p:nvGraphicFramePr>
        <p:xfrm>
          <a:off x="457200" y="1600200"/>
          <a:ext cx="8229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/>
                <a:gridCol w="1872208"/>
                <a:gridCol w="2016224"/>
                <a:gridCol w="1450504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Aggregate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 in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foreign cur.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Exchange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 (S</a:t>
                      </a:r>
                      <a:r>
                        <a:rPr lang="en-US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Dollar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(x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volatility (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</a:t>
                      </a:r>
                      <a:r>
                        <a:rPr lang="en-US" sz="2400" b="0" i="0" u="none" strike="noStrike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 (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ρ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Variance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σ</a:t>
                      </a:r>
                      <a:r>
                        <a:rPr lang="en-US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VaR-99%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44029"/>
              </p:ext>
            </p:extLst>
          </p:nvPr>
        </p:nvGraphicFramePr>
        <p:xfrm>
          <a:off x="1979712" y="4941168"/>
          <a:ext cx="4752528" cy="125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930400" imgH="508000" progId="Equation.3">
                  <p:embed/>
                </p:oleObj>
              </mc:Choice>
              <mc:Fallback>
                <p:oleObj name="Equation" r:id="rId3" imgW="19304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4941168"/>
                        <a:ext cx="4752528" cy="125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3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Attribution 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194374"/>
              </p:ext>
            </p:extLst>
          </p:nvPr>
        </p:nvGraphicFramePr>
        <p:xfrm>
          <a:off x="457200" y="1600200"/>
          <a:ext cx="8229600" cy="340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/>
                <a:gridCol w="1872208"/>
                <a:gridCol w="2016224"/>
                <a:gridCol w="1450504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Aggregate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Dollar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(x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volatility (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σ</a:t>
                      </a:r>
                      <a:r>
                        <a:rPr lang="en-US" sz="2400" b="0" i="0" u="none" strike="noStrike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 (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ρ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Variance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σ</a:t>
                      </a:r>
                      <a:r>
                        <a:rPr lang="en-US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24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VaR-99%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Incremental VaR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Marginal VaR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578696"/>
              </p:ext>
            </p:extLst>
          </p:nvPr>
        </p:nvGraphicFramePr>
        <p:xfrm>
          <a:off x="2915816" y="5229200"/>
          <a:ext cx="4032448" cy="82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3" imgW="2184400" imgH="444500" progId="Equation.3">
                  <p:embed/>
                </p:oleObj>
              </mc:Choice>
              <mc:Fallback>
                <p:oleObj name="Equation" r:id="rId3" imgW="2184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5229200"/>
                        <a:ext cx="4032448" cy="820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5373216"/>
            <a:ext cx="226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From previous slide: 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815013-1ECF-473D-8BA1-621F958E540E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74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Aggregating VaRs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Font typeface="Wingdings" pitchFamily="2" charset="2"/>
              <a:buNone/>
              <a:defRPr/>
            </a:pPr>
            <a:r>
              <a:rPr lang="en-CA" dirty="0" smtClean="0"/>
              <a:t>An approximate approach that is used by many companies: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endParaRPr lang="en-CA" dirty="0" smtClean="0"/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CA" dirty="0" smtClean="0"/>
              <a:t>where </a:t>
            </a:r>
            <a:r>
              <a:rPr lang="en-CA" dirty="0" err="1" smtClean="0"/>
              <a:t>VaR</a:t>
            </a:r>
            <a:r>
              <a:rPr lang="en-CA" i="1" baseline="-25000" dirty="0" err="1" smtClean="0">
                <a:latin typeface="+mj-lt"/>
              </a:rPr>
              <a:t>i</a:t>
            </a:r>
            <a:r>
              <a:rPr lang="en-CA" dirty="0" smtClean="0"/>
              <a:t> is the </a:t>
            </a:r>
            <a:r>
              <a:rPr lang="en-CA" dirty="0" err="1" smtClean="0"/>
              <a:t>VaR</a:t>
            </a:r>
            <a:r>
              <a:rPr lang="en-CA" dirty="0" smtClean="0"/>
              <a:t> for the </a:t>
            </a:r>
            <a:r>
              <a:rPr lang="en-CA" i="1" dirty="0" err="1" smtClean="0">
                <a:latin typeface="+mj-lt"/>
              </a:rPr>
              <a:t>i</a:t>
            </a:r>
            <a:r>
              <a:rPr lang="en-CA" dirty="0" err="1" smtClean="0">
                <a:latin typeface="+mj-lt"/>
              </a:rPr>
              <a:t>th</a:t>
            </a:r>
            <a:r>
              <a:rPr lang="en-CA" dirty="0" smtClean="0"/>
              <a:t> segment, </a:t>
            </a:r>
            <a:r>
              <a:rPr lang="en-CA" dirty="0" err="1" smtClean="0"/>
              <a:t>VaR</a:t>
            </a:r>
            <a:r>
              <a:rPr lang="en-CA" baseline="-25000" dirty="0" err="1" smtClean="0"/>
              <a:t>total</a:t>
            </a:r>
            <a:r>
              <a:rPr lang="en-CA" dirty="0" smtClean="0"/>
              <a:t> is the total </a:t>
            </a:r>
            <a:r>
              <a:rPr lang="en-CA" dirty="0" err="1" smtClean="0"/>
              <a:t>VaR</a:t>
            </a:r>
            <a:r>
              <a:rPr lang="en-CA" dirty="0" smtClean="0"/>
              <a:t>, and </a:t>
            </a:r>
            <a:r>
              <a:rPr lang="en-CA" dirty="0" err="1" smtClean="0">
                <a:latin typeface="Symbol" pitchFamily="18" charset="2"/>
              </a:rPr>
              <a:t>r</a:t>
            </a:r>
            <a:r>
              <a:rPr lang="en-CA" i="1" baseline="-25000" dirty="0" err="1" smtClean="0">
                <a:latin typeface="+mj-lt"/>
              </a:rPr>
              <a:t>ij</a:t>
            </a:r>
            <a:r>
              <a:rPr lang="en-CA" dirty="0" smtClean="0"/>
              <a:t> is the coefficient of correlation between losses from the </a:t>
            </a:r>
            <a:r>
              <a:rPr lang="en-CA" i="1" dirty="0" err="1" smtClean="0">
                <a:latin typeface="+mj-lt"/>
              </a:rPr>
              <a:t>i</a:t>
            </a:r>
            <a:r>
              <a:rPr lang="en-CA" dirty="0" err="1" smtClean="0"/>
              <a:t>th</a:t>
            </a:r>
            <a:r>
              <a:rPr lang="en-CA" dirty="0" smtClean="0"/>
              <a:t> and </a:t>
            </a:r>
            <a:r>
              <a:rPr lang="en-CA" i="1" dirty="0" err="1" smtClean="0">
                <a:latin typeface="+mj-lt"/>
              </a:rPr>
              <a:t>j</a:t>
            </a:r>
            <a:r>
              <a:rPr lang="en-CA" dirty="0" err="1" smtClean="0"/>
              <a:t>th</a:t>
            </a:r>
            <a:r>
              <a:rPr lang="en-CA" dirty="0" smtClean="0"/>
              <a:t> segments</a:t>
            </a:r>
          </a:p>
          <a:p>
            <a:pPr marL="349250" lvl="1" indent="0">
              <a:buFont typeface="Wingdings" pitchFamily="2" charset="2"/>
              <a:buNone/>
              <a:defRPr/>
            </a:pPr>
            <a:r>
              <a:rPr lang="en-CA" dirty="0" smtClean="0"/>
              <a:t>Big question: How to determine correlation?</a:t>
            </a:r>
            <a:endParaRPr lang="en-CA" dirty="0"/>
          </a:p>
          <a:p>
            <a:pPr>
              <a:defRPr/>
            </a:pPr>
            <a:endParaRPr lang="en-CA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30E389-E31C-4098-95AE-3CEA21D56D31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61928"/>
              </p:ext>
            </p:extLst>
          </p:nvPr>
        </p:nvGraphicFramePr>
        <p:xfrm>
          <a:off x="2195736" y="2708920"/>
          <a:ext cx="4710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3" imgW="1981200" imgH="393700" progId="Equation.3">
                  <p:embed/>
                </p:oleObj>
              </mc:Choice>
              <mc:Fallback>
                <p:oleObj name="Equation" r:id="rId3" imgW="1981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08920"/>
                        <a:ext cx="47101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74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27930</TotalTime>
  <Words>1941</Words>
  <Application>Microsoft Macintosh PowerPoint</Application>
  <PresentationFormat>On-screen Show (4:3)</PresentationFormat>
  <Paragraphs>273</Paragraphs>
  <Slides>34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Financial Risk Management</vt:lpstr>
      <vt:lpstr>Allocation and Aggregation  of VaR</vt:lpstr>
      <vt:lpstr>EADS, Financial Statements</vt:lpstr>
      <vt:lpstr>VaR Measures for a Portfolio where an amount xi is invested in the ith component of the portfolio</vt:lpstr>
      <vt:lpstr>Properties of Component VaR</vt:lpstr>
      <vt:lpstr>VaR Attribution Example</vt:lpstr>
      <vt:lpstr>VaR Attribution Example</vt:lpstr>
      <vt:lpstr>VaR Attribution Example</vt:lpstr>
      <vt:lpstr>Aggregating VaRs</vt:lpstr>
      <vt:lpstr>Aggregation under Solvency 2</vt:lpstr>
      <vt:lpstr>Backtesting</vt:lpstr>
      <vt:lpstr>Model Validation</vt:lpstr>
      <vt:lpstr>Backtesting VaR</vt:lpstr>
      <vt:lpstr>PowerPoint Presentation</vt:lpstr>
      <vt:lpstr>Backtesting </vt:lpstr>
      <vt:lpstr>Example</vt:lpstr>
      <vt:lpstr>Actual vs. Hypothetical Returns</vt:lpstr>
      <vt:lpstr>Type 1 vs. Type 2 Errors</vt:lpstr>
      <vt:lpstr>Statistical Test</vt:lpstr>
      <vt:lpstr>H0 Under a Simple Model</vt:lpstr>
      <vt:lpstr>Example – Too many exceptions?</vt:lpstr>
      <vt:lpstr>Example - Are we too conservative?</vt:lpstr>
      <vt:lpstr>Binomial converges to Normal</vt:lpstr>
      <vt:lpstr>Z-value test</vt:lpstr>
      <vt:lpstr>Regulatory VaR for Trading Portfolio</vt:lpstr>
      <vt:lpstr>Type 1 and Type 2 Errors of Regulatory Test</vt:lpstr>
      <vt:lpstr>Likelihood Ratio Test</vt:lpstr>
      <vt:lpstr>Bunching and conditional coverage</vt:lpstr>
      <vt:lpstr>Conditional Coverage –  Christoffersen (1998)</vt:lpstr>
      <vt:lpstr>Combining Conditional and Unconditional LR Tests</vt:lpstr>
      <vt:lpstr>Homework</vt:lpstr>
      <vt:lpstr>PowerPoint Presentation</vt:lpstr>
      <vt:lpstr>PowerPoint Presentation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256</cp:revision>
  <cp:lastPrinted>2014-03-26T17:20:46Z</cp:lastPrinted>
  <dcterms:created xsi:type="dcterms:W3CDTF">1999-07-02T23:37:50Z</dcterms:created>
  <dcterms:modified xsi:type="dcterms:W3CDTF">2016-04-13T22:07:58Z</dcterms:modified>
</cp:coreProperties>
</file>