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7.xml" ContentType="application/vnd.openxmlformats-officedocument.presentationml.notesSlide+xml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embeddings/oleObject17.bin" ContentType="application/vnd.openxmlformats-officedocument.oleObject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embeddings/oleObject18.bin" ContentType="application/vnd.openxmlformats-officedocument.oleObject"/>
  <Override PartName="/ppt/notesSlides/notesSlide12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4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2"/>
  </p:notesMasterIdLst>
  <p:handoutMasterIdLst>
    <p:handoutMasterId r:id="rId43"/>
  </p:handoutMasterIdLst>
  <p:sldIdLst>
    <p:sldId id="256" r:id="rId2"/>
    <p:sldId id="459" r:id="rId3"/>
    <p:sldId id="364" r:id="rId4"/>
    <p:sldId id="430" r:id="rId5"/>
    <p:sldId id="369" r:id="rId6"/>
    <p:sldId id="454" r:id="rId7"/>
    <p:sldId id="371" r:id="rId8"/>
    <p:sldId id="368" r:id="rId9"/>
    <p:sldId id="419" r:id="rId10"/>
    <p:sldId id="447" r:id="rId11"/>
    <p:sldId id="420" r:id="rId12"/>
    <p:sldId id="448" r:id="rId13"/>
    <p:sldId id="362" r:id="rId14"/>
    <p:sldId id="370" r:id="rId15"/>
    <p:sldId id="338" r:id="rId16"/>
    <p:sldId id="372" r:id="rId17"/>
    <p:sldId id="453" r:id="rId18"/>
    <p:sldId id="461" r:id="rId19"/>
    <p:sldId id="339" r:id="rId20"/>
    <p:sldId id="423" r:id="rId21"/>
    <p:sldId id="340" r:id="rId22"/>
    <p:sldId id="456" r:id="rId23"/>
    <p:sldId id="341" r:id="rId24"/>
    <p:sldId id="366" r:id="rId25"/>
    <p:sldId id="367" r:id="rId26"/>
    <p:sldId id="342" r:id="rId27"/>
    <p:sldId id="344" r:id="rId28"/>
    <p:sldId id="347" r:id="rId29"/>
    <p:sldId id="365" r:id="rId30"/>
    <p:sldId id="350" r:id="rId31"/>
    <p:sldId id="352" r:id="rId32"/>
    <p:sldId id="373" r:id="rId33"/>
    <p:sldId id="374" r:id="rId34"/>
    <p:sldId id="457" r:id="rId35"/>
    <p:sldId id="360" r:id="rId36"/>
    <p:sldId id="458" r:id="rId37"/>
    <p:sldId id="356" r:id="rId38"/>
    <p:sldId id="355" r:id="rId39"/>
    <p:sldId id="361" r:id="rId40"/>
    <p:sldId id="417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89" autoAdjust="0"/>
  </p:normalViewPr>
  <p:slideViewPr>
    <p:cSldViewPr>
      <p:cViewPr>
        <p:scale>
          <a:sx n="92" d="100"/>
          <a:sy n="92" d="100"/>
        </p:scale>
        <p:origin x="-2120" y="-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Documents%20and%20Settings\hull\My%20Documents\Misc\RiskBook2ndEd\Figure7_4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Documents%20and%20Settings\hull\My%20Documents\Misc\RiskBook\ArtWorkExcel\Figure4_5new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C:\Users\Hull\Documents\Misc\RiskBook3e\RMFI3e_New_%20Artwork\RMFI3e_Figure_08_7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0097087378641"/>
          <c:y val="0.0404041400433536"/>
          <c:w val="0.842718446601942"/>
          <c:h val="0.76010288456559"/>
        </c:manualLayout>
      </c:layout>
      <c:scatterChart>
        <c:scatterStyle val="lineMarker"/>
        <c:varyColors val="0"/>
        <c:ser>
          <c:idx val="0"/>
          <c:order val="0"/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Sheet1!$D$19:$D$26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7.0</c:v>
                </c:pt>
                <c:pt idx="7">
                  <c:v>10.0</c:v>
                </c:pt>
              </c:numCache>
            </c:numRef>
          </c:xVal>
          <c:yVal>
            <c:numRef>
              <c:f>Sheet1!$E$19:$E$26</c:f>
              <c:numCache>
                <c:formatCode>General</c:formatCode>
                <c:ptCount val="8"/>
                <c:pt idx="0">
                  <c:v>4.0</c:v>
                </c:pt>
                <c:pt idx="1">
                  <c:v>4.0</c:v>
                </c:pt>
                <c:pt idx="2">
                  <c:v>4.5</c:v>
                </c:pt>
                <c:pt idx="3">
                  <c:v>4.8</c:v>
                </c:pt>
                <c:pt idx="4">
                  <c:v>5.0</c:v>
                </c:pt>
                <c:pt idx="5">
                  <c:v>5.1</c:v>
                </c:pt>
                <c:pt idx="6">
                  <c:v>5.2</c:v>
                </c:pt>
                <c:pt idx="7">
                  <c:v>5.3</c:v>
                </c:pt>
              </c:numCache>
            </c:numRef>
          </c:yVal>
          <c:smooth val="0"/>
        </c:ser>
        <c:ser>
          <c:idx val="1"/>
          <c:order val="1"/>
          <c:spPr>
            <a:ln w="12700">
              <a:solidFill>
                <a:srgbClr val="000000"/>
              </a:solidFill>
              <a:prstDash val="sysDash"/>
            </a:ln>
          </c:spPr>
          <c:marker>
            <c:symbol val="diamond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Sheet1!$D$19:$D$26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7.0</c:v>
                </c:pt>
                <c:pt idx="7">
                  <c:v>10.0</c:v>
                </c:pt>
              </c:numCache>
            </c:numRef>
          </c:xVal>
          <c:yVal>
            <c:numRef>
              <c:f>Sheet1!$F$19:$F$26</c:f>
              <c:numCache>
                <c:formatCode>General</c:formatCode>
                <c:ptCount val="8"/>
                <c:pt idx="0">
                  <c:v>4.0</c:v>
                </c:pt>
                <c:pt idx="1">
                  <c:v>4.0</c:v>
                </c:pt>
                <c:pt idx="2">
                  <c:v>4.5</c:v>
                </c:pt>
                <c:pt idx="3">
                  <c:v>4.8</c:v>
                </c:pt>
                <c:pt idx="4">
                  <c:v>5.0</c:v>
                </c:pt>
                <c:pt idx="5">
                  <c:v>5.3</c:v>
                </c:pt>
                <c:pt idx="6">
                  <c:v>5.2</c:v>
                </c:pt>
                <c:pt idx="7">
                  <c:v>5.3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1510936"/>
        <c:axId val="-2100376936"/>
      </c:scatterChart>
      <c:valAx>
        <c:axId val="2121510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Maturity (yrs)</a:t>
                </a:r>
              </a:p>
            </c:rich>
          </c:tx>
          <c:layout>
            <c:manualLayout>
              <c:xMode val="edge"/>
              <c:yMode val="edge"/>
              <c:x val="0.469902912621359"/>
              <c:y val="0.8787900459429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00376936"/>
        <c:crosses val="autoZero"/>
        <c:crossBetween val="midCat"/>
      </c:valAx>
      <c:valAx>
        <c:axId val="-2100376936"/>
        <c:scaling>
          <c:orientation val="minMax"/>
        </c:scaling>
        <c:delete val="0"/>
        <c:axPos val="l"/>
        <c:majorGridlines>
          <c:spPr>
            <a:ln w="3175">
              <a:solidFill>
                <a:srgbClr val="FFFFFF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Zero Rate (%)</a:t>
                </a:r>
              </a:p>
            </c:rich>
          </c:tx>
          <c:layout>
            <c:manualLayout>
              <c:xMode val="edge"/>
              <c:yMode val="edge"/>
              <c:x val="0.0485436893203884"/>
              <c:y val="0.31060682658328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2151093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0388349514563"/>
          <c:y val="0.0656567275704496"/>
          <c:w val="0.842718446601942"/>
          <c:h val="0.76010288456559"/>
        </c:manualLayout>
      </c:layout>
      <c:scatterChart>
        <c:scatterStyle val="lineMarker"/>
        <c:varyColors val="0"/>
        <c:ser>
          <c:idx val="0"/>
          <c:order val="0"/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Sheet1!$D$19:$D$27</c:f>
              <c:numCache>
                <c:formatCode>General</c:formatCode>
                <c:ptCount val="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7.0</c:v>
                </c:pt>
                <c:pt idx="7">
                  <c:v>10.0</c:v>
                </c:pt>
              </c:numCache>
            </c:numRef>
          </c:xVal>
          <c:yVal>
            <c:numRef>
              <c:f>Sheet1!$E$19:$E$27</c:f>
              <c:numCache>
                <c:formatCode>General</c:formatCode>
                <c:ptCount val="9"/>
                <c:pt idx="0">
                  <c:v>4.0</c:v>
                </c:pt>
                <c:pt idx="1">
                  <c:v>4.0</c:v>
                </c:pt>
                <c:pt idx="2">
                  <c:v>4.5</c:v>
                </c:pt>
                <c:pt idx="3">
                  <c:v>4.8</c:v>
                </c:pt>
                <c:pt idx="4">
                  <c:v>5.0</c:v>
                </c:pt>
                <c:pt idx="5">
                  <c:v>5.1</c:v>
                </c:pt>
                <c:pt idx="6">
                  <c:v>5.2</c:v>
                </c:pt>
                <c:pt idx="7">
                  <c:v>5.3</c:v>
                </c:pt>
              </c:numCache>
            </c:numRef>
          </c:yVal>
          <c:smooth val="0"/>
        </c:ser>
        <c:ser>
          <c:idx val="1"/>
          <c:order val="1"/>
          <c:spPr>
            <a:ln w="12700">
              <a:solidFill>
                <a:srgbClr val="000000"/>
              </a:solidFill>
              <a:prstDash val="sysDash"/>
            </a:ln>
          </c:spPr>
          <c:marker>
            <c:symbol val="diamond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Sheet1!$D$19:$D$27</c:f>
              <c:numCache>
                <c:formatCode>General</c:formatCode>
                <c:ptCount val="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7.0</c:v>
                </c:pt>
                <c:pt idx="7">
                  <c:v>10.0</c:v>
                </c:pt>
              </c:numCache>
            </c:numRef>
          </c:xVal>
          <c:yVal>
            <c:numRef>
              <c:f>Sheet1!$F$19:$F$27</c:f>
              <c:numCache>
                <c:formatCode>General</c:formatCode>
                <c:ptCount val="9"/>
                <c:pt idx="0">
                  <c:v>3.7</c:v>
                </c:pt>
                <c:pt idx="1">
                  <c:v>3.7</c:v>
                </c:pt>
                <c:pt idx="2">
                  <c:v>4.3</c:v>
                </c:pt>
                <c:pt idx="3">
                  <c:v>4.7</c:v>
                </c:pt>
                <c:pt idx="4">
                  <c:v>5.0</c:v>
                </c:pt>
                <c:pt idx="5">
                  <c:v>5.199999999999997</c:v>
                </c:pt>
                <c:pt idx="6">
                  <c:v>5.5</c:v>
                </c:pt>
                <c:pt idx="7">
                  <c:v>5.9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0348456"/>
        <c:axId val="-2100321032"/>
      </c:scatterChart>
      <c:valAx>
        <c:axId val="-2100348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Maturity (yrs)</a:t>
                </a:r>
              </a:p>
            </c:rich>
          </c:tx>
          <c:layout>
            <c:manualLayout>
              <c:xMode val="edge"/>
              <c:yMode val="edge"/>
              <c:x val="0.460194174757282"/>
              <c:y val="0.90404263347003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00321032"/>
        <c:crosses val="autoZero"/>
        <c:crossBetween val="midCat"/>
      </c:valAx>
      <c:valAx>
        <c:axId val="-2100321032"/>
        <c:scaling>
          <c:orientation val="minMax"/>
        </c:scaling>
        <c:delete val="0"/>
        <c:axPos val="l"/>
        <c:majorGridlines>
          <c:spPr>
            <a:ln w="3175">
              <a:solidFill>
                <a:srgbClr val="FFFFFF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Zero Rate (%)</a:t>
                </a:r>
              </a:p>
            </c:rich>
          </c:tx>
          <c:layout>
            <c:manualLayout>
              <c:xMode val="edge"/>
              <c:yMode val="edge"/>
              <c:x val="0.0388349514563107"/>
              <c:y val="0.33585941411037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0034845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Sheet1!$G$10</c:f>
              <c:strCache>
                <c:ptCount val="1"/>
                <c:pt idx="0">
                  <c:v>PC1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Sheet1!$F$11:$F$18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7.0</c:v>
                </c:pt>
                <c:pt idx="6">
                  <c:v>10.0</c:v>
                </c:pt>
                <c:pt idx="7">
                  <c:v>30.0</c:v>
                </c:pt>
              </c:numCache>
            </c:numRef>
          </c:xVal>
          <c:yVal>
            <c:numRef>
              <c:f>Sheet1!$G$11:$G$18</c:f>
              <c:numCache>
                <c:formatCode>General</c:formatCode>
                <c:ptCount val="8"/>
                <c:pt idx="0">
                  <c:v>0.216</c:v>
                </c:pt>
                <c:pt idx="1">
                  <c:v>0.331</c:v>
                </c:pt>
                <c:pt idx="2">
                  <c:v>0.372</c:v>
                </c:pt>
                <c:pt idx="3">
                  <c:v>0.392</c:v>
                </c:pt>
                <c:pt idx="4">
                  <c:v>0.404</c:v>
                </c:pt>
                <c:pt idx="5">
                  <c:v>0.394</c:v>
                </c:pt>
                <c:pt idx="6">
                  <c:v>0.376</c:v>
                </c:pt>
                <c:pt idx="7">
                  <c:v>0.305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Sheet1!$H$10</c:f>
              <c:strCache>
                <c:ptCount val="1"/>
                <c:pt idx="0">
                  <c:v>PC2</c:v>
                </c:pt>
              </c:strCache>
            </c:strRef>
          </c:tx>
          <c:spPr>
            <a:ln w="22225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Sheet1!$F$11:$F$18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7.0</c:v>
                </c:pt>
                <c:pt idx="6">
                  <c:v>10.0</c:v>
                </c:pt>
                <c:pt idx="7">
                  <c:v>30.0</c:v>
                </c:pt>
              </c:numCache>
            </c:numRef>
          </c:xVal>
          <c:yVal>
            <c:numRef>
              <c:f>Sheet1!$H$11:$H$18</c:f>
              <c:numCache>
                <c:formatCode>General</c:formatCode>
                <c:ptCount val="8"/>
                <c:pt idx="0">
                  <c:v>-0.501</c:v>
                </c:pt>
                <c:pt idx="1">
                  <c:v>-0.429</c:v>
                </c:pt>
                <c:pt idx="2">
                  <c:v>-0.267</c:v>
                </c:pt>
                <c:pt idx="3">
                  <c:v>-0.11</c:v>
                </c:pt>
                <c:pt idx="4">
                  <c:v>0.019</c:v>
                </c:pt>
                <c:pt idx="5">
                  <c:v>0.194</c:v>
                </c:pt>
                <c:pt idx="6">
                  <c:v>0.371</c:v>
                </c:pt>
                <c:pt idx="7">
                  <c:v>0.554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Sheet1!$I$10</c:f>
              <c:strCache>
                <c:ptCount val="1"/>
                <c:pt idx="0">
                  <c:v>PC3</c:v>
                </c:pt>
              </c:strCache>
            </c:strRef>
          </c:tx>
          <c:spPr>
            <a:ln w="22225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Sheet1!$F$11:$F$18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7.0</c:v>
                </c:pt>
                <c:pt idx="6">
                  <c:v>10.0</c:v>
                </c:pt>
                <c:pt idx="7">
                  <c:v>30.0</c:v>
                </c:pt>
              </c:numCache>
            </c:numRef>
          </c:xVal>
          <c:yVal>
            <c:numRef>
              <c:f>Sheet1!$I$11:$I$18</c:f>
              <c:numCache>
                <c:formatCode>General</c:formatCode>
                <c:ptCount val="8"/>
                <c:pt idx="0">
                  <c:v>0.627</c:v>
                </c:pt>
                <c:pt idx="1">
                  <c:v>0.129</c:v>
                </c:pt>
                <c:pt idx="2">
                  <c:v>-0.157</c:v>
                </c:pt>
                <c:pt idx="3">
                  <c:v>-0.256</c:v>
                </c:pt>
                <c:pt idx="4">
                  <c:v>-0.355</c:v>
                </c:pt>
                <c:pt idx="5">
                  <c:v>-0.195</c:v>
                </c:pt>
                <c:pt idx="6">
                  <c:v>0.068</c:v>
                </c:pt>
                <c:pt idx="7">
                  <c:v>0.575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761592"/>
        <c:axId val="2124931064"/>
      </c:scatterChart>
      <c:valAx>
        <c:axId val="2124761592"/>
        <c:scaling>
          <c:orientation val="minMax"/>
          <c:max val="3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0"/>
                  <a:t>Maturity</a:t>
                </a:r>
                <a:r>
                  <a:rPr lang="en-US" b="0" baseline="0"/>
                  <a:t> (years)</a:t>
                </a:r>
                <a:endParaRPr lang="en-US" b="0"/>
              </a:p>
            </c:rich>
          </c:tx>
          <c:layout>
            <c:manualLayout>
              <c:xMode val="edge"/>
              <c:yMode val="edge"/>
              <c:x val="0.620709358232876"/>
              <c:y val="0.43423592884222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124931064"/>
        <c:crosses val="autoZero"/>
        <c:crossBetween val="midCat"/>
      </c:valAx>
      <c:valAx>
        <c:axId val="2124931064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b="0"/>
                  <a:t>Factor</a:t>
                </a:r>
                <a:r>
                  <a:rPr lang="en-US" b="0" baseline="0"/>
                  <a:t> Loading</a:t>
                </a:r>
                <a:endParaRPr lang="en-US" b="0"/>
              </a:p>
            </c:rich>
          </c:tx>
          <c:layout>
            <c:manualLayout>
              <c:xMode val="edge"/>
              <c:yMode val="edge"/>
              <c:x val="0.259464195294172"/>
              <c:y val="0.045584354039078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247615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99819385408682"/>
          <c:y val="0.703127734033246"/>
          <c:w val="0.125227231551808"/>
          <c:h val="0.25115157480315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5" y="0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8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5" y="8830658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302C6AD-BF80-4DE8-9F66-301A5440DE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3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7" y="0"/>
            <a:ext cx="3038144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112" y="4416099"/>
            <a:ext cx="5142177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7" y="8832195"/>
            <a:ext cx="3038144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DDE8918-E0F2-4234-BE6E-791A52215F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55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 defTabSz="9318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 defTabSz="9318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 defTabSz="9318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 defTabSz="9318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86317F-A438-48DC-AAB1-C5B890A5EFF0}" type="slidenum">
              <a:rPr lang="en-US" smtClean="0">
                <a:latin typeface="Times New Roman" pitchFamily="18" charset="0"/>
              </a:rPr>
              <a:pPr eaLnBrk="1" hangingPunct="1"/>
              <a:t>30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 defTabSz="9318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 defTabSz="9318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 defTabSz="9318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 defTabSz="9318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B988E2-526F-4742-92EC-B7E4350F4768}" type="slidenum">
              <a:rPr lang="en-US" smtClean="0">
                <a:latin typeface="Times New Roman" pitchFamily="18" charset="0"/>
              </a:rPr>
              <a:pPr eaLnBrk="1" hangingPunct="1"/>
              <a:t>31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40263" cy="3481388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01" tIns="46401" rIns="92801" bIns="46401"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40263" cy="3481388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01" tIns="46401" rIns="92801" bIns="46401"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40263" cy="3481388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01" tIns="46401" rIns="92801" bIns="46401"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40263" cy="3481388"/>
          </a:xfrm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01" tIns="46401" rIns="92801" bIns="46401"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40263" cy="3481388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01" tIns="46401" rIns="92801" bIns="46401"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 defTabSz="9318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 defTabSz="9318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 defTabSz="9318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 defTabSz="9318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7B546F-D306-4655-82D6-1821E0CB431D}" type="slidenum">
              <a:rPr lang="en-US" smtClean="0">
                <a:latin typeface="Times New Roman" pitchFamily="18" charset="0"/>
              </a:rPr>
              <a:pPr eaLnBrk="1" hangingPunct="1"/>
              <a:t>28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2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7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5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C0F7-B599-444B-98D9-EC1E6947045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4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947364-6D02-4B50-9DA7-477B07CCE057}" type="slidenum">
              <a:rPr lang="en-US" altLang="en-US" smtClean="0"/>
              <a:pPr eaLnBrk="1" hangingPunct="1"/>
              <a:t>1</a:t>
            </a:fld>
            <a:endParaRPr lang="en-US" altLang="en-US" smtClean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Financial Risk Management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2016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Dr. Ehud Peleg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Interest Rate Risk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AndersonLogo_TITN.gif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580" y="6103649"/>
            <a:ext cx="2194560" cy="438573"/>
          </a:xfrm>
          <a:prstGeom prst="rect">
            <a:avLst/>
          </a:prstGeom>
        </p:spPr>
      </p:pic>
      <p:sp>
        <p:nvSpPr>
          <p:cNvPr id="6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1</a:t>
            </a:fld>
            <a:endParaRPr lang="en-US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7807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300192" y="3140968"/>
            <a:ext cx="576064" cy="1872208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0232" y="2420888"/>
            <a:ext cx="214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Indication of Stress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92280" y="2780928"/>
            <a:ext cx="720080" cy="648072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10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98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Swaps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– an agreement to change cash flows in the future</a:t>
            </a:r>
          </a:p>
          <a:p>
            <a:r>
              <a:rPr lang="en-US" dirty="0" smtClean="0"/>
              <a:t>Interest Rate Swap – an agreement to change cash flows indexed to a floating rate for a fixed rate.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38" y="4590752"/>
            <a:ext cx="7711802" cy="1718568"/>
          </a:xfrm>
          <a:prstGeom prst="rect">
            <a:avLst/>
          </a:prstGeom>
        </p:spPr>
      </p:pic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11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94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rates: Long term fixed rates that are swapped for LIBOR.</a:t>
            </a:r>
          </a:p>
          <a:p>
            <a:r>
              <a:rPr lang="en-US" dirty="0" smtClean="0"/>
              <a:t>LIBOR/Swap curve: Swap rates are used to extend the LIBOR curve beyond 1 year </a:t>
            </a:r>
          </a:p>
          <a:p>
            <a:r>
              <a:rPr lang="en-US" dirty="0" smtClean="0"/>
              <a:t>Serve as “risk-free” rates for pricing derivatives in banks, because they reflect AA counterparty risk 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12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221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1169950"/>
            <a:ext cx="8748464" cy="5283386"/>
          </a:xfrm>
          <a:prstGeom prst="rect">
            <a:avLst/>
          </a:prstGeom>
        </p:spPr>
      </p:pic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13</a:t>
            </a:fld>
            <a:endParaRPr lang="en-US" alt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Swap 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0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Prepayment of Mortgages in 2002-2003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1680" y="1772816"/>
            <a:ext cx="6188075" cy="4802187"/>
          </a:xfrm>
          <a:prstGeom prst="rect">
            <a:avLst/>
          </a:prstGeom>
          <a:noFill/>
        </p:spPr>
      </p:pic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14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07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444500" y="500063"/>
            <a:ext cx="7813675" cy="1214437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Bond Prices</a:t>
            </a:r>
            <a:endParaRPr lang="en-US" sz="24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317500" y="1727200"/>
            <a:ext cx="8255000" cy="4510112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2400" dirty="0" smtClean="0">
                <a:cs typeface="Arial" charset="0"/>
              </a:rPr>
              <a:t>Zero-coupon bonds pay at maturity only.</a:t>
            </a:r>
          </a:p>
          <a:p>
            <a:pPr lvl="1"/>
            <a:r>
              <a:rPr lang="en-US" sz="2000" dirty="0" smtClean="0">
                <a:cs typeface="Arial" charset="0"/>
              </a:rPr>
              <a:t>Their price is the value of their Notional, or Face Value, discounted by the relevant spot-rate</a:t>
            </a:r>
          </a:p>
          <a:p>
            <a:pPr marL="0" indent="0" eaLnBrk="1" hangingPunct="1">
              <a:buNone/>
            </a:pPr>
            <a:endParaRPr lang="en-US" sz="2400" dirty="0" smtClean="0">
              <a:cs typeface="Arial" charset="0"/>
            </a:endParaRPr>
          </a:p>
          <a:p>
            <a:pPr eaLnBrk="1" hangingPunct="1"/>
            <a:r>
              <a:rPr lang="en-US" sz="2400" dirty="0" smtClean="0">
                <a:cs typeface="Arial" charset="0"/>
              </a:rPr>
              <a:t>Coupon bonds have periodic cash flows, including coupons and notional. 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By arguments of no-arbitrage, a coupon bond Price is equal to the appropriately discounted cash flows:</a:t>
            </a:r>
          </a:p>
        </p:txBody>
      </p:sp>
      <p:sp>
        <p:nvSpPr>
          <p:cNvPr id="2253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15</a:t>
            </a:fld>
            <a:endParaRPr lang="en-US" altLang="en-US" dirty="0" smtClean="0"/>
          </a:p>
        </p:txBody>
      </p:sp>
      <p:graphicFrame>
        <p:nvGraphicFramePr>
          <p:cNvPr id="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100466"/>
              </p:ext>
            </p:extLst>
          </p:nvPr>
        </p:nvGraphicFramePr>
        <p:xfrm>
          <a:off x="1547664" y="4869160"/>
          <a:ext cx="199352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" name="Equation" r:id="rId4" imgW="825500" imgH="457200" progId="Equation.3">
                  <p:embed/>
                </p:oleObj>
              </mc:Choice>
              <mc:Fallback>
                <p:oleObj name="Equation" r:id="rId4" imgW="82550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869160"/>
                        <a:ext cx="1993528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234698"/>
              </p:ext>
            </p:extLst>
          </p:nvPr>
        </p:nvGraphicFramePr>
        <p:xfrm>
          <a:off x="3635896" y="2636912"/>
          <a:ext cx="20478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" name="Equation" r:id="rId6" imgW="698500" imgH="203200" progId="Equation.3">
                  <p:embed/>
                </p:oleObj>
              </mc:Choice>
              <mc:Fallback>
                <p:oleObj name="Equation" r:id="rId6" imgW="698500" imgH="203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636912"/>
                        <a:ext cx="20478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923105"/>
              </p:ext>
            </p:extLst>
          </p:nvPr>
        </p:nvGraphicFramePr>
        <p:xfrm>
          <a:off x="4788024" y="4941168"/>
          <a:ext cx="2576513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name="Equation" r:id="rId8" imgW="1066800" imgH="673100" progId="Equation.3">
                  <p:embed/>
                </p:oleObj>
              </mc:Choice>
              <mc:Fallback>
                <p:oleObj name="Equation" r:id="rId8" imgW="1066800" imgH="673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941168"/>
                        <a:ext cx="2576513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07904" y="5229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98052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444500" y="500063"/>
            <a:ext cx="7813675" cy="1214437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Yield To Maturity</a:t>
            </a:r>
            <a:endParaRPr lang="en-US" sz="24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317500" y="1727200"/>
            <a:ext cx="8255000" cy="4870152"/>
          </a:xfrm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Yield to Maturity is the single rate that will set the present value of cash flows equal to current price:</a:t>
            </a:r>
          </a:p>
          <a:p>
            <a:pPr eaLnBrk="1" hangingPunct="1"/>
            <a:endParaRPr lang="en-US" dirty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The compounding interval affects the yield.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The yield can be thought of as an average of the interest rates along the different maturities. </a:t>
            </a: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marL="0" indent="0" eaLnBrk="1" hangingPunct="1">
              <a:buNone/>
            </a:pPr>
            <a:endParaRPr lang="en-US" dirty="0" smtClean="0">
              <a:cs typeface="Arial" charset="0"/>
            </a:endParaRPr>
          </a:p>
        </p:txBody>
      </p:sp>
      <p:sp>
        <p:nvSpPr>
          <p:cNvPr id="2253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16</a:t>
            </a:fld>
            <a:endParaRPr lang="en-US" altLang="en-US" dirty="0" smtClean="0"/>
          </a:p>
        </p:txBody>
      </p:sp>
      <p:graphicFrame>
        <p:nvGraphicFramePr>
          <p:cNvPr id="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424917"/>
              </p:ext>
            </p:extLst>
          </p:nvPr>
        </p:nvGraphicFramePr>
        <p:xfrm>
          <a:off x="3275856" y="2924994"/>
          <a:ext cx="2160240" cy="115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5" name="Equation" r:id="rId4" imgW="825500" imgH="457200" progId="Equation.3">
                  <p:embed/>
                </p:oleObj>
              </mc:Choice>
              <mc:Fallback>
                <p:oleObj name="Equation" r:id="rId4" imgW="82550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924994"/>
                        <a:ext cx="2160240" cy="1152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6459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Yield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en-US" dirty="0" smtClean="0"/>
              <a:t>A semi-annual 10% coupon bond with 3 years to maturity is trading at 94.213, what is the continuously compounded yield on the bond? </a:t>
            </a:r>
          </a:p>
          <a:p>
            <a:r>
              <a:rPr lang="en-US" dirty="0" smtClean="0"/>
              <a:t>The bond has six more coupon payments (of $5) and a principal payment in 3 years. </a:t>
            </a:r>
          </a:p>
          <a:p>
            <a:r>
              <a:rPr lang="en-US" dirty="0" smtClean="0"/>
              <a:t>Use Solver to find </a:t>
            </a:r>
            <a:r>
              <a:rPr lang="en-US" i="1" dirty="0" smtClean="0"/>
              <a:t>y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579606"/>
              </p:ext>
            </p:extLst>
          </p:nvPr>
        </p:nvGraphicFramePr>
        <p:xfrm>
          <a:off x="899591" y="5085184"/>
          <a:ext cx="764184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2" name="Equation" r:id="rId3" imgW="3594100" imgH="203200" progId="Equation.3">
                  <p:embed/>
                </p:oleObj>
              </mc:Choice>
              <mc:Fallback>
                <p:oleObj name="Equation" r:id="rId3" imgW="3594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1" y="5085184"/>
                        <a:ext cx="7641849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466406"/>
              </p:ext>
            </p:extLst>
          </p:nvPr>
        </p:nvGraphicFramePr>
        <p:xfrm>
          <a:off x="3995935" y="5877272"/>
          <a:ext cx="132314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3" name="Equation" r:id="rId5" imgW="533400" imgH="203200" progId="Equation.3">
                  <p:embed/>
                </p:oleObj>
              </mc:Choice>
              <mc:Fallback>
                <p:oleObj name="Equation" r:id="rId5" imgW="53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5935" y="5877272"/>
                        <a:ext cx="1323147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17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370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444500" y="500063"/>
            <a:ext cx="7813675" cy="1214437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Duration</a:t>
            </a:r>
            <a:endParaRPr lang="en-US" sz="24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317500" y="1727200"/>
            <a:ext cx="8255000" cy="4114800"/>
          </a:xfrm>
        </p:spPr>
        <p:txBody>
          <a:bodyPr lIns="92075" tIns="46038" rIns="92075" bIns="46038">
            <a:noAutofit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Duration of a bond that provides cash flow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cf</a:t>
            </a:r>
            <a:r>
              <a:rPr lang="en-US" i="1" baseline="-25000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baseline="-25000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at time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 is:</a:t>
            </a:r>
          </a:p>
          <a:p>
            <a:pPr marL="0" indent="0" eaLnBrk="1" hangingPunct="1">
              <a:buNone/>
            </a:pPr>
            <a:r>
              <a:rPr lang="en-US" dirty="0" smtClean="0">
                <a:cs typeface="Arial" charset="0"/>
              </a:rPr>
              <a:t>	</a:t>
            </a:r>
            <a:endParaRPr lang="en-US" dirty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Since:</a:t>
            </a:r>
          </a:p>
          <a:p>
            <a:pPr marL="0" indent="0" eaLnBrk="1" hangingPunct="1">
              <a:buNone/>
            </a:pPr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An approximate relationship holds:  													</a:t>
            </a:r>
          </a:p>
        </p:txBody>
      </p:sp>
      <p:sp>
        <p:nvSpPr>
          <p:cNvPr id="2253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18</a:t>
            </a:fld>
            <a:endParaRPr lang="en-US" altLang="en-US" dirty="0" smtClean="0"/>
          </a:p>
        </p:txBody>
      </p:sp>
      <p:graphicFrame>
        <p:nvGraphicFramePr>
          <p:cNvPr id="2253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718229"/>
              </p:ext>
            </p:extLst>
          </p:nvPr>
        </p:nvGraphicFramePr>
        <p:xfrm>
          <a:off x="3074640" y="2348881"/>
          <a:ext cx="3225552" cy="115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6" name="Equation" r:id="rId4" imgW="1092200" imgH="469900" progId="Equation.3">
                  <p:embed/>
                </p:oleObj>
              </mc:Choice>
              <mc:Fallback>
                <p:oleObj name="Equation" r:id="rId4" imgW="10922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640" y="2348881"/>
                        <a:ext cx="3225552" cy="115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760245"/>
              </p:ext>
            </p:extLst>
          </p:nvPr>
        </p:nvGraphicFramePr>
        <p:xfrm>
          <a:off x="6588224" y="4941168"/>
          <a:ext cx="24685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7" name="Equation" r:id="rId6" imgW="774700" imgH="393700" progId="Equation.3">
                  <p:embed/>
                </p:oleObj>
              </mc:Choice>
              <mc:Fallback>
                <p:oleObj name="Equation" r:id="rId6" imgW="774700" imgH="3937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4941168"/>
                        <a:ext cx="2468562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342594"/>
              </p:ext>
            </p:extLst>
          </p:nvPr>
        </p:nvGraphicFramePr>
        <p:xfrm>
          <a:off x="2195736" y="3789040"/>
          <a:ext cx="352839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8" name="Equation" r:id="rId8" imgW="1206500" imgH="457200" progId="Equation.3">
                  <p:embed/>
                </p:oleObj>
              </mc:Choice>
              <mc:Fallback>
                <p:oleObj name="Equation" r:id="rId8" imgW="120650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789040"/>
                        <a:ext cx="3528392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3256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7543800" cy="12858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Calculation of Duration for a 3-year bond paying a </a:t>
            </a:r>
            <a:r>
              <a:rPr lang="en-US" sz="3200" dirty="0" err="1" smtClean="0"/>
              <a:t>s.a.</a:t>
            </a:r>
            <a:r>
              <a:rPr lang="en-US" sz="3200" dirty="0" smtClean="0"/>
              <a:t> coupon 10%. Bond yield=12%.</a:t>
            </a:r>
            <a:endParaRPr lang="en-CA" sz="24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cs typeface="Arial" charset="0"/>
              </a:rPr>
              <a:t> </a:t>
            </a:r>
            <a:endParaRPr lang="en-CA" smtClean="0">
              <a:cs typeface="Arial" charset="0"/>
            </a:endParaRPr>
          </a:p>
        </p:txBody>
      </p:sp>
      <p:sp>
        <p:nvSpPr>
          <p:cNvPr id="23557" name="Slide Number Placeholder 6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4145DD-5B8F-46CF-8B61-BF20C389E5C8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  <p:graphicFrame>
        <p:nvGraphicFramePr>
          <p:cNvPr id="18541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4053"/>
              </p:ext>
            </p:extLst>
          </p:nvPr>
        </p:nvGraphicFramePr>
        <p:xfrm>
          <a:off x="611560" y="1772816"/>
          <a:ext cx="7848872" cy="4673328"/>
        </p:xfrm>
        <a:graphic>
          <a:graphicData uri="http://schemas.openxmlformats.org/drawingml/2006/table">
            <a:tbl>
              <a:tblPr/>
              <a:tblGrid>
                <a:gridCol w="1570456"/>
                <a:gridCol w="1568752"/>
                <a:gridCol w="1570456"/>
                <a:gridCol w="1568752"/>
                <a:gridCol w="1570456"/>
              </a:tblGrid>
              <a:tr h="1224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(yrs)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3" marB="460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Cash Flow ($)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3" marB="46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 ($)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3" marB="46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Weight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3" marB="46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3" marB="460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4.709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0.050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4.435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0.047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0.047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4.176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0.044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0.066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3.933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0.042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0.083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3.704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0.039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0.098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73.256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0.778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2.333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94.21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2.653</a:t>
                      </a:r>
                      <a:endParaRPr kumimoji="0" lang="en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905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733138"/>
              </p:ext>
            </p:extLst>
          </p:nvPr>
        </p:nvGraphicFramePr>
        <p:xfrm>
          <a:off x="5574382" y="2132781"/>
          <a:ext cx="10858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9" name="Equation" r:id="rId4" imgW="558800" imgH="406400" progId="Equation.3">
                  <p:embed/>
                </p:oleObj>
              </mc:Choice>
              <mc:Fallback>
                <p:oleObj name="Equation" r:id="rId4" imgW="5588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4382" y="2132781"/>
                        <a:ext cx="108585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13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 Rate Risks</a:t>
            </a:r>
          </a:p>
          <a:p>
            <a:r>
              <a:rPr lang="en-US" dirty="0" smtClean="0"/>
              <a:t>Bond Prices and Yields</a:t>
            </a:r>
          </a:p>
          <a:p>
            <a:r>
              <a:rPr lang="en-US" dirty="0" smtClean="0"/>
              <a:t>Duration and Convexity</a:t>
            </a:r>
          </a:p>
          <a:p>
            <a:r>
              <a:rPr lang="en-US" dirty="0" smtClean="0"/>
              <a:t>Term-structure risk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149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Duration to Estimate Change in Bond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be the change in the bond’s price if the yield goes up by 10 basis points?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Verify result by </a:t>
            </a:r>
            <a:r>
              <a:rPr lang="en-US" dirty="0" err="1" smtClean="0"/>
              <a:t>repricing</a:t>
            </a:r>
            <a:r>
              <a:rPr lang="en-US" dirty="0" smtClean="0"/>
              <a:t> the bond with </a:t>
            </a:r>
            <a:r>
              <a:rPr lang="en-US" i="1" dirty="0" smtClean="0"/>
              <a:t>y=12.1%</a:t>
            </a:r>
            <a:endParaRPr lang="en-US" i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904313"/>
              </p:ext>
            </p:extLst>
          </p:nvPr>
        </p:nvGraphicFramePr>
        <p:xfrm>
          <a:off x="3563888" y="2924943"/>
          <a:ext cx="2376264" cy="48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6" name="Equation" r:id="rId3" imgW="990600" imgH="203200" progId="Equation.3">
                  <p:embed/>
                </p:oleObj>
              </mc:Choice>
              <mc:Fallback>
                <p:oleObj name="Equation" r:id="rId3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2924943"/>
                        <a:ext cx="2376264" cy="487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446587"/>
              </p:ext>
            </p:extLst>
          </p:nvPr>
        </p:nvGraphicFramePr>
        <p:xfrm>
          <a:off x="2727325" y="3475038"/>
          <a:ext cx="40513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7" name="Equation" r:id="rId5" imgW="1689100" imgH="177800" progId="Equation.3">
                  <p:embed/>
                </p:oleObj>
              </mc:Choice>
              <mc:Fallback>
                <p:oleObj name="Equation" r:id="rId5" imgW="1689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7325" y="3475038"/>
                        <a:ext cx="4051300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995737"/>
              </p:ext>
            </p:extLst>
          </p:nvPr>
        </p:nvGraphicFramePr>
        <p:xfrm>
          <a:off x="4000500" y="4081463"/>
          <a:ext cx="17351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8" name="Equation" r:id="rId7" imgW="723900" imgH="177800" progId="Equation.3">
                  <p:embed/>
                </p:oleObj>
              </mc:Choice>
              <mc:Fallback>
                <p:oleObj name="Equation" r:id="rId7" imgW="723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00500" y="4081463"/>
                        <a:ext cx="1735138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20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7535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077200" cy="9286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Modified Duration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3063"/>
            <a:ext cx="7772400" cy="4452937"/>
          </a:xfrm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When the yield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y</a:t>
            </a:r>
            <a:r>
              <a:rPr lang="en-US" dirty="0" smtClean="0">
                <a:cs typeface="Arial" charset="0"/>
              </a:rPr>
              <a:t> is expressed with compounding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dirty="0" smtClean="0">
                <a:cs typeface="Arial" charset="0"/>
              </a:rPr>
              <a:t> times per year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The expression </a:t>
            </a: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   is referred to as the “modified duration”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</p:txBody>
      </p:sp>
      <p:sp>
        <p:nvSpPr>
          <p:cNvPr id="2458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F00D3E-7523-4739-9392-4A5FCDBFB367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  <p:graphicFrame>
        <p:nvGraphicFramePr>
          <p:cNvPr id="2458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828113"/>
              </p:ext>
            </p:extLst>
          </p:nvPr>
        </p:nvGraphicFramePr>
        <p:xfrm>
          <a:off x="2871788" y="2781300"/>
          <a:ext cx="24352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2" name="Equation" r:id="rId4" imgW="1028700" imgH="431800" progId="Equation.3">
                  <p:embed/>
                </p:oleObj>
              </mc:Choice>
              <mc:Fallback>
                <p:oleObj name="Equation" r:id="rId4" imgW="1028700" imgH="431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2781300"/>
                        <a:ext cx="24352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968027"/>
              </p:ext>
            </p:extLst>
          </p:nvPr>
        </p:nvGraphicFramePr>
        <p:xfrm>
          <a:off x="3491880" y="4221088"/>
          <a:ext cx="160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3" name="Equation" r:id="rId6" imgW="520474" imgH="431613" progId="Equation.3">
                  <p:embed/>
                </p:oleObj>
              </mc:Choice>
              <mc:Fallback>
                <p:oleObj name="Equation" r:id="rId6" imgW="520474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221088"/>
                        <a:ext cx="1600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794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cs typeface="Arial" charset="0"/>
              </a:rPr>
              <a:t>Duration is a measure of average time to cash flows. </a:t>
            </a:r>
          </a:p>
          <a:p>
            <a:pPr>
              <a:lnSpc>
                <a:spcPct val="80000"/>
              </a:lnSpc>
            </a:pPr>
            <a:r>
              <a:rPr lang="en-US" b="1" dirty="0">
                <a:cs typeface="Arial" charset="0"/>
              </a:rPr>
              <a:t>Duration increases with maturity.</a:t>
            </a:r>
            <a:r>
              <a:rPr lang="en-US" dirty="0">
                <a:cs typeface="Arial" charset="0"/>
              </a:rPr>
              <a:t> The further out the maturity the more sensitive is the bond to yield changes. </a:t>
            </a:r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r>
              <a:rPr lang="en-US" sz="3200" b="1" dirty="0">
                <a:cs typeface="Arial" charset="0"/>
              </a:rPr>
              <a:t>Duration is lower for higher coupon bond.</a:t>
            </a:r>
            <a:r>
              <a:rPr lang="en-US" sz="3200" dirty="0">
                <a:cs typeface="Arial" charset="0"/>
              </a:rPr>
              <a:t> The higher the coupons, the larger are the intermediate coupons relative to the last one. Thus the average time of payments gets closer to today.</a:t>
            </a:r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r>
              <a:rPr lang="en-US" sz="3200" b="1" dirty="0">
                <a:cs typeface="Arial" charset="0"/>
              </a:rPr>
              <a:t>Duration is equal to Maturity for zero coupon bonds.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22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1526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Convexity </a:t>
            </a:r>
            <a:endParaRPr lang="en-US" sz="24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    The convexity of a bond is defined as:</a:t>
            </a:r>
          </a:p>
        </p:txBody>
      </p:sp>
      <p:sp>
        <p:nvSpPr>
          <p:cNvPr id="2560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F5DE04-E7A6-4EA7-85FC-87FAC3422E8F}" type="slidenum">
              <a:rPr lang="en-US" altLang="en-US" smtClean="0"/>
              <a:pPr eaLnBrk="1" hangingPunct="1"/>
              <a:t>23</a:t>
            </a:fld>
            <a:endParaRPr lang="en-US" altLang="en-US" smtClean="0"/>
          </a:p>
        </p:txBody>
      </p:sp>
      <p:graphicFrame>
        <p:nvGraphicFramePr>
          <p:cNvPr id="2560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250311"/>
              </p:ext>
            </p:extLst>
          </p:nvPr>
        </p:nvGraphicFramePr>
        <p:xfrm>
          <a:off x="971600" y="2153692"/>
          <a:ext cx="4419600" cy="401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7" name="Equation" r:id="rId4" imgW="1587500" imgH="1549400" progId="Equation.3">
                  <p:embed/>
                </p:oleObj>
              </mc:Choice>
              <mc:Fallback>
                <p:oleObj name="Equation" r:id="rId4" imgW="1587500" imgH="1549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53692"/>
                        <a:ext cx="4419600" cy="401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28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02005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24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88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281988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25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60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Portfolios</a:t>
            </a:r>
            <a:endParaRPr lang="en-CA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Duration and convexity can be defined similarly for portfolios of bonds and other interest-rate dependent securities</a:t>
            </a:r>
          </a:p>
          <a:p>
            <a:pPr eaLnBrk="1" hangingPunct="1"/>
            <a:r>
              <a:rPr lang="en-US" smtClean="0">
                <a:cs typeface="Arial" charset="0"/>
              </a:rPr>
              <a:t>The duration of a portfolio is the weighted average of the durations of the components of the portfolio. Similarly for convexity.</a:t>
            </a:r>
            <a:endParaRPr lang="en-CA" smtClean="0">
              <a:cs typeface="Arial" charset="0"/>
            </a:endParaRPr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499989-E504-4BEE-9A3F-11FCDA354294}" type="slidenum">
              <a:rPr lang="en-US" altLang="en-US" smtClean="0"/>
              <a:pPr eaLnBrk="1" hangingPunct="1"/>
              <a:t>26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883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Other Measures</a:t>
            </a:r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CA" dirty="0" smtClean="0"/>
              <a:t>Dollar Duration: Product of the portfolio value and its duration </a:t>
            </a:r>
          </a:p>
          <a:p>
            <a:pPr lvl="1"/>
            <a:r>
              <a:rPr lang="en-CA" dirty="0" smtClean="0"/>
              <a:t>The change in dollar value of the bond for a change in yield</a:t>
            </a:r>
          </a:p>
          <a:p>
            <a:pPr lvl="1"/>
            <a:r>
              <a:rPr lang="en-CA" dirty="0" smtClean="0"/>
              <a:t>The delta of the bond with respect to the yield</a:t>
            </a:r>
          </a:p>
          <a:p>
            <a:r>
              <a:rPr lang="en-CA" dirty="0" smtClean="0"/>
              <a:t>DV01 – Impact of 1 </a:t>
            </a:r>
            <a:r>
              <a:rPr lang="en-CA" dirty="0" err="1" smtClean="0"/>
              <a:t>bp</a:t>
            </a:r>
            <a:r>
              <a:rPr lang="en-CA" dirty="0" smtClean="0"/>
              <a:t> parallel shift in all rates</a:t>
            </a:r>
          </a:p>
          <a:p>
            <a:pPr lvl="1"/>
            <a:r>
              <a:rPr lang="en-CA" dirty="0" smtClean="0"/>
              <a:t>Dollar duration * 0.01</a:t>
            </a:r>
          </a:p>
          <a:p>
            <a:pPr eaLnBrk="1" hangingPunct="1"/>
            <a:r>
              <a:rPr lang="en-CA" dirty="0" smtClean="0"/>
              <a:t>Dollar Convexity: Product of convexity and value of the portfolio </a:t>
            </a:r>
            <a:endParaRPr lang="en-US" dirty="0" smtClean="0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8151FB-65CF-4D71-A047-A0267B0B4C97}" type="slidenum">
              <a:rPr lang="en-US" altLang="en-US" smtClean="0"/>
              <a:pPr eaLnBrk="1" hangingPunct="1"/>
              <a:t>27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148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Partial Duration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cs typeface="Arial" charset="0"/>
              </a:rPr>
              <a:t>Partial Duration − effect on a portfolio of a change to just one point on the zero curve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Partial Dollar Duration – The dollar change in portfolio value due to change in one rate.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E93A4E-ACF9-4234-984F-29D5988427A7}" type="slidenum">
              <a:rPr lang="en-US" altLang="en-US" smtClean="0"/>
              <a:pPr eaLnBrk="1" hangingPunct="1"/>
              <a:t>28</a:t>
            </a:fld>
            <a:endParaRPr lang="en-US" altLang="en-US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734293"/>
              </p:ext>
            </p:extLst>
          </p:nvPr>
        </p:nvGraphicFramePr>
        <p:xfrm>
          <a:off x="2123728" y="3933056"/>
          <a:ext cx="5328592" cy="2547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088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Duration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53466"/>
              </p:ext>
            </p:extLst>
          </p:nvPr>
        </p:nvGraphicFramePr>
        <p:xfrm>
          <a:off x="179512" y="1156476"/>
          <a:ext cx="8640958" cy="470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152128"/>
                <a:gridCol w="1224136"/>
                <a:gridCol w="1440160"/>
                <a:gridCol w="1584174"/>
              </a:tblGrid>
              <a:tr h="6047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Time 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yrs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Cash Flow ($)</a:t>
                      </a:r>
                    </a:p>
                  </a:txBody>
                  <a:tcPr marL="12700" marR="12700" marT="1270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Rate</a:t>
                      </a:r>
                    </a:p>
                  </a:txBody>
                  <a:tcPr marL="12700" marR="12700" marT="1270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PV ($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 of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FV=100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Weight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Time</a:t>
                      </a:r>
                    </a:p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*Weight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Time * Weight</a:t>
                      </a:r>
                    </a:p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*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Price</a:t>
                      </a:r>
                      <a:endParaRPr 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92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Duration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Dollar Duration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</a:tr>
              <a:tr h="472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4.71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0.050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0.025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472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4.43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0.047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0.047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472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4.18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0.044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0.066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472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3.93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0.042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0.083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472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3.70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0.039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0.098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472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73.26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0.778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2.333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219.77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472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94.21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249.948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5949280"/>
            <a:ext cx="802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 would happen to the bond’s price if 3-year rate went up by 1%?</a:t>
            </a:r>
            <a:endParaRPr lang="en-US" sz="2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84868"/>
              </p:ext>
            </p:extLst>
          </p:nvPr>
        </p:nvGraphicFramePr>
        <p:xfrm>
          <a:off x="4644008" y="1628800"/>
          <a:ext cx="10858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5" name="Equation" r:id="rId3" imgW="558800" imgH="406400" progId="Equation.3">
                  <p:embed/>
                </p:oleObj>
              </mc:Choice>
              <mc:Fallback>
                <p:oleObj name="Equation" r:id="rId3" imgW="5588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008" y="1628800"/>
                        <a:ext cx="1085850" cy="7921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29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743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Portfolio Markdown due to change in levels of interest rates </a:t>
            </a:r>
          </a:p>
          <a:p>
            <a:pPr lvl="1"/>
            <a:r>
              <a:rPr lang="en-US" dirty="0" smtClean="0"/>
              <a:t>A shift of rates at all maturities: duration risk</a:t>
            </a:r>
          </a:p>
          <a:p>
            <a:pPr lvl="1"/>
            <a:r>
              <a:rPr lang="en-US" dirty="0"/>
              <a:t>Change in relationship between maturities – yield curve </a:t>
            </a:r>
            <a:r>
              <a:rPr lang="en-US" dirty="0" smtClean="0"/>
              <a:t>moves</a:t>
            </a:r>
            <a:endParaRPr lang="en-US" dirty="0"/>
          </a:p>
          <a:p>
            <a:r>
              <a:rPr lang="en-US" dirty="0" smtClean="0"/>
              <a:t>Cash flow mismatch between assets and liabilities: re-pricing risk</a:t>
            </a:r>
          </a:p>
          <a:p>
            <a:r>
              <a:rPr lang="en-US" dirty="0" smtClean="0"/>
              <a:t>Change in spreads between different curves: basis risk</a:t>
            </a:r>
          </a:p>
          <a:p>
            <a:pPr lvl="1"/>
            <a:r>
              <a:rPr lang="en-US" dirty="0" smtClean="0"/>
              <a:t>Liquidity differences</a:t>
            </a:r>
          </a:p>
          <a:p>
            <a:pPr lvl="1"/>
            <a:r>
              <a:rPr lang="en-US" dirty="0" smtClean="0"/>
              <a:t>Credit spreads</a:t>
            </a:r>
          </a:p>
          <a:p>
            <a:r>
              <a:rPr lang="en-US" dirty="0" smtClean="0"/>
              <a:t>Interest rate related behavioral options</a:t>
            </a:r>
          </a:p>
          <a:p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3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63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46062" y="332657"/>
            <a:ext cx="8358385" cy="1008112"/>
          </a:xfrm>
        </p:spPr>
        <p:txBody>
          <a:bodyPr>
            <a:normAutofit/>
          </a:bodyPr>
          <a:lstStyle/>
          <a:p>
            <a:pPr eaLnBrk="1" hangingPunct="1"/>
            <a:r>
              <a:rPr lang="en-CA" sz="3600" dirty="0" smtClean="0"/>
              <a:t>Partial Durations and Yield Curve Changes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136904" cy="4752528"/>
          </a:xfrm>
        </p:spPr>
        <p:txBody>
          <a:bodyPr/>
          <a:lstStyle/>
          <a:p>
            <a:pPr eaLnBrk="1" hangingPunct="1">
              <a:defRPr/>
            </a:pPr>
            <a:r>
              <a:rPr lang="en-CA" sz="2800" dirty="0" smtClean="0"/>
              <a:t>Any yield curve change can be defined in terms of changes to individual points on the yield curve</a:t>
            </a:r>
          </a:p>
          <a:p>
            <a:pPr>
              <a:defRPr/>
            </a:pPr>
            <a:r>
              <a:rPr lang="en-CA" sz="2800" dirty="0" smtClean="0"/>
              <a:t>For example, </a:t>
            </a:r>
            <a:r>
              <a:rPr lang="en-CA" sz="2800" dirty="0"/>
              <a:t>a rotation </a:t>
            </a:r>
            <a:r>
              <a:rPr lang="en-CA" sz="2800" dirty="0" smtClean="0"/>
              <a:t>can be defined by</a:t>
            </a:r>
            <a:r>
              <a:rPr lang="en-CA" sz="2800" dirty="0"/>
              <a:t>:</a:t>
            </a:r>
            <a:endParaRPr lang="en-CA" sz="2800" i="1" dirty="0"/>
          </a:p>
          <a:p>
            <a:pPr eaLnBrk="1" hangingPunct="1">
              <a:defRPr/>
            </a:pPr>
            <a:endParaRPr lang="en-CA" sz="2800" dirty="0" smtClean="0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1C69F5-BB22-47C0-91F7-6638EA0A4843}" type="slidenum">
              <a:rPr lang="en-US" altLang="en-US" smtClean="0"/>
              <a:pPr eaLnBrk="1" hangingPunct="1"/>
              <a:t>30</a:t>
            </a:fld>
            <a:endParaRPr lang="en-US" altLang="en-US" smtClean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106760"/>
              </p:ext>
            </p:extLst>
          </p:nvPr>
        </p:nvGraphicFramePr>
        <p:xfrm>
          <a:off x="1547664" y="3861048"/>
          <a:ext cx="5688632" cy="2838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79738"/>
              </p:ext>
            </p:extLst>
          </p:nvPr>
        </p:nvGraphicFramePr>
        <p:xfrm>
          <a:off x="971600" y="2996952"/>
          <a:ext cx="7272806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246"/>
                <a:gridCol w="814479"/>
                <a:gridCol w="814479"/>
                <a:gridCol w="814479"/>
                <a:gridCol w="814479"/>
                <a:gridCol w="814479"/>
                <a:gridCol w="817787"/>
                <a:gridCol w="918378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Maturity</a:t>
                      </a:r>
                      <a:r>
                        <a:rPr lang="en-CA" sz="1800" baseline="0" dirty="0" smtClean="0"/>
                        <a:t> (</a:t>
                      </a:r>
                      <a:r>
                        <a:rPr lang="en-CA" sz="1800" dirty="0" err="1" smtClean="0"/>
                        <a:t>yrs</a:t>
                      </a:r>
                      <a:r>
                        <a:rPr lang="en-CA" sz="1800" dirty="0" smtClean="0"/>
                        <a:t>)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1</a:t>
                      </a:r>
                      <a:endParaRPr lang="en-US" sz="20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2</a:t>
                      </a:r>
                      <a:endParaRPr lang="en-US" sz="20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3</a:t>
                      </a:r>
                      <a:endParaRPr lang="en-US" sz="20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4</a:t>
                      </a:r>
                      <a:endParaRPr lang="en-US" sz="20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5</a:t>
                      </a:r>
                      <a:endParaRPr lang="en-US" sz="20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7</a:t>
                      </a:r>
                      <a:endParaRPr lang="en-US" sz="20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10</a:t>
                      </a:r>
                      <a:endParaRPr lang="en-US" sz="2000" dirty="0"/>
                    </a:p>
                  </a:txBody>
                  <a:tcPr marT="45678" marB="45678" anchor="ctr"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Shock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-3</a:t>
                      </a:r>
                      <a:r>
                        <a:rPr lang="en-CA" sz="2000" dirty="0" smtClean="0">
                          <a:latin typeface="Symbol" charset="2"/>
                          <a:cs typeface="Symbol" charset="2"/>
                        </a:rPr>
                        <a:t>e</a:t>
                      </a:r>
                      <a:endParaRPr lang="en-US" sz="2000" dirty="0">
                        <a:latin typeface="Symbol" charset="2"/>
                        <a:cs typeface="Symbol" charset="2"/>
                      </a:endParaRPr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-2</a:t>
                      </a:r>
                      <a:r>
                        <a:rPr lang="en-CA" sz="2000" dirty="0" smtClean="0">
                          <a:latin typeface="Symbol" charset="2"/>
                          <a:cs typeface="Symbol" charset="2"/>
                        </a:rPr>
                        <a:t>e</a:t>
                      </a:r>
                      <a:endParaRPr lang="en-US" sz="2000" dirty="0">
                        <a:latin typeface="Symbol" charset="2"/>
                        <a:cs typeface="Symbol" charset="2"/>
                      </a:endParaRPr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-</a:t>
                      </a:r>
                      <a:r>
                        <a:rPr lang="en-CA" sz="2000" dirty="0" smtClean="0">
                          <a:latin typeface="Symbol" charset="2"/>
                          <a:cs typeface="Symbol" charset="2"/>
                        </a:rPr>
                        <a:t>e</a:t>
                      </a:r>
                      <a:endParaRPr lang="en-US" sz="2000" dirty="0">
                        <a:latin typeface="Symbol" charset="2"/>
                        <a:cs typeface="Symbol" charset="2"/>
                      </a:endParaRPr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0</a:t>
                      </a:r>
                      <a:endParaRPr lang="en-US" sz="20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+</a:t>
                      </a:r>
                      <a:r>
                        <a:rPr lang="en-CA" sz="2000" dirty="0" smtClean="0">
                          <a:latin typeface="Symbol" charset="2"/>
                          <a:cs typeface="Symbol" charset="2"/>
                        </a:rPr>
                        <a:t>e</a:t>
                      </a:r>
                      <a:endParaRPr lang="en-US" sz="2000" dirty="0">
                        <a:latin typeface="Symbol" charset="2"/>
                        <a:cs typeface="Symbol" charset="2"/>
                      </a:endParaRPr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+3</a:t>
                      </a:r>
                      <a:r>
                        <a:rPr lang="en-CA" sz="2000" dirty="0" smtClean="0">
                          <a:latin typeface="Symbol" charset="2"/>
                          <a:cs typeface="Symbol" charset="2"/>
                        </a:rPr>
                        <a:t>e</a:t>
                      </a:r>
                      <a:endParaRPr lang="en-US" sz="2000" dirty="0">
                        <a:latin typeface="Symbol" charset="2"/>
                        <a:cs typeface="Symbol" charset="2"/>
                      </a:endParaRPr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+6</a:t>
                      </a:r>
                      <a:r>
                        <a:rPr lang="en-CA" sz="2000" dirty="0" smtClean="0">
                          <a:latin typeface="Symbol" charset="2"/>
                          <a:cs typeface="Symbol" charset="2"/>
                        </a:rPr>
                        <a:t>e</a:t>
                      </a:r>
                      <a:endParaRPr lang="en-US" sz="2000" dirty="0">
                        <a:latin typeface="Symbol" charset="2"/>
                        <a:cs typeface="Symbol" charset="2"/>
                      </a:endParaRPr>
                    </a:p>
                  </a:txBody>
                  <a:tcPr marT="45678" marB="4567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2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Impact of Rotation</a:t>
            </a:r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Suppose we have a portfolio with the following partial </a:t>
            </a:r>
            <a:r>
              <a:rPr lang="en-CA" dirty="0" smtClean="0"/>
              <a:t>durations</a:t>
            </a:r>
            <a:r>
              <a:rPr lang="en-CA" dirty="0"/>
              <a:t>:</a:t>
            </a:r>
          </a:p>
          <a:p>
            <a:pPr eaLnBrk="1" hangingPunct="1"/>
            <a:endParaRPr lang="en-CA" dirty="0" smtClean="0">
              <a:cs typeface="Arial" charset="0"/>
            </a:endParaRPr>
          </a:p>
          <a:p>
            <a:pPr eaLnBrk="1" hangingPunct="1"/>
            <a:endParaRPr lang="en-CA" dirty="0">
              <a:cs typeface="Arial" charset="0"/>
            </a:endParaRPr>
          </a:p>
          <a:p>
            <a:pPr eaLnBrk="1" hangingPunct="1"/>
            <a:endParaRPr lang="en-CA" dirty="0" smtClean="0">
              <a:cs typeface="Arial" charset="0"/>
            </a:endParaRPr>
          </a:p>
          <a:p>
            <a:pPr eaLnBrk="1" hangingPunct="1"/>
            <a:r>
              <a:rPr lang="en-CA" dirty="0" smtClean="0">
                <a:cs typeface="Arial" charset="0"/>
              </a:rPr>
              <a:t>The impact of the rotation on the proportional </a:t>
            </a:r>
            <a:r>
              <a:rPr lang="en-CA" smtClean="0">
                <a:cs typeface="Arial" charset="0"/>
              </a:rPr>
              <a:t>change in value </a:t>
            </a:r>
            <a:r>
              <a:rPr lang="en-CA" dirty="0" smtClean="0">
                <a:cs typeface="Arial" charset="0"/>
              </a:rPr>
              <a:t>of the portfolio:</a:t>
            </a:r>
            <a:endParaRPr lang="en-US" dirty="0" smtClean="0">
              <a:cs typeface="Arial" charset="0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A3FED2-600D-4FE4-BFC6-E198A858B413}" type="slidenum">
              <a:rPr lang="en-US" altLang="en-US" smtClean="0"/>
              <a:pPr eaLnBrk="1" hangingPunct="1"/>
              <a:t>31</a:t>
            </a:fld>
            <a:endParaRPr lang="en-US" altLang="en-US" smtClean="0"/>
          </a:p>
        </p:txBody>
      </p:sp>
      <p:graphicFrame>
        <p:nvGraphicFramePr>
          <p:cNvPr id="368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653989"/>
              </p:ext>
            </p:extLst>
          </p:nvPr>
        </p:nvGraphicFramePr>
        <p:xfrm>
          <a:off x="720725" y="5678488"/>
          <a:ext cx="81581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" name="Equation" r:id="rId4" imgW="3403440" imgH="203040" progId="Equation.3">
                  <p:embed/>
                </p:oleObj>
              </mc:Choice>
              <mc:Fallback>
                <p:oleObj name="Equation" r:id="rId4" imgW="3403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5678488"/>
                        <a:ext cx="815816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85831"/>
              </p:ext>
            </p:extLst>
          </p:nvPr>
        </p:nvGraphicFramePr>
        <p:xfrm>
          <a:off x="1187624" y="2924944"/>
          <a:ext cx="6912766" cy="129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6690"/>
                <a:gridCol w="681190"/>
                <a:gridCol w="681190"/>
                <a:gridCol w="681190"/>
                <a:gridCol w="681190"/>
                <a:gridCol w="681190"/>
                <a:gridCol w="683956"/>
                <a:gridCol w="768085"/>
                <a:gridCol w="768085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Maturity </a:t>
                      </a:r>
                    </a:p>
                    <a:p>
                      <a:pPr algn="ctr"/>
                      <a:r>
                        <a:rPr lang="en-CA" sz="1800" dirty="0" smtClean="0"/>
                        <a:t>yrs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</a:t>
                      </a:r>
                      <a:endParaRPr lang="en-US" sz="16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</a:t>
                      </a:r>
                      <a:endParaRPr lang="en-US" sz="16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3</a:t>
                      </a:r>
                      <a:endParaRPr lang="en-US" sz="16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4</a:t>
                      </a:r>
                      <a:endParaRPr lang="en-US" sz="16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</a:t>
                      </a:r>
                      <a:endParaRPr lang="en-US" sz="16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7</a:t>
                      </a:r>
                      <a:endParaRPr lang="en-US" sz="16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10</a:t>
                      </a:r>
                      <a:endParaRPr lang="en-US" sz="16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Total</a:t>
                      </a:r>
                      <a:endParaRPr lang="en-US" sz="1600" dirty="0"/>
                    </a:p>
                  </a:txBody>
                  <a:tcPr marT="45678" marB="45678"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Partial Duration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0.2</a:t>
                      </a:r>
                      <a:endParaRPr lang="en-US" sz="16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0.6</a:t>
                      </a:r>
                      <a:endParaRPr lang="en-US" sz="16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0.9</a:t>
                      </a:r>
                      <a:endParaRPr lang="en-US" sz="16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1.6</a:t>
                      </a:r>
                      <a:endParaRPr lang="en-US" sz="16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2.0</a:t>
                      </a:r>
                      <a:endParaRPr lang="en-US" sz="16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−2.1</a:t>
                      </a:r>
                      <a:endParaRPr lang="en-US" sz="16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−3.0</a:t>
                      </a:r>
                      <a:endParaRPr lang="en-US" sz="1600" dirty="0"/>
                    </a:p>
                  </a:txBody>
                  <a:tcPr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0.2</a:t>
                      </a:r>
                      <a:endParaRPr lang="en-US" sz="1600" dirty="0"/>
                    </a:p>
                  </a:txBody>
                  <a:tcPr marT="45678" marB="4567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54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Portfolio Sensitivity to Rates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investor has the following position</a:t>
            </a:r>
          </a:p>
          <a:p>
            <a:pPr lvl="1"/>
            <a:r>
              <a:rPr lang="en-US" dirty="0" smtClean="0"/>
              <a:t>Long FV=$1,000 of 1-year zero coupon</a:t>
            </a:r>
          </a:p>
          <a:p>
            <a:pPr lvl="1"/>
            <a:r>
              <a:rPr lang="en-US" dirty="0" smtClean="0"/>
              <a:t>Short FV = $4,475 of 5-years zero coupon</a:t>
            </a:r>
          </a:p>
          <a:p>
            <a:pPr lvl="1"/>
            <a:r>
              <a:rPr lang="en-US" dirty="0" smtClean="0"/>
              <a:t>Long FV=$3,000 of 10-years zero coupon</a:t>
            </a:r>
          </a:p>
          <a:p>
            <a:r>
              <a:rPr lang="en-US" dirty="0" smtClean="0"/>
              <a:t>Interest Rates are 4%, 5%, 6% continuously compounded for 1-, 5-, 10- </a:t>
            </a:r>
            <a:r>
              <a:rPr lang="en-US" dirty="0" err="1" smtClean="0"/>
              <a:t>yrs</a:t>
            </a:r>
            <a:r>
              <a:rPr lang="en-US" dirty="0" smtClean="0"/>
              <a:t> respectively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Compute the change in portfolio value for 1bp increase in each of the rates.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Is the portfolio sensitive to a parallel shift in interest rate?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Is the portfolio sensitive to flattening of the curve, i.e. 1bp increase in 1-year and 1bp decrease in 10-yr? 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32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109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Sensitivity to Rates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240578"/>
              </p:ext>
            </p:extLst>
          </p:nvPr>
        </p:nvGraphicFramePr>
        <p:xfrm>
          <a:off x="539552" y="1628800"/>
          <a:ext cx="7920880" cy="199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64"/>
                <a:gridCol w="1103152"/>
                <a:gridCol w="1068443"/>
                <a:gridCol w="2352549"/>
                <a:gridCol w="216024"/>
                <a:gridCol w="2232248"/>
              </a:tblGrid>
              <a:tr h="785119">
                <a:tc>
                  <a:txBody>
                    <a:bodyPr/>
                    <a:lstStyle/>
                    <a:p>
                      <a:r>
                        <a:rPr lang="en-US" dirty="0" smtClean="0"/>
                        <a:t>Time (</a:t>
                      </a:r>
                      <a:r>
                        <a:rPr lang="en-US" dirty="0" err="1" smtClean="0"/>
                        <a:t>yrs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Notional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PV of CF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Dollar Duration (DD)= PV(CF)*</a:t>
                      </a:r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 Change</a:t>
                      </a:r>
                      <a:r>
                        <a:rPr lang="en-US" baseline="0" dirty="0" smtClean="0"/>
                        <a:t> in Value = </a:t>
                      </a:r>
                    </a:p>
                    <a:p>
                      <a:r>
                        <a:rPr lang="en-US" baseline="0" dirty="0" smtClean="0"/>
                        <a:t>−DD*</a:t>
                      </a:r>
                      <a:r>
                        <a:rPr lang="en-US" baseline="0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</a:tr>
              <a:tr h="2415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-0.096</a:t>
                      </a:r>
                      <a:endParaRPr lang="en-US" dirty="0"/>
                    </a:p>
                  </a:txBody>
                  <a:tcPr/>
                </a:tc>
              </a:tr>
              <a:tr h="4227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-4475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-3485.13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smtClean="0"/>
                        <a:t>17,425.7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1.742</a:t>
                      </a:r>
                      <a:endParaRPr lang="en-US" dirty="0"/>
                    </a:p>
                  </a:txBody>
                  <a:tcPr/>
                </a:tc>
              </a:tr>
              <a:tr h="4227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1646.43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16,464.3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-1.646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1" y="3861048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b. Parallel Shift of rates: Total change in price = -0.096+1.742-1.646= 0</a:t>
            </a:r>
          </a:p>
          <a:p>
            <a:r>
              <a:rPr lang="en-US" sz="2800" dirty="0" smtClean="0"/>
              <a:t>c. Increase in 1-year and decrease in 10-year = -0.096+1.646 = 1.550</a:t>
            </a:r>
          </a:p>
          <a:p>
            <a:r>
              <a:rPr lang="en-US" sz="2800" dirty="0" smtClean="0"/>
              <a:t>    Portfolio will increase in </a:t>
            </a:r>
            <a:r>
              <a:rPr lang="en-US" sz="2800" dirty="0" smtClean="0"/>
              <a:t>value if </a:t>
            </a:r>
            <a:r>
              <a:rPr lang="en-US" sz="2800" dirty="0" smtClean="0"/>
              <a:t>curve flattens</a:t>
            </a:r>
            <a:endParaRPr lang="en-US" sz="280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33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848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Principal Components Analysis</a:t>
            </a:r>
            <a:endParaRPr lang="en-CA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Daily changes in the different maturities are correlated.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Instead of using so many rates it makes sense to use only 2-3 factors.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Principal Component Analysis is a method to summarize daily movements using the correlation matrix between the different rates. 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The factors generated are by design independent of each other. </a:t>
            </a:r>
          </a:p>
        </p:txBody>
      </p:sp>
      <p:sp>
        <p:nvSpPr>
          <p:cNvPr id="389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310D63-43FE-4A08-B3F6-A0BD54BCC0E4}" type="slidenum">
              <a:rPr lang="en-US" altLang="en-US" smtClean="0"/>
              <a:pPr eaLnBrk="1" hangingPunct="1"/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151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764704"/>
            <a:ext cx="8468141" cy="3456384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087750"/>
              </p:ext>
            </p:extLst>
          </p:nvPr>
        </p:nvGraphicFramePr>
        <p:xfrm>
          <a:off x="755576" y="4581128"/>
          <a:ext cx="7929563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8" name="Equation" r:id="rId4" imgW="2971800" imgH="444500" progId="Equation.3">
                  <p:embed/>
                </p:oleObj>
              </mc:Choice>
              <mc:Fallback>
                <p:oleObj name="Equation" r:id="rId4" imgW="2971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576" y="4581128"/>
                        <a:ext cx="7929563" cy="1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79725"/>
              </p:ext>
            </p:extLst>
          </p:nvPr>
        </p:nvGraphicFramePr>
        <p:xfrm>
          <a:off x="4594225" y="5661248"/>
          <a:ext cx="279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9" name="Equation" r:id="rId6" imgW="76200" imgH="190500" progId="Equation.3">
                  <p:embed/>
                </p:oleObj>
              </mc:Choice>
              <mc:Fallback>
                <p:oleObj name="Equation" r:id="rId6" imgW="76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4225" y="5661248"/>
                        <a:ext cx="2794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8886EC-F5A4-4270-A7C3-7B532145B4BA}" type="slidenum">
              <a:rPr lang="en-US" altLang="en-US" smtClean="0"/>
              <a:pPr eaLnBrk="1" hangingPunct="1"/>
              <a:t>35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610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Scores and Variances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8 equations imply that the daily changes in the 8 interest rates can be expressed as daily changes in the factors.</a:t>
            </a:r>
          </a:p>
          <a:p>
            <a:pPr lvl="1"/>
            <a:r>
              <a:rPr lang="en-US" dirty="0" smtClean="0"/>
              <a:t>These are called daily factor scores. </a:t>
            </a:r>
          </a:p>
          <a:p>
            <a:r>
              <a:rPr lang="en-US" dirty="0" smtClean="0"/>
              <a:t>We can look at the standard deviation of the factor scores to see how significant is each one: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5301208"/>
            <a:ext cx="7251700" cy="939800"/>
          </a:xfrm>
          <a:prstGeom prst="rect">
            <a:avLst/>
          </a:prstGeom>
        </p:spPr>
      </p:pic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8886EC-F5A4-4270-A7C3-7B532145B4BA}" type="slidenum">
              <a:rPr lang="en-US" altLang="en-US" smtClean="0"/>
              <a:pPr eaLnBrk="1" hangingPunct="1"/>
              <a:t>36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374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Three Factors</a:t>
            </a:r>
            <a:endParaRPr lang="en-CA" sz="2400" dirty="0" smtClean="0"/>
          </a:p>
        </p:txBody>
      </p:sp>
      <p:sp>
        <p:nvSpPr>
          <p:cNvPr id="40964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8886EC-F5A4-4270-A7C3-7B532145B4BA}" type="slidenum">
              <a:rPr lang="en-US" altLang="en-US" smtClean="0"/>
              <a:pPr eaLnBrk="1" hangingPunct="1"/>
              <a:t>37</a:t>
            </a:fld>
            <a:endParaRPr lang="en-US" altLang="en-US" dirty="0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623510"/>
              </p:ext>
            </p:extLst>
          </p:nvPr>
        </p:nvGraphicFramePr>
        <p:xfrm>
          <a:off x="467544" y="1772816"/>
          <a:ext cx="75608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80312" y="5085184"/>
            <a:ext cx="14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 Shift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68344" y="5517232"/>
            <a:ext cx="71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68344" y="5939988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5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5750"/>
            <a:ext cx="7924800" cy="11430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Three Factors Explain Most Interest Rate Moves</a:t>
            </a:r>
            <a:endParaRPr lang="en-US" sz="22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7375"/>
            <a:ext cx="8229600" cy="4273550"/>
          </a:xfrm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The total variance is the sum of factor score variances: 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The first factor, parallel shift, explains 90.9% of variance: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The second factor, twist,  explains 6.8% of variance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The third factor, bowing, explains 1.3% of variance</a:t>
            </a:r>
          </a:p>
        </p:txBody>
      </p:sp>
      <p:sp>
        <p:nvSpPr>
          <p:cNvPr id="399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E991B2-757A-46BB-921D-0B9D1D8A19A6}" type="slidenum">
              <a:rPr lang="en-US" altLang="en-US" smtClean="0"/>
              <a:pPr eaLnBrk="1" hangingPunct="1"/>
              <a:t>38</a:t>
            </a:fld>
            <a:endParaRPr lang="en-US" altLang="en-US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51316"/>
              </p:ext>
            </p:extLst>
          </p:nvPr>
        </p:nvGraphicFramePr>
        <p:xfrm>
          <a:off x="2555776" y="2348880"/>
          <a:ext cx="442849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9" name="Equation" r:id="rId4" imgW="2082800" imgH="203200" progId="Equation.3">
                  <p:embed/>
                </p:oleObj>
              </mc:Choice>
              <mc:Fallback>
                <p:oleObj name="Equation" r:id="rId4" imgW="2082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5776" y="2348880"/>
                        <a:ext cx="442849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809677"/>
              </p:ext>
            </p:extLst>
          </p:nvPr>
        </p:nvGraphicFramePr>
        <p:xfrm>
          <a:off x="2913403" y="3244364"/>
          <a:ext cx="1442573" cy="6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0" name="Equation" r:id="rId6" imgW="495300" imgH="215900" progId="Equation.3">
                  <p:embed/>
                </p:oleObj>
              </mc:Choice>
              <mc:Fallback>
                <p:oleObj name="Equation" r:id="rId6" imgW="495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3403" y="3244364"/>
                        <a:ext cx="1442573" cy="62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3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Sensitivity to Changes in Yield Curve using Principal Components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789040"/>
            <a:ext cx="7814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sensitive is the portfolio to each one of the factors?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67" y="2276872"/>
            <a:ext cx="6014337" cy="1492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1700808"/>
            <a:ext cx="770485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a portfolio has the following sensitivities to 1-basis-point rate moves, in $ millions: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4250705"/>
            <a:ext cx="7315020" cy="432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4221088"/>
            <a:ext cx="868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PC1: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4653136"/>
            <a:ext cx="868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PC2: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3" y="4682753"/>
            <a:ext cx="7748061" cy="43204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8886EC-F5A4-4270-A7C3-7B532145B4BA}" type="slidenum">
              <a:rPr lang="en-US" altLang="en-US" smtClean="0"/>
              <a:pPr eaLnBrk="1" hangingPunct="1"/>
              <a:t>39</a:t>
            </a:fld>
            <a:endParaRPr lang="en-US" alt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7544" y="5271591"/>
            <a:ext cx="504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what risk is it exposed the most?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4947" y="5661248"/>
            <a:ext cx="3769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PC1: -0.05 * 17.55 = -0.88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54947" y="6084004"/>
            <a:ext cx="3769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PC2: -3.87 * 4.77 = -18.46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153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-rat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9144000" cy="6069874"/>
          </a:xfrm>
          <a:prstGeom prst="rect">
            <a:avLst/>
          </a:prstGeom>
        </p:spPr>
      </p:pic>
      <p:sp>
        <p:nvSpPr>
          <p:cNvPr id="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4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41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40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09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Orange County – Duration Risk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charset="0"/>
                <a:cs typeface="Times New Roman" charset="0"/>
              </a:rPr>
              <a:t>In 1994, Orange County lost $1.6 billion when the interest rate level suddenly increased from 3% to 5.7%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This sent the county into bankruptcy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The </a:t>
            </a:r>
            <a:r>
              <a:rPr lang="en-US" dirty="0" smtClean="0">
                <a:latin typeface="Times New Roman" charset="0"/>
                <a:cs typeface="Times New Roman" charset="0"/>
              </a:rPr>
              <a:t>county’s </a:t>
            </a:r>
            <a:r>
              <a:rPr lang="en-US" dirty="0">
                <a:latin typeface="Times New Roman" charset="0"/>
                <a:cs typeface="Times New Roman" charset="0"/>
              </a:rPr>
              <a:t>Treasurer, Bob Citron, had bet, through a mix of structured notes and leverage, that rates would not increase in the future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The portfolio was too sensitive to changes in interest rates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5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3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Georgia" pitchFamily="18" charset="0"/>
              <a:buChar char="•"/>
              <a:defRPr/>
            </a:pPr>
            <a:r>
              <a:rPr lang="en-US" sz="3900" dirty="0"/>
              <a:t>The</a:t>
            </a:r>
            <a:r>
              <a:rPr lang="en-US" dirty="0"/>
              <a:t> </a:t>
            </a:r>
            <a:r>
              <a:rPr lang="en-US" sz="3800" dirty="0"/>
              <a:t>term structure of interest rates, or spot curve, or yield curve, </a:t>
            </a:r>
            <a:r>
              <a:rPr lang="en-US" sz="3800" dirty="0" smtClean="0"/>
              <a:t>defines </a:t>
            </a:r>
            <a:r>
              <a:rPr lang="en-US" sz="3800" dirty="0"/>
              <a:t>the relation between the level of interest rates and their time to </a:t>
            </a:r>
            <a:r>
              <a:rPr lang="en-US" sz="3800" dirty="0" smtClean="0"/>
              <a:t>maturity</a:t>
            </a:r>
          </a:p>
          <a:p>
            <a:pPr>
              <a:buFont typeface="Georgia" pitchFamily="18" charset="0"/>
              <a:buChar char="•"/>
              <a:defRPr/>
            </a:pPr>
            <a:r>
              <a:rPr lang="en-US" sz="3800" dirty="0" smtClean="0"/>
              <a:t>The </a:t>
            </a:r>
            <a:r>
              <a:rPr lang="en-US" sz="3800" dirty="0"/>
              <a:t>term spread is the difference between long term interest rates (e.g. 10 year rate) and the short term interest rates (e.g. 3 month interest rate)</a:t>
            </a:r>
          </a:p>
          <a:p>
            <a:pPr>
              <a:buFont typeface="Georgia" pitchFamily="18" charset="0"/>
              <a:buChar char="•"/>
              <a:defRPr/>
            </a:pPr>
            <a:r>
              <a:rPr lang="en-US" sz="3800" dirty="0"/>
              <a:t>The term spread depends on many variables: expected future inflation, expected growth of the economy, agents attitude towards risk, etc.</a:t>
            </a:r>
          </a:p>
          <a:p>
            <a:pPr>
              <a:buFont typeface="Georgia" pitchFamily="18" charset="0"/>
              <a:buChar char="•"/>
              <a:defRPr/>
            </a:pPr>
            <a:r>
              <a:rPr lang="en-US" sz="3800" dirty="0"/>
              <a:t>The term structure varies over time, and may take different shapes</a:t>
            </a:r>
          </a:p>
          <a:p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6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65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Structure of Rates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408712" cy="549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7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115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Interest Rate Mismatch – Re-pricing Risk</a:t>
            </a:r>
            <a:endParaRPr lang="en-US" sz="36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charset="0"/>
                <a:cs typeface="Times New Roman" charset="0"/>
              </a:rPr>
              <a:t>Savings and Loan (S&amp;L) earned revenue from the difference between long term mortgages (assets) and short term deposits (liabilities)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Interest rates increased in </a:t>
            </a:r>
            <a:r>
              <a:rPr lang="en-US" dirty="0" smtClean="0">
                <a:latin typeface="Times New Roman" charset="0"/>
                <a:cs typeface="Times New Roman" charset="0"/>
              </a:rPr>
              <a:t>late 70s and early 80s, 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lvl="1"/>
            <a:r>
              <a:rPr lang="en-US" dirty="0">
                <a:latin typeface="Times New Roman" charset="0"/>
                <a:cs typeface="Times New Roman" charset="0"/>
              </a:rPr>
              <a:t>S&amp;L received their fixed coupon from mortgages contracted in the past (when rates were low), </a:t>
            </a:r>
          </a:p>
          <a:p>
            <a:pPr lvl="1"/>
            <a:r>
              <a:rPr lang="en-US" dirty="0">
                <a:latin typeface="Times New Roman" charset="0"/>
                <a:cs typeface="Times New Roman" charset="0"/>
              </a:rPr>
              <a:t>but now had to pay high interest on new deposits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This spread sent many S&amp;L out of business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8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293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000715"/>
            <a:ext cx="6408712" cy="3668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LTCM - Basis Risk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Long-Term Capital was trading on various, “relative value” trades</a:t>
            </a:r>
          </a:p>
          <a:p>
            <a:r>
              <a:rPr lang="en-US" sz="2400" dirty="0" smtClean="0"/>
              <a:t>In 1997 some spreads did not converge due to credit and liquidity issues, LTCM ran out of liquidity to fund trades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AEBF5F-023C-4CC4-A560-53C143335842}" type="slidenum">
              <a:rPr lang="en-US" altLang="en-US" smtClean="0"/>
              <a:pPr eaLnBrk="1" hangingPunct="1"/>
              <a:t>9</a:t>
            </a:fld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50679" y="6525344"/>
            <a:ext cx="6364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“Risk Management Lessons from Long Term Capital” – P. </a:t>
            </a:r>
            <a:r>
              <a:rPr lang="en-US" sz="1400" dirty="0" err="1" smtClean="0"/>
              <a:t>Jorion</a:t>
            </a:r>
            <a:r>
              <a:rPr lang="en-US" sz="1400" dirty="0" smtClean="0"/>
              <a:t> 2000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041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ullRMFICh12 9">
    <a:dk1>
      <a:srgbClr val="000000"/>
    </a:dk1>
    <a:lt1>
      <a:srgbClr val="FFFFFF"/>
    </a:lt1>
    <a:dk2>
      <a:srgbClr val="7C1302"/>
    </a:dk2>
    <a:lt2>
      <a:srgbClr val="CC9900"/>
    </a:lt2>
    <a:accent1>
      <a:srgbClr val="CC9900"/>
    </a:accent1>
    <a:accent2>
      <a:srgbClr val="CC3300"/>
    </a:accent2>
    <a:accent3>
      <a:srgbClr val="FFFFFF"/>
    </a:accent3>
    <a:accent4>
      <a:srgbClr val="000000"/>
    </a:accent4>
    <a:accent5>
      <a:srgbClr val="E2CAAA"/>
    </a:accent5>
    <a:accent6>
      <a:srgbClr val="B92D00"/>
    </a:accent6>
    <a:hlink>
      <a:srgbClr val="808080"/>
    </a:hlink>
    <a:folHlink>
      <a:srgbClr val="CCCC66"/>
    </a:folHlink>
  </a:clrScheme>
  <a:fontScheme name="HullRMFICh12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HullRMFICh12 9">
    <a:dk1>
      <a:srgbClr val="000000"/>
    </a:dk1>
    <a:lt1>
      <a:srgbClr val="FFFFFF"/>
    </a:lt1>
    <a:dk2>
      <a:srgbClr val="7C1302"/>
    </a:dk2>
    <a:lt2>
      <a:srgbClr val="CC9900"/>
    </a:lt2>
    <a:accent1>
      <a:srgbClr val="CC9900"/>
    </a:accent1>
    <a:accent2>
      <a:srgbClr val="CC3300"/>
    </a:accent2>
    <a:accent3>
      <a:srgbClr val="FFFFFF"/>
    </a:accent3>
    <a:accent4>
      <a:srgbClr val="000000"/>
    </a:accent4>
    <a:accent5>
      <a:srgbClr val="E2CAAA"/>
    </a:accent5>
    <a:accent6>
      <a:srgbClr val="B92D00"/>
    </a:accent6>
    <a:hlink>
      <a:srgbClr val="808080"/>
    </a:hlink>
    <a:folHlink>
      <a:srgbClr val="CCCC66"/>
    </a:folHlink>
  </a:clrScheme>
  <a:fontScheme name="HullRMFICh12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HullRMFICh12 9">
    <a:dk1>
      <a:srgbClr val="000000"/>
    </a:dk1>
    <a:lt1>
      <a:srgbClr val="FFFFFF"/>
    </a:lt1>
    <a:dk2>
      <a:srgbClr val="7C1302"/>
    </a:dk2>
    <a:lt2>
      <a:srgbClr val="CC9900"/>
    </a:lt2>
    <a:accent1>
      <a:srgbClr val="CC9900"/>
    </a:accent1>
    <a:accent2>
      <a:srgbClr val="CC3300"/>
    </a:accent2>
    <a:accent3>
      <a:srgbClr val="FFFFFF"/>
    </a:accent3>
    <a:accent4>
      <a:srgbClr val="000000"/>
    </a:accent4>
    <a:accent5>
      <a:srgbClr val="E2CAAA"/>
    </a:accent5>
    <a:accent6>
      <a:srgbClr val="B92D00"/>
    </a:accent6>
    <a:hlink>
      <a:srgbClr val="808080"/>
    </a:hlink>
    <a:folHlink>
      <a:srgbClr val="CCCC66"/>
    </a:folHlink>
  </a:clrScheme>
  <a:fontScheme name="HullRMFICh12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23445</TotalTime>
  <Words>1840</Words>
  <Application>Microsoft Macintosh PowerPoint</Application>
  <PresentationFormat>On-screen Show (4:3)</PresentationFormat>
  <Paragraphs>369</Paragraphs>
  <Slides>40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Financial Risk Management</vt:lpstr>
      <vt:lpstr>Agenda</vt:lpstr>
      <vt:lpstr>Interest Rate Risks</vt:lpstr>
      <vt:lpstr>PowerPoint Presentation</vt:lpstr>
      <vt:lpstr>Orange County – Duration Risk</vt:lpstr>
      <vt:lpstr>Term Structure</vt:lpstr>
      <vt:lpstr>Term Structure of Rates</vt:lpstr>
      <vt:lpstr>Interest Rate Mismatch – Re-pricing Risk</vt:lpstr>
      <vt:lpstr>LTCM - Basis Risk</vt:lpstr>
      <vt:lpstr>PowerPoint Presentation</vt:lpstr>
      <vt:lpstr>Interest Rate Swaps</vt:lpstr>
      <vt:lpstr>Swap Rates</vt:lpstr>
      <vt:lpstr>Swap Spread</vt:lpstr>
      <vt:lpstr>Prepayment of Mortgages in 2002-2003</vt:lpstr>
      <vt:lpstr>Bond Prices</vt:lpstr>
      <vt:lpstr>Yield To Maturity</vt:lpstr>
      <vt:lpstr>Computing Yield - Example</vt:lpstr>
      <vt:lpstr>Duration</vt:lpstr>
      <vt:lpstr>Calculation of Duration for a 3-year bond paying a s.a. coupon 10%. Bond yield=12%.</vt:lpstr>
      <vt:lpstr>Using Duration to Estimate Change in Bond Price</vt:lpstr>
      <vt:lpstr>Modified Duration</vt:lpstr>
      <vt:lpstr>Properties of Duration</vt:lpstr>
      <vt:lpstr>Convexity </vt:lpstr>
      <vt:lpstr>PowerPoint Presentation</vt:lpstr>
      <vt:lpstr>PowerPoint Presentation</vt:lpstr>
      <vt:lpstr>Portfolios</vt:lpstr>
      <vt:lpstr>Other Measures</vt:lpstr>
      <vt:lpstr>Partial Duration</vt:lpstr>
      <vt:lpstr>Partial Duration</vt:lpstr>
      <vt:lpstr>Partial Durations and Yield Curve Changes</vt:lpstr>
      <vt:lpstr>Impact of Rotation</vt:lpstr>
      <vt:lpstr>Portfolio Sensitivity to Rates</vt:lpstr>
      <vt:lpstr>Portfolio Sensitivity to Rates (cont)</vt:lpstr>
      <vt:lpstr>Principal Components Analysis</vt:lpstr>
      <vt:lpstr>PowerPoint Presentation</vt:lpstr>
      <vt:lpstr>Factor Scores and Variances</vt:lpstr>
      <vt:lpstr>The Three Factors</vt:lpstr>
      <vt:lpstr>Three Factors Explain Most Interest Rate Moves</vt:lpstr>
      <vt:lpstr>Sensitivity to Changes in Yield Curve using Principal Components</vt:lpstr>
      <vt:lpstr>Thank You</vt:lpstr>
    </vt:vector>
  </TitlesOfParts>
  <Company>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7</dc:subject>
  <dc:creator>John Hull</dc:creator>
  <cp:keywords>3rd Edition</cp:keywords>
  <dc:description>Copyright 2012 by John Hull.
All rights reserved.</dc:description>
  <cp:lastModifiedBy>Ehud Peleg</cp:lastModifiedBy>
  <cp:revision>220</cp:revision>
  <cp:lastPrinted>2015-04-16T17:38:59Z</cp:lastPrinted>
  <dcterms:created xsi:type="dcterms:W3CDTF">2002-01-08T16:48:44Z</dcterms:created>
  <dcterms:modified xsi:type="dcterms:W3CDTF">2016-04-18T20:37:24Z</dcterms:modified>
</cp:coreProperties>
</file>