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4"/>
  </p:notesMasterIdLst>
  <p:handoutMasterIdLst>
    <p:handoutMasterId r:id="rId45"/>
  </p:handoutMasterIdLst>
  <p:sldIdLst>
    <p:sldId id="318" r:id="rId2"/>
    <p:sldId id="374" r:id="rId3"/>
    <p:sldId id="315" r:id="rId4"/>
    <p:sldId id="316" r:id="rId5"/>
    <p:sldId id="317" r:id="rId6"/>
    <p:sldId id="281" r:id="rId7"/>
    <p:sldId id="282" r:id="rId8"/>
    <p:sldId id="283" r:id="rId9"/>
    <p:sldId id="284" r:id="rId10"/>
    <p:sldId id="285" r:id="rId11"/>
    <p:sldId id="344" r:id="rId12"/>
    <p:sldId id="286" r:id="rId13"/>
    <p:sldId id="287" r:id="rId14"/>
    <p:sldId id="296" r:id="rId15"/>
    <p:sldId id="290" r:id="rId16"/>
    <p:sldId id="291" r:id="rId17"/>
    <p:sldId id="292" r:id="rId18"/>
    <p:sldId id="345" r:id="rId19"/>
    <p:sldId id="347" r:id="rId20"/>
    <p:sldId id="346" r:id="rId21"/>
    <p:sldId id="327" r:id="rId22"/>
    <p:sldId id="331" r:id="rId23"/>
    <p:sldId id="332" r:id="rId24"/>
    <p:sldId id="350" r:id="rId25"/>
    <p:sldId id="382" r:id="rId26"/>
    <p:sldId id="354" r:id="rId27"/>
    <p:sldId id="351" r:id="rId28"/>
    <p:sldId id="355" r:id="rId29"/>
    <p:sldId id="391" r:id="rId30"/>
    <p:sldId id="392" r:id="rId31"/>
    <p:sldId id="352" r:id="rId32"/>
    <p:sldId id="393" r:id="rId33"/>
    <p:sldId id="390" r:id="rId34"/>
    <p:sldId id="295" r:id="rId35"/>
    <p:sldId id="288" r:id="rId36"/>
    <p:sldId id="348" r:id="rId37"/>
    <p:sldId id="394" r:id="rId38"/>
    <p:sldId id="386" r:id="rId39"/>
    <p:sldId id="387" r:id="rId40"/>
    <p:sldId id="388" r:id="rId41"/>
    <p:sldId id="396" r:id="rId42"/>
    <p:sldId id="349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7" autoAdjust="0"/>
  </p:normalViewPr>
  <p:slideViewPr>
    <p:cSldViewPr>
      <p:cViewPr>
        <p:scale>
          <a:sx n="99" d="100"/>
          <a:sy n="99" d="100"/>
        </p:scale>
        <p:origin x="-192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1C236D-E3CB-4882-8C6A-B94FF4560F8F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F2164-E608-4831-9025-CB49A331A69A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862EBC-758B-489F-92C4-D3028D9A5349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C8203-F698-47A6-925D-FB03FE29F0D6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627DAE-5271-4309-AB34-A6127D30BD15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66DC2-17B8-418D-BCC7-0EED7D34D06C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EC86EA-2BC3-48B1-8804-174CB6E7C1F4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defTabSz="966788">
              <a:spcBef>
                <a:spcPct val="0"/>
              </a:spcBef>
            </a:pPr>
            <a:endParaRPr lang="en-CA" sz="2500" smtClean="0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03ACD-660A-44BD-AF6C-9158CC900755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66DC2-17B8-418D-BCC7-0EED7D34D06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66DC2-17B8-418D-BCC7-0EED7D34D06C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F732-91F3-8647-A5B6-DCE43CBBC2E7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1DAD-8A1B-3841-A848-DA85890AB6F1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052-BB50-D34C-B3EF-B3D3D3C2F0E5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59F1-EB4D-0441-9539-BA3AFCFD2FF7}" type="datetime1">
              <a:rPr lang="en-US" altLang="en-US" smtClean="0"/>
              <a:t>5/4/16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3e, Chapter 14,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656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DC05-0F23-1140-B751-5D0C3C28F532}" type="datetime1">
              <a:rPr lang="en-US" altLang="en-US" smtClean="0"/>
              <a:t>5/4/16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3e, Chapter 14,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2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F51-F184-EE41-9089-CBE4A364D0A7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847-3524-B449-A6B0-12B75CE677B2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D5A4-973B-974D-BD34-39C26394B92C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BCD9-E0B0-5C41-81DE-1A650358846D}" type="datetime1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6C0E-6D2F-F241-AAC5-DD0FB0DA20F7}" type="datetime1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570C-29DD-2F41-A444-5D42D69F6949}" type="datetime1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AC6B-AB99-2A4A-A12D-73B92397E071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016A-751D-B045-B9D7-8DD12743F0AC}" type="datetime1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42D4-3DF2-1D4B-9217-3FB38E5C0CA3}" type="datetime1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Market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68312" y="404813"/>
            <a:ext cx="7920111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U.S. Dollar Value of Stock Indices </a:t>
            </a:r>
            <a:endParaRPr lang="en-US" sz="20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342FA-8133-46F4-B7CC-58C68B7D99A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43864"/>
              </p:ext>
            </p:extLst>
          </p:nvPr>
        </p:nvGraphicFramePr>
        <p:xfrm>
          <a:off x="539552" y="1628800"/>
          <a:ext cx="7848872" cy="4267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46"/>
                <a:gridCol w="1861073"/>
                <a:gridCol w="1375575"/>
                <a:gridCol w="1537408"/>
                <a:gridCol w="1213743"/>
                <a:gridCol w="1132827"/>
              </a:tblGrid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FTSE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Nikkei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7,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11,219.38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11,131.84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6,373.89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131.77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8,</a:t>
                      </a:r>
                      <a:r>
                        <a:rPr lang="en-US" sz="1800" baseline="0" dirty="0" smtClean="0"/>
                        <a:t>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11,173.59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11,096.28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6,378.16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134.38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9,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11,076.18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11,185.35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6,474.04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135.94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10,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11,124.37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11,016.71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6,357.49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135.44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499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24,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10,825.17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9,438.58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6,033.93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114.26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5334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25,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11,022.06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9,599.90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6,200.40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112.82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6093296"/>
            <a:ext cx="273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501 days </a:t>
            </a:r>
            <a:r>
              <a:rPr lang="en-US" dirty="0" smtClean="0">
                <a:sym typeface="Wingdings"/>
              </a:rPr>
              <a:t> 500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68312" y="404813"/>
            <a:ext cx="7920111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Scenario #1</a:t>
            </a:r>
            <a:endParaRPr lang="en-US" sz="20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342FA-8133-46F4-B7CC-58C68B7D99A7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7630"/>
              </p:ext>
            </p:extLst>
          </p:nvPr>
        </p:nvGraphicFramePr>
        <p:xfrm>
          <a:off x="539552" y="1617341"/>
          <a:ext cx="7848872" cy="195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46"/>
                <a:gridCol w="1861073"/>
                <a:gridCol w="1375575"/>
                <a:gridCol w="1537408"/>
                <a:gridCol w="1213743"/>
                <a:gridCol w="1132827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FTSE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Nikkei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4263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7,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11,219.38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11,131.84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6,373.89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131.77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8,</a:t>
                      </a:r>
                      <a:r>
                        <a:rPr lang="en-US" sz="1800" baseline="0" dirty="0" smtClean="0"/>
                        <a:t>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11,173.59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11,096.28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6,378.16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134.38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543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25,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11,022.06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9,599.90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6,200.40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112.82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036114"/>
              </p:ext>
            </p:extLst>
          </p:nvPr>
        </p:nvGraphicFramePr>
        <p:xfrm>
          <a:off x="1187624" y="4118228"/>
          <a:ext cx="7128791" cy="82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349"/>
                <a:gridCol w="1841082"/>
                <a:gridCol w="1800200"/>
                <a:gridCol w="1440160"/>
              </a:tblGrid>
              <a:tr h="5714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11,022.06*11,173.59</a:t>
                      </a:r>
                    </a:p>
                    <a:p>
                      <a:pPr algn="ctr"/>
                      <a:r>
                        <a:rPr lang="en-US" sz="1600" dirty="0" smtClean="0"/>
                        <a:t>/ 11,219.38 = </a:t>
                      </a:r>
                      <a:r>
                        <a:rPr lang="en-US" sz="1600" b="1" dirty="0" smtClean="0"/>
                        <a:t>10,977.08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9,599.90*11,096.28 / 11,131.84 = </a:t>
                      </a:r>
                    </a:p>
                    <a:p>
                      <a:pPr algn="ctr"/>
                      <a:r>
                        <a:rPr lang="en-US" sz="1600" b="1" dirty="0" smtClean="0"/>
                        <a:t>9,569.23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6,200.40*6,378.16 / 6,373.89 = </a:t>
                      </a:r>
                      <a:r>
                        <a:rPr lang="en-US" sz="1600" b="1" dirty="0" smtClean="0"/>
                        <a:t>6,204.55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112.82*134.38 / 131.77 = </a:t>
                      </a:r>
                      <a:r>
                        <a:rPr lang="en-US" sz="1600" b="1" dirty="0" smtClean="0"/>
                        <a:t>115.05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3645024"/>
            <a:ext cx="291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Recalculate index levels: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91520"/>
              </p:ext>
            </p:extLst>
          </p:nvPr>
        </p:nvGraphicFramePr>
        <p:xfrm>
          <a:off x="1187625" y="5414372"/>
          <a:ext cx="7128791" cy="82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349"/>
                <a:gridCol w="1841082"/>
                <a:gridCol w="1800200"/>
                <a:gridCol w="1440160"/>
              </a:tblGrid>
              <a:tr h="5714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4000 * 10,977.08/11,022.06 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1" baseline="0" dirty="0" smtClean="0"/>
                        <a:t>3983.67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3000 * 9,569.23/9,599.90 = </a:t>
                      </a:r>
                      <a:r>
                        <a:rPr lang="en-US" sz="1600" b="1" dirty="0" smtClean="0"/>
                        <a:t>2990.42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1000 * 6,204.55/6,200.40 = </a:t>
                      </a:r>
                      <a:r>
                        <a:rPr lang="en-US" sz="1600" b="1" dirty="0" smtClean="0"/>
                        <a:t>1000.67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2000* 115.05/112.82 = </a:t>
                      </a:r>
                      <a:r>
                        <a:rPr lang="en-US" sz="1600" b="1" dirty="0" smtClean="0"/>
                        <a:t>2039.61</a:t>
                      </a:r>
                      <a:endParaRPr lang="en-US" sz="1600" b="1" dirty="0"/>
                    </a:p>
                  </a:txBody>
                  <a:tcPr marL="91437" marR="91437" marT="45710" marB="4571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5003884"/>
            <a:ext cx="223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Revalue positions: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48064" y="6381328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Portfolio Value = 10,014.334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9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500 1-day Scenarios</a:t>
            </a:r>
            <a:endParaRPr lang="en-US" sz="2000" dirty="0" smtClean="0"/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C02EA9-509C-4382-8EE8-1C87BA3D3F9A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4674"/>
              </p:ext>
            </p:extLst>
          </p:nvPr>
        </p:nvGraphicFramePr>
        <p:xfrm>
          <a:off x="611561" y="1875605"/>
          <a:ext cx="8064895" cy="3137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40"/>
                <a:gridCol w="1370986"/>
                <a:gridCol w="1129046"/>
                <a:gridCol w="1129046"/>
                <a:gridCol w="967755"/>
                <a:gridCol w="1290586"/>
                <a:gridCol w="1048436"/>
              </a:tblGrid>
              <a:tr h="6194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Scenario Number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DJIA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FTSE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CAC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Nikkei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Portfolio Value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Loss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4606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10,977.08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9,569.23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6,204.55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115.05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10,014.334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-14.334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10,925.97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9,676.96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6,293.60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114.13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10,027.481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-27,481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3977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11,070.01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9,455.16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6,088.77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112.40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9,946.736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53,264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370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……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…..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391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499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10,831.43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9,383.49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6,051.94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113.85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9,857.465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142.535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11,222.53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9,763.97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6,371.45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111.40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10,126.439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-126.439</a:t>
                      </a:r>
                      <a:endParaRPr lang="en-US" sz="1600" dirty="0"/>
                    </a:p>
                  </a:txBody>
                  <a:tcPr marL="91437" marR="91437" marT="45710" marB="4571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333" y="5373216"/>
            <a:ext cx="40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Recall: Current portfolio value: 10,000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Highest Losses</a:t>
            </a:r>
            <a:endParaRPr lang="en-US" sz="20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193970-D6B1-4FA9-AD8D-71C546988F19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43672"/>
              </p:ext>
            </p:extLst>
          </p:nvPr>
        </p:nvGraphicFramePr>
        <p:xfrm>
          <a:off x="1258888" y="1773240"/>
          <a:ext cx="6096000" cy="323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4007768"/>
              </a:tblGrid>
              <a:tr h="640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 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Loss ($000s)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494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477.841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345.435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282.204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277.041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487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253.385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217.974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205.256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30754" name="TextBox 5"/>
          <p:cNvSpPr txBox="1">
            <a:spLocks noChangeArrowheads="1"/>
          </p:cNvSpPr>
          <p:nvPr/>
        </p:nvSpPr>
        <p:spPr bwMode="auto">
          <a:xfrm>
            <a:off x="2339975" y="5445127"/>
            <a:ext cx="38877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One-day 99% </a:t>
            </a:r>
            <a:r>
              <a:rPr lang="en-US" dirty="0" err="1" smtClean="0"/>
              <a:t>VaR</a:t>
            </a:r>
            <a:r>
              <a:rPr lang="en-US" dirty="0" smtClean="0"/>
              <a:t> is the 5</a:t>
            </a:r>
            <a:r>
              <a:rPr lang="en-US" baseline="30000" dirty="0" smtClean="0"/>
              <a:t>th</a:t>
            </a:r>
            <a:r>
              <a:rPr lang="en-US" dirty="0" smtClean="0"/>
              <a:t> worst loss out of the 500 scenarios=</a:t>
            </a:r>
            <a:r>
              <a:rPr lang="en-US" b="1" dirty="0"/>
              <a:t>$253,385</a:t>
            </a:r>
          </a:p>
        </p:txBody>
      </p:sp>
    </p:spTree>
    <p:extLst>
      <p:ext uri="{BB962C8B-B14F-4D97-AF65-F5344CB8AC3E}">
        <p14:creationId xmlns:p14="http://schemas.microsoft.com/office/powerpoint/2010/main" val="281863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Delta-Gamma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avoid revaluing a complete portfolio 500 times a delta/gamma approximation is sometimes used</a:t>
            </a:r>
          </a:p>
          <a:p>
            <a:pPr eaLnBrk="1" hangingPunct="1">
              <a:defRPr/>
            </a:pPr>
            <a:r>
              <a:rPr lang="en-US" dirty="0" smtClean="0"/>
              <a:t>When a derivative depends on only one underlying variable, </a:t>
            </a:r>
            <a:r>
              <a:rPr lang="en-US" dirty="0" smtClean="0">
                <a:latin typeface="+mj-lt"/>
              </a:rPr>
              <a:t>S</a:t>
            </a:r>
            <a:endParaRPr lang="en-US" dirty="0">
              <a:latin typeface="+mj-lt"/>
            </a:endParaRP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268780-40C7-462A-A781-B176CB241991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366965" y="4581525"/>
          <a:ext cx="3141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Equation" r:id="rId4" imgW="1320480" imgH="393480" progId="Equation.3">
                  <p:embed/>
                </p:oleObj>
              </mc:Choice>
              <mc:Fallback>
                <p:oleObj name="Equation" r:id="rId4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5" y="4581525"/>
                        <a:ext cx="31416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26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Weighting Observations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weights assigned to observations decline exponentially as we go back in time. 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Rank observations from worst to best</a:t>
            </a:r>
          </a:p>
          <a:p>
            <a:pPr eaLnBrk="1" hangingPunct="1"/>
            <a:r>
              <a:rPr lang="en-US" dirty="0" smtClean="0"/>
              <a:t>Starting at worst observation sum weights until the required </a:t>
            </a:r>
            <a:r>
              <a:rPr lang="en-US" dirty="0" err="1" smtClean="0"/>
              <a:t>quantile</a:t>
            </a:r>
            <a:r>
              <a:rPr lang="en-US" dirty="0" smtClean="0"/>
              <a:t> is reached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A9F538-922D-4090-9B2B-48E15C069F17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70588"/>
              </p:ext>
            </p:extLst>
          </p:nvPr>
        </p:nvGraphicFramePr>
        <p:xfrm>
          <a:off x="2987824" y="2636912"/>
          <a:ext cx="2232248" cy="132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8" name="Equation" r:id="rId4" imgW="685800" imgH="406400" progId="Equation.3">
                  <p:embed/>
                </p:oleObj>
              </mc:Choice>
              <mc:Fallback>
                <p:oleObj name="Equation" r:id="rId4" imgW="6858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824" y="2636912"/>
                        <a:ext cx="2232248" cy="132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15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VaR</a:t>
            </a:r>
            <a:r>
              <a:rPr lang="en-US" dirty="0" smtClean="0"/>
              <a:t> Using Weighted Observations</a:t>
            </a:r>
            <a:br>
              <a:rPr lang="en-US" dirty="0" smtClean="0"/>
            </a:b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=0.995</a:t>
            </a:r>
            <a:endParaRPr lang="en-US" sz="2000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FD9652-0321-4920-9B7F-C81A65A4C2C1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2052"/>
              </p:ext>
            </p:extLst>
          </p:nvPr>
        </p:nvGraphicFramePr>
        <p:xfrm>
          <a:off x="611560" y="1556789"/>
          <a:ext cx="7992887" cy="4101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049"/>
                <a:gridCol w="1847774"/>
                <a:gridCol w="2270032"/>
                <a:gridCol w="2270032"/>
              </a:tblGrid>
              <a:tr h="8455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 Number</a:t>
                      </a:r>
                    </a:p>
                    <a:p>
                      <a:pPr algn="ctr"/>
                      <a:r>
                        <a:rPr lang="en-US" sz="1800" i="1" dirty="0" smtClean="0"/>
                        <a:t>(</a:t>
                      </a:r>
                      <a:r>
                        <a:rPr lang="en-US" sz="1800" i="1" dirty="0" err="1" smtClean="0"/>
                        <a:t>i</a:t>
                      </a:r>
                      <a:r>
                        <a:rPr lang="en-US" sz="1800" i="1" dirty="0" smtClean="0"/>
                        <a:t>)</a:t>
                      </a:r>
                      <a:endParaRPr lang="en-US" sz="180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Loss ($000s)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Cumulative Weight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494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477.841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0.00528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0.00528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345.435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0.00243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0.00771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349</a:t>
                      </a:r>
                      <a:endParaRPr lang="en-US" sz="1800" dirty="0"/>
                    </a:p>
                  </a:txBody>
                  <a:tcPr marT="45725" marB="45725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282.204</a:t>
                      </a:r>
                      <a:endParaRPr lang="en-US" sz="1800" dirty="0"/>
                    </a:p>
                  </a:txBody>
                  <a:tcPr marT="45725" marB="45725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0.00255</a:t>
                      </a:r>
                      <a:endParaRPr lang="en-US" sz="1800" dirty="0"/>
                    </a:p>
                  </a:txBody>
                  <a:tcPr marT="45725" marB="45725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0.01027</a:t>
                      </a:r>
                      <a:endParaRPr lang="en-US" sz="1800" dirty="0"/>
                    </a:p>
                  </a:txBody>
                  <a:tcPr marT="45725" marB="45725">
                    <a:solidFill>
                      <a:srgbClr val="F2DCDB"/>
                    </a:solidFill>
                  </a:tcPr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277.041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0.00231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0.01258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253.385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0.00510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0.01768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217.974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0.00139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0.01906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5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205.256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0.00086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0.01992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32820" name="TextBox 5"/>
          <p:cNvSpPr txBox="1">
            <a:spLocks noChangeArrowheads="1"/>
          </p:cNvSpPr>
          <p:nvPr/>
        </p:nvSpPr>
        <p:spPr bwMode="auto">
          <a:xfrm>
            <a:off x="2916239" y="5732464"/>
            <a:ext cx="3384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One-day 99% </a:t>
            </a:r>
            <a:r>
              <a:rPr lang="en-US" dirty="0" err="1"/>
              <a:t>VaR</a:t>
            </a:r>
            <a:r>
              <a:rPr lang="en-US" dirty="0"/>
              <a:t>=</a:t>
            </a:r>
            <a:r>
              <a:rPr lang="en-US" b="1" dirty="0"/>
              <a:t>$282,204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51294"/>
              </p:ext>
            </p:extLst>
          </p:nvPr>
        </p:nvGraphicFramePr>
        <p:xfrm>
          <a:off x="4788024" y="1844825"/>
          <a:ext cx="8505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6" name="Equation" r:id="rId4" imgW="685800" imgH="406400" progId="Equation.3">
                  <p:embed/>
                </p:oleObj>
              </mc:Choice>
              <mc:Fallback>
                <p:oleObj name="Equation" r:id="rId4" imgW="6858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024" y="1844825"/>
                        <a:ext cx="85059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8856" y="6309320"/>
            <a:ext cx="702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The lower the</a:t>
            </a:r>
            <a:r>
              <a:rPr lang="en-US" dirty="0" smtClean="0">
                <a:latin typeface="Symbol" charset="2"/>
                <a:cs typeface="Symbol" charset="2"/>
              </a:rPr>
              <a:t> l </a:t>
            </a:r>
            <a:r>
              <a:rPr lang="en-US" dirty="0" smtClean="0"/>
              <a:t>the more weight will be put on recent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Filtered Historical Simulation / Volatility Updating</a:t>
            </a:r>
            <a:endParaRPr lang="en-C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 a volatility updating scheme, like EWMA or GARCH(1,1) to estimate daily volatilities</a:t>
            </a:r>
          </a:p>
          <a:p>
            <a:pPr eaLnBrk="1" hangingPunct="1"/>
            <a:r>
              <a:rPr lang="en-US" sz="2800" dirty="0"/>
              <a:t>A</a:t>
            </a:r>
            <a:r>
              <a:rPr lang="en-US" sz="2800" dirty="0" smtClean="0"/>
              <a:t>djust the percentage change observed on day </a:t>
            </a:r>
            <a:r>
              <a:rPr lang="en-US" sz="2800" i="1" dirty="0" err="1" smtClean="0">
                <a:latin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for a market variable for the differences between volatility on day </a:t>
            </a:r>
            <a:r>
              <a:rPr lang="en-US" sz="2800" i="1" dirty="0" err="1" smtClean="0">
                <a:latin typeface="Times New Roman" pitchFamily="18" charset="0"/>
              </a:rPr>
              <a:t>i</a:t>
            </a:r>
            <a:r>
              <a:rPr lang="en-US" sz="2800" dirty="0" smtClean="0"/>
              <a:t> and current volatility</a:t>
            </a:r>
          </a:p>
          <a:p>
            <a:pPr eaLnBrk="1" hangingPunct="1"/>
            <a:r>
              <a:rPr lang="en-US" sz="2800" dirty="0" smtClean="0"/>
              <a:t>Value of market variable under </a:t>
            </a:r>
            <a:r>
              <a:rPr lang="en-US" sz="2800" i="1" dirty="0" err="1" smtClean="0">
                <a:latin typeface="Times New Roman" pitchFamily="18" charset="0"/>
              </a:rPr>
              <a:t>i</a:t>
            </a:r>
            <a:r>
              <a:rPr lang="en-US" sz="2800" dirty="0" err="1" smtClean="0"/>
              <a:t>th</a:t>
            </a:r>
            <a:r>
              <a:rPr lang="en-US" sz="2800" dirty="0" smtClean="0"/>
              <a:t> scenario becomes</a:t>
            </a:r>
          </a:p>
          <a:p>
            <a:pPr eaLnBrk="1" hangingPunct="1"/>
            <a:endParaRPr lang="en-CA" sz="2800" dirty="0" smtClean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2F4B58-1A21-4624-92F6-D89C677BDBB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74136"/>
              </p:ext>
            </p:extLst>
          </p:nvPr>
        </p:nvGraphicFramePr>
        <p:xfrm>
          <a:off x="954088" y="4645025"/>
          <a:ext cx="70913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3" name="Equation" r:id="rId4" imgW="2501900" imgH="482600" progId="Equation.3">
                  <p:embed/>
                </p:oleObj>
              </mc:Choice>
              <mc:Fallback>
                <p:oleObj name="Equation" r:id="rId4" imgW="2501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645025"/>
                        <a:ext cx="7091362" cy="152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7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Volatilities (% per Day) Estimated for Next Day,  Using EWMA</a:t>
            </a:r>
            <a:endParaRPr lang="en-US" sz="2000" dirty="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B66856-B4EC-48B7-8070-5891A9600DC8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03536"/>
              </p:ext>
            </p:extLst>
          </p:nvPr>
        </p:nvGraphicFramePr>
        <p:xfrm>
          <a:off x="539552" y="2046136"/>
          <a:ext cx="7848872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46"/>
                <a:gridCol w="1861073"/>
                <a:gridCol w="1375575"/>
                <a:gridCol w="1537408"/>
                <a:gridCol w="1213743"/>
                <a:gridCol w="1132827"/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FTSE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Nikkei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7,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1.11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8,</a:t>
                      </a:r>
                      <a:r>
                        <a:rPr lang="en-US" sz="1800" baseline="0" dirty="0" smtClean="0"/>
                        <a:t>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1.43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9,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1.35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10,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499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24,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2.21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3.11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25,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3.09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1.59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3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68312" y="404813"/>
            <a:ext cx="7920111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Scenario #1 with Vol. Update</a:t>
            </a:r>
            <a:endParaRPr lang="en-US" sz="20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342FA-8133-46F4-B7CC-58C68B7D99A7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6964"/>
              </p:ext>
            </p:extLst>
          </p:nvPr>
        </p:nvGraphicFramePr>
        <p:xfrm>
          <a:off x="539552" y="1617341"/>
          <a:ext cx="7848872" cy="195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46"/>
                <a:gridCol w="1861073"/>
                <a:gridCol w="1375575"/>
                <a:gridCol w="1537408"/>
                <a:gridCol w="1213743"/>
                <a:gridCol w="1132827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FTSE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Nikkei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4263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7,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11,219.38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11,131.84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6,373.89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131.77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8,</a:t>
                      </a:r>
                      <a:r>
                        <a:rPr lang="en-US" sz="1800" baseline="0" dirty="0" smtClean="0"/>
                        <a:t>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11,173.59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11,096.28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6,378.16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134.38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543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25,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11,022.06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9,599.90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6,200.40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112.82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373216"/>
            <a:ext cx="493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DJIA Level for Sep 26, 2008 on scenario #1: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0630"/>
              </p:ext>
            </p:extLst>
          </p:nvPr>
        </p:nvGraphicFramePr>
        <p:xfrm>
          <a:off x="539552" y="3717032"/>
          <a:ext cx="7848872" cy="146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46"/>
                <a:gridCol w="1861073"/>
                <a:gridCol w="1375575"/>
                <a:gridCol w="1537408"/>
                <a:gridCol w="1213743"/>
                <a:gridCol w="1132827"/>
              </a:tblGrid>
              <a:tr h="3456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Day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FTSE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Nikkei 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Aug 7, 2006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1.11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1.42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1.38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  <a:tr h="3456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……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……</a:t>
                      </a:r>
                    </a:p>
                  </a:txBody>
                  <a:tcPr marL="91443" marR="91443" marT="45725" marB="45725"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500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Sep 25, 2008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3.21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3.09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1.59</a:t>
                      </a:r>
                      <a:endParaRPr lang="en-US" sz="1800" dirty="0"/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51330"/>
              </p:ext>
            </p:extLst>
          </p:nvPr>
        </p:nvGraphicFramePr>
        <p:xfrm>
          <a:off x="1363663" y="5732463"/>
          <a:ext cx="62960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3" name="Equation" r:id="rId4" imgW="2832100" imgH="431800" progId="Equation.3">
                  <p:embed/>
                </p:oleObj>
              </mc:Choice>
              <mc:Fallback>
                <p:oleObj name="Equation" r:id="rId4" imgW="2832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3663" y="5732463"/>
                        <a:ext cx="6296025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2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Volatility Adjusted Losses</a:t>
            </a:r>
            <a:endParaRPr lang="en-US" sz="2000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B19EC9-6E11-4A2E-999C-B4200E0114CB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28815"/>
              </p:ext>
            </p:extLst>
          </p:nvPr>
        </p:nvGraphicFramePr>
        <p:xfrm>
          <a:off x="1547813" y="2492375"/>
          <a:ext cx="5807075" cy="2927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258"/>
                <a:gridCol w="3817817"/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 Number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Loss ($000s)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1,082.969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494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715.512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227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687.720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98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661.221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329</a:t>
                      </a:r>
                      <a:endParaRPr lang="en-US" sz="1800" dirty="0"/>
                    </a:p>
                  </a:txBody>
                  <a:tcPr marL="91426" marR="91426" marT="45740" marB="45740"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602.968</a:t>
                      </a:r>
                      <a:endParaRPr lang="en-US" sz="1800" dirty="0"/>
                    </a:p>
                  </a:txBody>
                  <a:tcPr marL="91426" marR="91426" marT="45740" marB="45740">
                    <a:solidFill>
                      <a:srgbClr val="F2DCDB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339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546.540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492.764</a:t>
                      </a:r>
                      <a:endParaRPr lang="en-US" sz="1800" dirty="0"/>
                    </a:p>
                  </a:txBody>
                  <a:tcPr marL="91426" marR="91426" marT="45740" marB="457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47752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199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2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36" t="-1" r="-436" b="293"/>
          <a:stretch/>
        </p:blipFill>
        <p:spPr>
          <a:xfrm>
            <a:off x="971600" y="332656"/>
            <a:ext cx="7128792" cy="62494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632848" cy="49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Stressed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 requires </a:t>
            </a:r>
            <a:r>
              <a:rPr lang="en-US" dirty="0" smtClean="0"/>
              <a:t>banks to compute Stressed </a:t>
            </a:r>
            <a:r>
              <a:rPr lang="en-US" dirty="0" err="1" smtClean="0"/>
              <a:t>VaR</a:t>
            </a:r>
            <a:r>
              <a:rPr lang="en-US" dirty="0" smtClean="0"/>
              <a:t> in conjunction with regular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Historical simulation based on 250-day period of stressed market conditions</a:t>
            </a:r>
          </a:p>
          <a:p>
            <a:r>
              <a:rPr lang="en-US" dirty="0" smtClean="0"/>
              <a:t>The one-year chosen should reflect the bank’s portfolio, in the sense of worst year for its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 in simulation Based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Losses out of 1000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99858"/>
              </p:ext>
            </p:extLst>
          </p:nvPr>
        </p:nvGraphicFramePr>
        <p:xfrm>
          <a:off x="827584" y="1340768"/>
          <a:ext cx="7135684" cy="50800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552004"/>
                <a:gridCol w="1645920"/>
                <a:gridCol w="1645920"/>
                <a:gridCol w="1645920"/>
                <a:gridCol w="1645920"/>
              </a:tblGrid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Rank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Loss on 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Loss on 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Loss on 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 Loss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3337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2952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2937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2451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1832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1774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1713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1623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1592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1484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D9D9D9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1399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1281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1018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970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832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93274" y="4437112"/>
            <a:ext cx="1171214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VaR</a:t>
            </a:r>
            <a:r>
              <a:rPr lang="en-US" sz="2400" baseline="-25000" dirty="0" smtClean="0"/>
              <a:t>99</a:t>
            </a:r>
            <a:r>
              <a:rPr lang="en-US" sz="2400" baseline="-250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40530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Simulation Based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want to allocate the </a:t>
            </a:r>
            <a:r>
              <a:rPr lang="en-US" dirty="0" err="1" smtClean="0"/>
              <a:t>VaR</a:t>
            </a:r>
            <a:r>
              <a:rPr lang="en-US" dirty="0" smtClean="0"/>
              <a:t>, i.e. understand how each position is contributing to the total</a:t>
            </a:r>
          </a:p>
          <a:p>
            <a:r>
              <a:rPr lang="en-US" dirty="0" smtClean="0"/>
              <a:t>If we look at the 10</a:t>
            </a:r>
            <a:r>
              <a:rPr lang="en-US" baseline="30000" dirty="0" smtClean="0"/>
              <a:t>th</a:t>
            </a:r>
            <a:r>
              <a:rPr lang="en-US" dirty="0" smtClean="0"/>
              <a:t> scenario, which is the </a:t>
            </a:r>
            <a:r>
              <a:rPr lang="en-US" dirty="0" err="1" smtClean="0"/>
              <a:t>VaR</a:t>
            </a:r>
            <a:r>
              <a:rPr lang="en-US" dirty="0" smtClean="0"/>
              <a:t> 99%, Position A is contributing 90% of the Loss, equal to $1337</a:t>
            </a:r>
          </a:p>
          <a:p>
            <a:r>
              <a:rPr lang="en-US" dirty="0" smtClean="0"/>
              <a:t>But this is not stable, if we look at the 9</a:t>
            </a:r>
            <a:r>
              <a:rPr lang="en-US" baseline="30000" dirty="0" smtClean="0"/>
              <a:t>th</a:t>
            </a:r>
            <a:r>
              <a:rPr lang="en-US" dirty="0" smtClean="0"/>
              <a:t> scenario, it is contributing 6%, at $94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Based on Component Volatility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method is to recall our result for Component </a:t>
            </a:r>
            <a:r>
              <a:rPr lang="en-US" dirty="0" err="1" smtClean="0"/>
              <a:t>VaR</a:t>
            </a:r>
            <a:r>
              <a:rPr lang="en-US" dirty="0" smtClean="0"/>
              <a:t> when </a:t>
            </a:r>
            <a:r>
              <a:rPr lang="en-US" dirty="0" err="1" smtClean="0"/>
              <a:t>VaR</a:t>
            </a:r>
            <a:r>
              <a:rPr lang="en-US" dirty="0" smtClean="0"/>
              <a:t> only depends on the volatility (e.g. Normal distribution)</a:t>
            </a:r>
          </a:p>
          <a:p>
            <a:r>
              <a:rPr lang="en-US" dirty="0" smtClean="0"/>
              <a:t>Then allocate the </a:t>
            </a:r>
            <a:r>
              <a:rPr lang="en-US" dirty="0" err="1" smtClean="0"/>
              <a:t>VaR</a:t>
            </a:r>
            <a:r>
              <a:rPr lang="en-US" dirty="0" smtClean="0"/>
              <a:t> we computed in proportion to the allocation of the volatility.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1987476"/>
              </p:ext>
            </p:extLst>
          </p:nvPr>
        </p:nvGraphicFramePr>
        <p:xfrm>
          <a:off x="5524457" y="1324961"/>
          <a:ext cx="171183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8" name="Equation" r:id="rId3" imgW="850900" imgH="393700" progId="Equation.3">
                  <p:embed/>
                </p:oleObj>
              </mc:Choice>
              <mc:Fallback>
                <p:oleObj name="Equation" r:id="rId3" imgW="850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457" y="1324961"/>
                        <a:ext cx="171183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3423"/>
              </p:ext>
            </p:extLst>
          </p:nvPr>
        </p:nvGraphicFramePr>
        <p:xfrm>
          <a:off x="4499992" y="2189057"/>
          <a:ext cx="2592288" cy="109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9" name="Equation" r:id="rId5" imgW="1562100" imgH="660400" progId="Equation.3">
                  <p:embed/>
                </p:oleObj>
              </mc:Choice>
              <mc:Fallback>
                <p:oleObj name="Equation" r:id="rId5" imgW="1562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9992" y="2189057"/>
                        <a:ext cx="2592288" cy="1095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08090"/>
              </p:ext>
            </p:extLst>
          </p:nvPr>
        </p:nvGraphicFramePr>
        <p:xfrm>
          <a:off x="3347864" y="3448155"/>
          <a:ext cx="4896544" cy="98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10" name="Equation" r:id="rId7" imgW="2578100" imgH="520700" progId="Equation.3">
                  <p:embed/>
                </p:oleObj>
              </mc:Choice>
              <mc:Fallback>
                <p:oleObj name="Equation" r:id="rId7" imgW="25781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3448155"/>
                        <a:ext cx="4896544" cy="988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75474"/>
              </p:ext>
            </p:extLst>
          </p:nvPr>
        </p:nvGraphicFramePr>
        <p:xfrm>
          <a:off x="4571851" y="4365104"/>
          <a:ext cx="3384525" cy="12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11" name="Equation" r:id="rId9" imgW="1778000" imgH="635000" progId="Equation.3">
                  <p:embed/>
                </p:oleObj>
              </mc:Choice>
              <mc:Fallback>
                <p:oleObj name="Equation" r:id="rId9" imgW="17780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1851" y="4365104"/>
                        <a:ext cx="3384525" cy="120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77151"/>
              </p:ext>
            </p:extLst>
          </p:nvPr>
        </p:nvGraphicFramePr>
        <p:xfrm>
          <a:off x="1691680" y="5681935"/>
          <a:ext cx="53197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12" name="Equation" r:id="rId11" imgW="2463800" imgH="457200" progId="Equation.3">
                  <p:embed/>
                </p:oleObj>
              </mc:Choice>
              <mc:Fallback>
                <p:oleObj name="Equation" r:id="rId11" imgW="2463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1680" y="5681935"/>
                        <a:ext cx="531971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9836" y="1396969"/>
            <a:ext cx="4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Write the dollar value of the portfolio as: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9836" y="2148987"/>
            <a:ext cx="357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Changes in each position are: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9836" y="2653043"/>
            <a:ext cx="32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Changes in portfolio value: 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4729" y="3316922"/>
            <a:ext cx="3948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The variance of portfolio value is: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4757082"/>
            <a:ext cx="360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Marginal Volatility is therefore:</a:t>
            </a:r>
            <a:endParaRPr lang="en-US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Allocating Based on Component Volatility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Monte Carlo Simulation</a:t>
            </a:r>
            <a:endParaRPr lang="en-US" sz="2400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001000" cy="4114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To calculate VaR using MC simulation we</a:t>
            </a:r>
          </a:p>
          <a:p>
            <a:pPr eaLnBrk="1" hangingPunct="1"/>
            <a:r>
              <a:rPr lang="en-US" smtClean="0"/>
              <a:t>Value portfolio today</a:t>
            </a:r>
          </a:p>
          <a:p>
            <a:pPr eaLnBrk="1" hangingPunct="1"/>
            <a:r>
              <a:rPr lang="en-US" smtClean="0"/>
              <a:t>Sample once from the multivariate distributions of the </a:t>
            </a:r>
            <a:r>
              <a:rPr lang="en-US" smtClean="0">
                <a:latin typeface="Symbol" pitchFamily="18" charset="2"/>
              </a:rPr>
              <a:t>D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Use the </a:t>
            </a:r>
            <a:r>
              <a:rPr lang="en-US" smtClean="0">
                <a:latin typeface="Symbol" pitchFamily="18" charset="2"/>
              </a:rPr>
              <a:t>D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smtClean="0"/>
              <a:t> to determine market variables at end of one day</a:t>
            </a:r>
          </a:p>
          <a:p>
            <a:pPr eaLnBrk="1" hangingPunct="1"/>
            <a:r>
              <a:rPr lang="en-US" smtClean="0"/>
              <a:t>Revalue the portfolio at the end of day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A20F1E-5BDD-46F7-B970-1A50775381A5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1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with sample standard deviation and covariance of simulation results: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Allocate </a:t>
            </a:r>
            <a:r>
              <a:rPr lang="en-US" dirty="0" err="1" smtClean="0"/>
              <a:t>VaR</a:t>
            </a:r>
            <a:r>
              <a:rPr lang="en-US" dirty="0" smtClean="0"/>
              <a:t> proportionally: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970234"/>
              </p:ext>
            </p:extLst>
          </p:nvPr>
        </p:nvGraphicFramePr>
        <p:xfrm>
          <a:off x="1543050" y="2636912"/>
          <a:ext cx="600233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3" name="Equation" r:id="rId3" imgW="2997200" imgH="1143000" progId="Equation.3">
                  <p:embed/>
                </p:oleObj>
              </mc:Choice>
              <mc:Fallback>
                <p:oleObj name="Equation" r:id="rId3" imgW="29972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636912"/>
                        <a:ext cx="6002338" cy="228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4591" y="3644116"/>
            <a:ext cx="242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of Portfolio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9086" y="4139788"/>
            <a:ext cx="35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position </a:t>
            </a:r>
            <a:r>
              <a:rPr lang="en-US" dirty="0" err="1" smtClean="0"/>
              <a:t>i</a:t>
            </a:r>
            <a:r>
              <a:rPr lang="en-US" dirty="0" smtClean="0"/>
              <a:t> in simulation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5208" y="4580220"/>
            <a:ext cx="35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portfolio in simulation n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Allocating Based on Component Volatility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64068"/>
              </p:ext>
            </p:extLst>
          </p:nvPr>
        </p:nvGraphicFramePr>
        <p:xfrm>
          <a:off x="2627784" y="5733255"/>
          <a:ext cx="2808312" cy="85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4" name="Equation" r:id="rId5" imgW="1422400" imgH="431800" progId="Equation.3">
                  <p:embed/>
                </p:oleObj>
              </mc:Choice>
              <mc:Fallback>
                <p:oleObj name="Equation" r:id="rId5" imgW="1422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5733255"/>
                        <a:ext cx="2808312" cy="852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09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Based on Expected Shortfall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average the simulations around the </a:t>
            </a:r>
            <a:r>
              <a:rPr lang="en-US" dirty="0" err="1" smtClean="0"/>
              <a:t>VaR</a:t>
            </a:r>
            <a:r>
              <a:rPr lang="en-US" dirty="0" smtClean="0"/>
              <a:t> to get better results</a:t>
            </a:r>
          </a:p>
          <a:p>
            <a:pPr lvl="1"/>
            <a:r>
              <a:rPr lang="en-US" dirty="0" smtClean="0"/>
              <a:t>But how many simulations? </a:t>
            </a:r>
          </a:p>
          <a:p>
            <a:r>
              <a:rPr lang="en-US" dirty="0" smtClean="0"/>
              <a:t>A method preferred by risk managers is to look at the Expected Shortfall:</a:t>
            </a:r>
          </a:p>
          <a:p>
            <a:pPr lvl="1"/>
            <a:r>
              <a:rPr lang="en-US" dirty="0" smtClean="0"/>
              <a:t>Consider the average losses on each position </a:t>
            </a:r>
            <a:r>
              <a:rPr lang="en-US" dirty="0" smtClean="0"/>
              <a:t>in the simulations where </a:t>
            </a:r>
            <a:r>
              <a:rPr lang="en-US" dirty="0" smtClean="0"/>
              <a:t>total loss </a:t>
            </a:r>
            <a:r>
              <a:rPr lang="en-US" dirty="0" smtClean="0"/>
              <a:t>is </a:t>
            </a:r>
            <a:r>
              <a:rPr lang="en-US" dirty="0" smtClean="0"/>
              <a:t>at least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It is more stable and better reflects the position’s contribution to the tail</a:t>
            </a:r>
          </a:p>
          <a:p>
            <a:pPr lvl="1"/>
            <a:r>
              <a:rPr lang="en-US" dirty="0" smtClean="0"/>
              <a:t>We’re guaranteed that the sum of these conditional tails will give us the </a:t>
            </a:r>
            <a:r>
              <a:rPr lang="en-US" dirty="0"/>
              <a:t>conditional </a:t>
            </a:r>
            <a:r>
              <a:rPr lang="en-US" dirty="0" smtClean="0"/>
              <a:t>tail: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04046"/>
              </p:ext>
            </p:extLst>
          </p:nvPr>
        </p:nvGraphicFramePr>
        <p:xfrm>
          <a:off x="1475656" y="5805264"/>
          <a:ext cx="651395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4" name="Equation" r:id="rId3" imgW="3733800" imgH="495300" progId="Equation.3">
                  <p:embed/>
                </p:oleObj>
              </mc:Choice>
              <mc:Fallback>
                <p:oleObj name="Equation" r:id="rId3" imgW="3733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5805264"/>
                        <a:ext cx="651395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19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Allocating Based on Expected Shortfall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52488"/>
              </p:ext>
            </p:extLst>
          </p:nvPr>
        </p:nvGraphicFramePr>
        <p:xfrm>
          <a:off x="539553" y="1497095"/>
          <a:ext cx="7776863" cy="466821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44215"/>
                <a:gridCol w="1339350"/>
                <a:gridCol w="1497766"/>
                <a:gridCol w="1497766"/>
                <a:gridCol w="1497766"/>
              </a:tblGrid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Rank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Loss on 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Loss on B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Loss on 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Total Loss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3337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2952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2937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2451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1832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1774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1713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1623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1592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1484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4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Expected Shortfall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2170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Percentage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73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Allocated </a:t>
                      </a:r>
                      <a:r>
                        <a:rPr lang="en-US" sz="2000" u="none" strike="noStrike" dirty="0" err="1">
                          <a:effectLst/>
                        </a:rPr>
                        <a:t>VaR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1484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for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Bootstrapping for Confidence Intervals</a:t>
            </a:r>
            <a:endParaRPr lang="en-CA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 smtClean="0"/>
              <a:t>Suppose </a:t>
            </a:r>
            <a:r>
              <a:rPr lang="en-US" dirty="0" smtClean="0"/>
              <a:t>we have 500 days of data.</a:t>
            </a:r>
            <a:endParaRPr lang="en-US" dirty="0" smtClean="0"/>
          </a:p>
          <a:p>
            <a:pPr eaLnBrk="1" hangingPunct="1"/>
            <a:r>
              <a:rPr lang="en-US" dirty="0" smtClean="0"/>
              <a:t>Sample </a:t>
            </a:r>
            <a:r>
              <a:rPr lang="en-US" dirty="0" smtClean="0"/>
              <a:t>with </a:t>
            </a:r>
            <a:r>
              <a:rPr lang="en-US" dirty="0" smtClean="0"/>
              <a:t>replacement from this set to obtain 1000 sets of </a:t>
            </a:r>
            <a:r>
              <a:rPr lang="en-US" dirty="0" smtClean="0"/>
              <a:t>500 days of data</a:t>
            </a:r>
            <a:endParaRPr lang="en-US" dirty="0" smtClean="0"/>
          </a:p>
          <a:p>
            <a:pPr eaLnBrk="1" hangingPunct="1"/>
            <a:r>
              <a:rPr lang="en-CA" dirty="0" smtClean="0"/>
              <a:t>Calculate </a:t>
            </a:r>
            <a:r>
              <a:rPr lang="en-CA" dirty="0" err="1" smtClean="0"/>
              <a:t>VaR</a:t>
            </a:r>
            <a:r>
              <a:rPr lang="en-CA" dirty="0" smtClean="0"/>
              <a:t> for each set, by finding the required percentile</a:t>
            </a:r>
          </a:p>
          <a:p>
            <a:pPr eaLnBrk="1" hangingPunct="1"/>
            <a:r>
              <a:rPr lang="en-CA" dirty="0" smtClean="0"/>
              <a:t>Rank the 1,000 </a:t>
            </a:r>
            <a:r>
              <a:rPr lang="en-CA" dirty="0" err="1" smtClean="0"/>
              <a:t>VaRs</a:t>
            </a:r>
            <a:r>
              <a:rPr lang="en-CA" dirty="0" smtClean="0"/>
              <a:t>: The 25</a:t>
            </a:r>
            <a:r>
              <a:rPr lang="en-CA" baseline="30000" dirty="0" smtClean="0"/>
              <a:t>th</a:t>
            </a:r>
            <a:r>
              <a:rPr lang="en-CA" dirty="0" smtClean="0"/>
              <a:t> largest and 975</a:t>
            </a:r>
            <a:r>
              <a:rPr lang="en-CA" baseline="30000" dirty="0" smtClean="0"/>
              <a:t>th</a:t>
            </a:r>
            <a:r>
              <a:rPr lang="en-CA" dirty="0" smtClean="0"/>
              <a:t> largest form a 95% confidence interval </a:t>
            </a:r>
            <a:endParaRPr lang="en-US" dirty="0" smtClean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B63C45-8A1B-4D0B-B22B-B70FF9EB7B03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157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7"/>
            <a:ext cx="7543800" cy="785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Parametric Method for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sz="24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719263"/>
            <a:ext cx="7715251" cy="44116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would like to find the Confidence Interval for </a:t>
            </a:r>
            <a:r>
              <a:rPr lang="en-US" dirty="0" err="1" smtClean="0"/>
              <a:t>VaR</a:t>
            </a:r>
            <a:r>
              <a:rPr lang="en-US" dirty="0" smtClean="0"/>
              <a:t> 99%, that was computed based on </a:t>
            </a:r>
            <a:r>
              <a:rPr lang="en-US" i="1" dirty="0" smtClean="0"/>
              <a:t>n</a:t>
            </a:r>
            <a:r>
              <a:rPr lang="en-US" dirty="0" smtClean="0"/>
              <a:t> daily losses: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Estimate a loss distribution (e.g. Normal mean zero) that fits the data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x is the </a:t>
            </a:r>
            <a:r>
              <a:rPr lang="en-US" dirty="0" err="1" smtClean="0"/>
              <a:t>qth</a:t>
            </a:r>
            <a:r>
              <a:rPr lang="en-US" dirty="0" smtClean="0"/>
              <a:t> </a:t>
            </a:r>
            <a:r>
              <a:rPr lang="en-US" dirty="0" err="1" smtClean="0"/>
              <a:t>quantile</a:t>
            </a:r>
            <a:r>
              <a:rPr lang="en-US" dirty="0" smtClean="0"/>
              <a:t> of the distribution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f(x) is the </a:t>
            </a:r>
            <a:r>
              <a:rPr lang="en-US" dirty="0" err="1" smtClean="0"/>
              <a:t>p.d.f</a:t>
            </a:r>
            <a:r>
              <a:rPr lang="en-US" dirty="0" smtClean="0"/>
              <a:t>. at that point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The standard error is: 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0199718"/>
              </p:ext>
            </p:extLst>
          </p:nvPr>
        </p:nvGraphicFramePr>
        <p:xfrm>
          <a:off x="4788024" y="5092691"/>
          <a:ext cx="2448272" cy="11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7" name="Equation" r:id="rId4" imgW="977760" imgH="457200" progId="Equation.3">
                  <p:embed/>
                </p:oleObj>
              </mc:Choice>
              <mc:Fallback>
                <p:oleObj name="Equation" r:id="rId4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092691"/>
                        <a:ext cx="2448272" cy="1144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B82CC-35F4-4A77-BB8E-322E67B045CE}" type="slidenum">
              <a:rPr lang="en-US" altLang="en-US" smtClean="0"/>
              <a:pPr eaLnBrk="1" hangingPunct="1"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27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7"/>
            <a:ext cx="7543800" cy="785813"/>
          </a:xfrm>
        </p:spPr>
        <p:txBody>
          <a:bodyPr/>
          <a:lstStyle/>
          <a:p>
            <a:pPr eaLnBrk="1" hangingPunct="1"/>
            <a:r>
              <a:rPr lang="en-US" dirty="0" smtClean="0"/>
              <a:t>Confidence Interval - Example</a:t>
            </a:r>
            <a:endParaRPr lang="en-US" sz="24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719262"/>
            <a:ext cx="7715251" cy="473407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We used 500 daily portfolio losses to estimate $25 as the 99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We find that N(0,10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fits the data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2.33*10=23.3 is the 99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 given the normal assumption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Using Normal </a:t>
            </a:r>
            <a:r>
              <a:rPr lang="en-US" sz="2800" dirty="0" err="1" smtClean="0"/>
              <a:t>pdf</a:t>
            </a:r>
            <a:r>
              <a:rPr lang="en-US" sz="2800" dirty="0" smtClean="0"/>
              <a:t>, f</a:t>
            </a:r>
            <a:r>
              <a:rPr lang="en-US" sz="2800" dirty="0"/>
              <a:t>(23.3</a:t>
            </a:r>
            <a:r>
              <a:rPr lang="en-US" sz="2800" dirty="0" smtClean="0"/>
              <a:t>)=0.0027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The standard error is: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 smtClean="0"/>
              <a:t>95% C.I. for VaR-99% is: </a:t>
            </a:r>
            <a:endParaRPr lang="en-US" sz="2800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4803818"/>
              </p:ext>
            </p:extLst>
          </p:nvPr>
        </p:nvGraphicFramePr>
        <p:xfrm>
          <a:off x="4283968" y="4509120"/>
          <a:ext cx="3240360" cy="82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0" name="Equation" r:id="rId4" imgW="1689100" imgH="431800" progId="Equation.3">
                  <p:embed/>
                </p:oleObj>
              </mc:Choice>
              <mc:Fallback>
                <p:oleObj name="Equation" r:id="rId4" imgW="168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509120"/>
                        <a:ext cx="3240360" cy="827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B82CC-35F4-4A77-BB8E-322E67B045CE}" type="slidenum">
              <a:rPr lang="en-US" altLang="en-US" smtClean="0"/>
              <a:pPr eaLnBrk="1" hangingPunct="1"/>
              <a:t>36</a:t>
            </a:fld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9736"/>
              </p:ext>
            </p:extLst>
          </p:nvPr>
        </p:nvGraphicFramePr>
        <p:xfrm>
          <a:off x="2627784" y="6164535"/>
          <a:ext cx="4392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1" name="Equation" r:id="rId6" imgW="1549400" imgH="177800" progId="Equation.3">
                  <p:embed/>
                </p:oleObj>
              </mc:Choice>
              <mc:Fallback>
                <p:oleObj name="Equation" r:id="rId6" imgW="154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6164535"/>
                        <a:ext cx="43926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0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Using Binomial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dirty="0" smtClean="0"/>
              <a:t>Suppose we </a:t>
            </a:r>
            <a:r>
              <a:rPr lang="en-US" dirty="0" smtClean="0"/>
              <a:t>create a sample of 1000 x</a:t>
            </a:r>
            <a:r>
              <a:rPr lang="en-US" baseline="-25000" dirty="0" smtClean="0"/>
              <a:t>i</a:t>
            </a:r>
            <a:r>
              <a:rPr lang="en-US" dirty="0" smtClean="0"/>
              <a:t>, and </a:t>
            </a:r>
            <a:r>
              <a:rPr lang="en-US" dirty="0" smtClean="0"/>
              <a:t>estimate </a:t>
            </a:r>
            <a:r>
              <a:rPr lang="en-US" dirty="0" smtClean="0"/>
              <a:t>VaR</a:t>
            </a:r>
            <a:r>
              <a:rPr lang="en-US" baseline="-25000" dirty="0" smtClean="0"/>
              <a:t>95%</a:t>
            </a:r>
            <a:r>
              <a:rPr lang="en-US" dirty="0"/>
              <a:t> as x</a:t>
            </a:r>
            <a:r>
              <a:rPr lang="en-US" baseline="-25000" dirty="0"/>
              <a:t>(950</a:t>
            </a:r>
            <a:r>
              <a:rPr lang="en-US" baseline="-25000" dirty="0" smtClean="0"/>
              <a:t>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Consider a sorted view of the sample: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28652" y="3573016"/>
            <a:ext cx="8321148" cy="657364"/>
            <a:chOff x="328652" y="4797152"/>
            <a:chExt cx="8321148" cy="65736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99592" y="4797152"/>
              <a:ext cx="70567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8652" y="5085184"/>
              <a:ext cx="1114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(1)</a:t>
              </a:r>
              <a:r>
                <a:rPr lang="en-US" dirty="0" smtClean="0"/>
                <a:t> = x</a:t>
              </a:r>
              <a:r>
                <a:rPr lang="en-US" baseline="-25000" dirty="0" smtClean="0"/>
                <a:t>min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99592" y="4797152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5681" y="5085184"/>
              <a:ext cx="141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(1000)</a:t>
              </a:r>
              <a:r>
                <a:rPr lang="en-US" dirty="0" smtClean="0"/>
                <a:t> =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>
              <a:endCxn id="11" idx="0"/>
            </p:cNvCxnSpPr>
            <p:nvPr/>
          </p:nvCxnSpPr>
          <p:spPr>
            <a:xfrm flipH="1">
              <a:off x="7942741" y="4797152"/>
              <a:ext cx="13639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36096" y="4797152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12160" y="4797152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844625" y="5085184"/>
              <a:ext cx="659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(951)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96553" y="5085184"/>
              <a:ext cx="659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(950)</a:t>
              </a:r>
              <a:endParaRPr lang="en-US" dirty="0"/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46856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probability of observing </a:t>
            </a:r>
            <a:r>
              <a:rPr lang="en-US" dirty="0" smtClean="0"/>
              <a:t>a sample where true VaR</a:t>
            </a:r>
            <a:r>
              <a:rPr lang="en-US" baseline="-25000" dirty="0" smtClean="0"/>
              <a:t>95%</a:t>
            </a:r>
            <a:r>
              <a:rPr lang="en-US" dirty="0" smtClean="0"/>
              <a:t> </a:t>
            </a:r>
            <a:r>
              <a:rPr lang="en-US" dirty="0" smtClean="0"/>
              <a:t>is between x</a:t>
            </a:r>
            <a:r>
              <a:rPr lang="en-US" baseline="-25000" dirty="0" smtClean="0"/>
              <a:t>(950) </a:t>
            </a:r>
            <a:r>
              <a:rPr lang="en-US" dirty="0" smtClean="0"/>
              <a:t>and x</a:t>
            </a:r>
            <a:r>
              <a:rPr lang="en-US" baseline="-25000" dirty="0" smtClean="0"/>
              <a:t>(951)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 smtClean="0"/>
              <a:t>as the probability of 950 draws being less than </a:t>
            </a:r>
            <a:r>
              <a:rPr lang="en-US" dirty="0"/>
              <a:t>VaR</a:t>
            </a:r>
            <a:r>
              <a:rPr lang="en-US" baseline="-25000" dirty="0"/>
              <a:t>95</a:t>
            </a:r>
            <a:r>
              <a:rPr lang="en-US" baseline="-25000" dirty="0" smtClean="0"/>
              <a:t>%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3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Using Binomial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probability of exactly 950 draws being less than </a:t>
            </a:r>
            <a:r>
              <a:rPr lang="en-US" dirty="0"/>
              <a:t>VaR</a:t>
            </a:r>
            <a:r>
              <a:rPr lang="en-US" baseline="-25000" dirty="0"/>
              <a:t>95</a:t>
            </a:r>
            <a:r>
              <a:rPr lang="en-US" baseline="-25000" dirty="0" smtClean="0"/>
              <a:t>%</a:t>
            </a:r>
            <a:r>
              <a:rPr lang="en-US" dirty="0" smtClean="0"/>
              <a:t> </a:t>
            </a:r>
            <a:r>
              <a:rPr lang="en-US" dirty="0" smtClean="0"/>
              <a:t>is binomial, N=1000, p=0.95, x=950: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actually not that high!</a:t>
            </a:r>
          </a:p>
          <a:p>
            <a:r>
              <a:rPr lang="en-US" dirty="0" smtClean="0"/>
              <a:t>What is the probability of observing </a:t>
            </a:r>
            <a:r>
              <a:rPr lang="en-US" dirty="0" smtClean="0"/>
              <a:t>a sample where </a:t>
            </a:r>
            <a:r>
              <a:rPr lang="en-US" dirty="0" smtClean="0"/>
              <a:t>VaR</a:t>
            </a:r>
            <a:r>
              <a:rPr lang="en-US" baseline="-25000" dirty="0" smtClean="0"/>
              <a:t>95%</a:t>
            </a:r>
            <a:r>
              <a:rPr lang="en-US" dirty="0" smtClean="0"/>
              <a:t> </a:t>
            </a:r>
            <a:r>
              <a:rPr lang="en-US" dirty="0"/>
              <a:t>is between x</a:t>
            </a:r>
            <a:r>
              <a:rPr lang="en-US" baseline="-25000" dirty="0"/>
              <a:t>(</a:t>
            </a:r>
            <a:r>
              <a:rPr lang="en-US" baseline="-25000" dirty="0" smtClean="0"/>
              <a:t>940</a:t>
            </a:r>
            <a:r>
              <a:rPr lang="en-US" baseline="-25000" dirty="0"/>
              <a:t>) </a:t>
            </a:r>
            <a:r>
              <a:rPr lang="en-US" dirty="0"/>
              <a:t>and x</a:t>
            </a:r>
            <a:r>
              <a:rPr lang="en-US" baseline="-25000" dirty="0"/>
              <a:t>(</a:t>
            </a:r>
            <a:r>
              <a:rPr lang="en-US" baseline="-25000" dirty="0" smtClean="0"/>
              <a:t>941</a:t>
            </a:r>
            <a:r>
              <a:rPr lang="en-US" baseline="-25000" dirty="0"/>
              <a:t>)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as the probability of </a:t>
            </a:r>
            <a:r>
              <a:rPr lang="en-US" dirty="0" smtClean="0"/>
              <a:t>940 </a:t>
            </a:r>
            <a:r>
              <a:rPr lang="en-US" dirty="0"/>
              <a:t>draws being less than </a:t>
            </a:r>
            <a:r>
              <a:rPr lang="en-US" dirty="0"/>
              <a:t>VaR</a:t>
            </a:r>
            <a:r>
              <a:rPr lang="en-US" baseline="-25000" dirty="0"/>
              <a:t>95</a:t>
            </a:r>
            <a:r>
              <a:rPr lang="en-US" baseline="-25000" dirty="0" smtClean="0"/>
              <a:t>%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20239"/>
              </p:ext>
            </p:extLst>
          </p:nvPr>
        </p:nvGraphicFramePr>
        <p:xfrm>
          <a:off x="2611438" y="2759075"/>
          <a:ext cx="36845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5" name="Equation" r:id="rId3" imgW="2057400" imgH="495300" progId="Equation.3">
                  <p:embed/>
                </p:oleObj>
              </mc:Choice>
              <mc:Fallback>
                <p:oleObj name="Equation" r:id="rId3" imgW="2057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438" y="2759075"/>
                        <a:ext cx="3684587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81299"/>
              </p:ext>
            </p:extLst>
          </p:nvPr>
        </p:nvGraphicFramePr>
        <p:xfrm>
          <a:off x="3047653" y="5445224"/>
          <a:ext cx="36845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6" name="Equation" r:id="rId5" imgW="2057400" imgH="495300" progId="Equation.3">
                  <p:embed/>
                </p:oleObj>
              </mc:Choice>
              <mc:Fallback>
                <p:oleObj name="Equation" r:id="rId5" imgW="2057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7653" y="5445224"/>
                        <a:ext cx="3684587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72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Using Binomial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39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6856" y="2492896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find a confidence interval for </a:t>
            </a:r>
            <a:r>
              <a:rPr lang="en-US" dirty="0"/>
              <a:t>VaR</a:t>
            </a:r>
            <a:r>
              <a:rPr lang="en-US" baseline="-25000" dirty="0"/>
              <a:t>95</a:t>
            </a:r>
            <a:r>
              <a:rPr lang="en-US" baseline="-25000" dirty="0" smtClean="0"/>
              <a:t>%</a:t>
            </a:r>
            <a:r>
              <a:rPr lang="en-US" dirty="0" smtClean="0"/>
              <a:t> </a:t>
            </a:r>
            <a:r>
              <a:rPr lang="en-US" dirty="0" smtClean="0"/>
              <a:t>add up the probability of observing </a:t>
            </a:r>
            <a:r>
              <a:rPr lang="en-US" dirty="0" smtClean="0"/>
              <a:t>samples </a:t>
            </a:r>
            <a:r>
              <a:rPr lang="en-US" dirty="0"/>
              <a:t>where  VaR</a:t>
            </a:r>
            <a:r>
              <a:rPr lang="en-US" baseline="-25000" dirty="0"/>
              <a:t>95%</a:t>
            </a:r>
            <a:r>
              <a:rPr lang="en-US" dirty="0"/>
              <a:t> </a:t>
            </a:r>
            <a:r>
              <a:rPr lang="en-US" dirty="0" smtClean="0"/>
              <a:t>is in consecutive</a:t>
            </a:r>
            <a:r>
              <a:rPr lang="en-US" dirty="0" smtClean="0"/>
              <a:t> </a:t>
            </a:r>
            <a:r>
              <a:rPr lang="en-US" dirty="0" smtClean="0"/>
              <a:t>sub-intervals </a:t>
            </a:r>
            <a:r>
              <a:rPr lang="en-US" dirty="0"/>
              <a:t>[x</a:t>
            </a:r>
            <a:r>
              <a:rPr lang="en-US" baseline="-25000" dirty="0"/>
              <a:t>(940) </a:t>
            </a:r>
            <a:r>
              <a:rPr lang="en-US" dirty="0"/>
              <a:t>to x</a:t>
            </a:r>
            <a:r>
              <a:rPr lang="en-US" baseline="-25000" dirty="0" smtClean="0"/>
              <a:t>(941)</a:t>
            </a:r>
            <a:r>
              <a:rPr lang="en-US" dirty="0" smtClean="0"/>
              <a:t>], </a:t>
            </a:r>
            <a:r>
              <a:rPr lang="en-US" dirty="0"/>
              <a:t>[x</a:t>
            </a:r>
            <a:r>
              <a:rPr lang="en-US" baseline="-25000" dirty="0"/>
              <a:t>(</a:t>
            </a:r>
            <a:r>
              <a:rPr lang="en-US" baseline="-25000" dirty="0" smtClean="0"/>
              <a:t>941) </a:t>
            </a:r>
            <a:r>
              <a:rPr lang="en-US" dirty="0"/>
              <a:t>to x</a:t>
            </a:r>
            <a:r>
              <a:rPr lang="en-US" baseline="-25000" dirty="0"/>
              <a:t>(</a:t>
            </a:r>
            <a:r>
              <a:rPr lang="en-US" baseline="-25000" dirty="0" smtClean="0"/>
              <a:t>942)</a:t>
            </a:r>
            <a:r>
              <a:rPr lang="en-US" dirty="0"/>
              <a:t>] etc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/>
              <a:t>probability is </a:t>
            </a:r>
            <a:r>
              <a:rPr lang="en-US" dirty="0" smtClean="0"/>
              <a:t>a binomial similar to the previous one</a:t>
            </a:r>
            <a:r>
              <a:rPr lang="en-US" dirty="0"/>
              <a:t>. [x</a:t>
            </a:r>
            <a:r>
              <a:rPr lang="en-US" baseline="-25000" dirty="0"/>
              <a:t>(940) </a:t>
            </a:r>
            <a:r>
              <a:rPr lang="en-US" dirty="0" smtClean="0"/>
              <a:t>to x</a:t>
            </a:r>
            <a:r>
              <a:rPr lang="en-US" baseline="-25000" dirty="0"/>
              <a:t>(</a:t>
            </a:r>
            <a:r>
              <a:rPr lang="en-US" baseline="-25000" dirty="0" smtClean="0"/>
              <a:t>960)</a:t>
            </a:r>
            <a:r>
              <a:rPr lang="en-US" dirty="0" smtClean="0"/>
              <a:t>] is a 85% </a:t>
            </a:r>
            <a:r>
              <a:rPr lang="en-US" dirty="0" smtClean="0"/>
              <a:t>confidence interval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328652" y="1619508"/>
            <a:ext cx="8321148" cy="657364"/>
            <a:chOff x="328652" y="2348880"/>
            <a:chExt cx="8321148" cy="6573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99592" y="2348880"/>
              <a:ext cx="70567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652" y="2636912"/>
              <a:ext cx="1114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(1)</a:t>
              </a:r>
              <a:r>
                <a:rPr lang="en-US" dirty="0" smtClean="0"/>
                <a:t> = x</a:t>
              </a:r>
              <a:r>
                <a:rPr lang="en-US" baseline="-25000" dirty="0" smtClean="0"/>
                <a:t>min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99592" y="2348880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235681" y="2636912"/>
              <a:ext cx="141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(1000)</a:t>
              </a:r>
              <a:r>
                <a:rPr lang="en-US" dirty="0" smtClean="0"/>
                <a:t> =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flipH="1">
              <a:off x="7942741" y="2348880"/>
              <a:ext cx="13639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36096" y="2348880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79695" y="2348880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012160" y="2636912"/>
              <a:ext cx="659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(960)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96553" y="2636912"/>
              <a:ext cx="659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(950)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56269" y="2348880"/>
              <a:ext cx="0" cy="2880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488734" y="2636912"/>
              <a:ext cx="659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(940)</a:t>
              </a:r>
              <a:endParaRPr lang="en-US" dirty="0"/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88560"/>
              </p:ext>
            </p:extLst>
          </p:nvPr>
        </p:nvGraphicFramePr>
        <p:xfrm>
          <a:off x="4266580" y="5661248"/>
          <a:ext cx="3833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5" name="Equation" r:id="rId3" imgW="2197100" imgH="495300" progId="Equation.3">
                  <p:embed/>
                </p:oleObj>
              </mc:Choice>
              <mc:Fallback>
                <p:oleObj name="Equation" r:id="rId3" imgW="2197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6580" y="5661248"/>
                        <a:ext cx="38338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5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Monte Carlo Simulation </a:t>
            </a:r>
            <a:r>
              <a:rPr lang="en-US" sz="2800" smtClean="0"/>
              <a:t>continued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Calculate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</a:rPr>
              <a:t>, the change in portfolio value.</a:t>
            </a:r>
            <a:endParaRPr lang="en-US" i="1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/>
              <a:t>Repeat many times to build up a probability distribution for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P</a:t>
            </a:r>
          </a:p>
          <a:p>
            <a:pPr eaLnBrk="1" hangingPunct="1"/>
            <a:r>
              <a:rPr lang="en-US" dirty="0" err="1" smtClean="0"/>
              <a:t>VaR</a:t>
            </a:r>
            <a:r>
              <a:rPr lang="en-US" dirty="0" smtClean="0"/>
              <a:t> is the appropriate percentile of the distribution</a:t>
            </a:r>
            <a:endParaRPr lang="en-US" i="1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/>
              <a:t>For example, with 1,000 trials the 1 percentile is the 10th worst case.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5A846-0EE1-496A-BBBF-6119AEBB92C7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949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Using Binomial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the interval to between </a:t>
            </a:r>
            <a:r>
              <a:rPr lang="en-US" dirty="0"/>
              <a:t>x</a:t>
            </a:r>
            <a:r>
              <a:rPr lang="en-US" baseline="-25000" dirty="0" smtClean="0"/>
              <a:t>(935) </a:t>
            </a:r>
            <a:r>
              <a:rPr lang="en-US" dirty="0"/>
              <a:t>and x</a:t>
            </a:r>
            <a:r>
              <a:rPr lang="en-US" baseline="-25000" dirty="0" smtClean="0"/>
              <a:t>(965)</a:t>
            </a:r>
            <a:r>
              <a:rPr lang="en-US" dirty="0" smtClean="0"/>
              <a:t> gives: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every sample size, we can find the interval that will give us the required probability.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25842"/>
              </p:ext>
            </p:extLst>
          </p:nvPr>
        </p:nvGraphicFramePr>
        <p:xfrm>
          <a:off x="2981325" y="2852738"/>
          <a:ext cx="3832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6" name="Equation" r:id="rId3" imgW="2197100" imgH="495300" progId="Equation.3">
                  <p:embed/>
                </p:oleObj>
              </mc:Choice>
              <mc:Fallback>
                <p:oleObj name="Equation" r:id="rId3" imgW="2197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325" y="2852738"/>
                        <a:ext cx="38322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39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44" y="1280368"/>
            <a:ext cx="6489700" cy="546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83568" y="836712"/>
            <a:ext cx="799288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Location of N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(0.95) = 1.645 in 10,000 samples of 1,000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~N</a:t>
            </a:r>
            <a:r>
              <a:rPr lang="en-US" sz="2800" dirty="0" smtClean="0"/>
              <a:t>(0,1)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933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Speeding up Calculations with the Partial Simulation Approach</a:t>
            </a:r>
            <a:endParaRPr lang="en-CA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 most cases, the positions in the portfolio are too complicated to be fully valued on every iteration</a:t>
            </a:r>
          </a:p>
          <a:p>
            <a:pPr eaLnBrk="1" hangingPunct="1"/>
            <a:r>
              <a:rPr lang="en-US" dirty="0" smtClean="0"/>
              <a:t>On every iteration, we use the approximate delta/gamma relationship between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P</a:t>
            </a:r>
            <a:r>
              <a:rPr lang="en-US" dirty="0" smtClean="0"/>
              <a:t> and the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</a:rPr>
              <a:t> </a:t>
            </a:r>
            <a:r>
              <a:rPr lang="en-US" dirty="0" smtClean="0"/>
              <a:t>to calculate the change in value of the portfolio</a:t>
            </a:r>
          </a:p>
          <a:p>
            <a:pPr marL="742950" lvl="2" indent="-342900"/>
            <a:r>
              <a:rPr lang="en-US" dirty="0" smtClean="0"/>
              <a:t>Greeks </a:t>
            </a:r>
            <a:r>
              <a:rPr lang="en-US" dirty="0"/>
              <a:t>for the positions are usually already calculated.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27AE8F-931E-4284-B287-B4A6586F01B3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574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z="9600" smtClean="0"/>
              <a:t/>
            </a:r>
            <a:br>
              <a:rPr lang="en-US" sz="9600" smtClean="0"/>
            </a:br>
            <a:endParaRPr lang="en-US" sz="7200" smtClean="0"/>
          </a:p>
        </p:txBody>
      </p:sp>
      <p:sp>
        <p:nvSpPr>
          <p:cNvPr id="266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173F19-6D0B-4FB6-8B8C-2B6E48E50962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00066" y="1000127"/>
            <a:ext cx="6643687" cy="193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defRPr/>
            </a:pPr>
            <a:endParaRPr lang="en-US" sz="40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4000" b="1" dirty="0">
                <a:solidFill>
                  <a:schemeClr val="tx2"/>
                </a:solidFill>
                <a:latin typeface="+mj-lt"/>
              </a:rPr>
              <a:t>Market Risk VaR: Historical Simulation Approach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8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Historical Simulation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Collect data on the daily movements in all market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first simulation trial assumes that  the percentage changes in all market variables are as on the first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second simulation trial assumes that  the percentage changes in all market variables are as on the second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and so on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FC3B3-DC91-45FF-B367-8164C63A00EA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40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Historical Simulation continued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Suppose we use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dirty="0" smtClean="0"/>
              <a:t> days of historical data with today being day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i="1" dirty="0" smtClean="0">
                <a:latin typeface="Times New Roman" pitchFamily="18" charset="0"/>
              </a:rPr>
              <a:t>v</a:t>
            </a:r>
            <a:r>
              <a:rPr lang="en-US" sz="2800" i="1" baseline="-25000" dirty="0" smtClean="0">
                <a:latin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be the value of a variable on day </a:t>
            </a:r>
            <a:r>
              <a:rPr lang="en-US" sz="2800" i="1" dirty="0" err="1" smtClean="0">
                <a:latin typeface="Times New Roman" pitchFamily="18" charset="0"/>
              </a:rPr>
              <a:t>i</a:t>
            </a:r>
            <a:endParaRPr lang="en-US" sz="2800" i="1" dirty="0" smtClean="0">
              <a:latin typeface="Times New Roman" pitchFamily="18" charset="0"/>
            </a:endParaRPr>
          </a:p>
          <a:p>
            <a:pPr eaLnBrk="1" hangingPunct="1"/>
            <a:r>
              <a:rPr lang="en-US" sz="2800" dirty="0" smtClean="0"/>
              <a:t>There are </a:t>
            </a:r>
            <a:r>
              <a:rPr lang="en-US" sz="2800" i="1" dirty="0" smtClean="0">
                <a:latin typeface="Times New Roman" pitchFamily="18" charset="0"/>
              </a:rPr>
              <a:t>n-</a:t>
            </a:r>
            <a:r>
              <a:rPr lang="en-US" sz="2800" dirty="0" smtClean="0">
                <a:latin typeface="Times New Roman" pitchFamily="18" charset="0"/>
              </a:rPr>
              <a:t>1</a:t>
            </a:r>
            <a:r>
              <a:rPr lang="en-US" sz="2800" dirty="0" smtClean="0"/>
              <a:t> simulation trials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i="1" dirty="0" err="1" smtClean="0">
                <a:latin typeface="Times New Roman" pitchFamily="18" charset="0"/>
              </a:rPr>
              <a:t>i</a:t>
            </a:r>
            <a:r>
              <a:rPr lang="en-US" sz="2800" dirty="0" err="1" smtClean="0"/>
              <a:t>th</a:t>
            </a:r>
            <a:r>
              <a:rPr lang="en-US" sz="2800" dirty="0" smtClean="0"/>
              <a:t> trial assumes that the value of the market variable tomorrow (i.e., on day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dirty="0" smtClean="0"/>
              <a:t>+1) is:</a:t>
            </a:r>
          </a:p>
          <a:p>
            <a:pPr eaLnBrk="1" hangingPunct="1"/>
            <a:r>
              <a:rPr lang="en-US" sz="2800" dirty="0" smtClean="0"/>
              <a:t>Compute all the values of the market </a:t>
            </a:r>
            <a:r>
              <a:rPr lang="en-US" sz="2800" dirty="0"/>
              <a:t>variables </a:t>
            </a:r>
            <a:r>
              <a:rPr lang="en-US" sz="2800" dirty="0" smtClean="0"/>
              <a:t>for day n+1 for each trial. </a:t>
            </a:r>
          </a:p>
          <a:p>
            <a:pPr eaLnBrk="1" hangingPunct="1"/>
            <a:r>
              <a:rPr lang="en-US" sz="2800" dirty="0" smtClean="0"/>
              <a:t>Compute changes in the value of the portfolio.  </a:t>
            </a:r>
            <a:endParaRPr lang="en-US" sz="2800" dirty="0"/>
          </a:p>
        </p:txBody>
      </p:sp>
      <p:sp>
        <p:nvSpPr>
          <p:cNvPr id="10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B485E-4EC6-460A-86BC-9ADACA7A254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94656"/>
              </p:ext>
            </p:extLst>
          </p:nvPr>
        </p:nvGraphicFramePr>
        <p:xfrm>
          <a:off x="6588224" y="3861048"/>
          <a:ext cx="7687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4" imgW="419040" imgH="431640" progId="Equation.3">
                  <p:embed/>
                </p:oleObj>
              </mc:Choice>
              <mc:Fallback>
                <p:oleObj name="Equation" r:id="rId4" imgW="41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861048"/>
                        <a:ext cx="768792" cy="792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1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Portfolio on Sept 25, 2008 </a:t>
            </a:r>
            <a:r>
              <a:rPr lang="en-US" sz="2000" smtClean="0"/>
              <a:t>(Table 14.1, page 304)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7115C9-8266-483B-8FDE-7A48D8D963E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8517"/>
              </p:ext>
            </p:extLst>
          </p:nvPr>
        </p:nvGraphicFramePr>
        <p:xfrm>
          <a:off x="1403351" y="2060575"/>
          <a:ext cx="5112865" cy="2769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933"/>
                <a:gridCol w="1870466"/>
                <a:gridCol w="1870466"/>
              </a:tblGrid>
              <a:tr h="91442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Index</a:t>
                      </a:r>
                      <a:endParaRPr lang="en-US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Amount Invested ($000s)</a:t>
                      </a:r>
                      <a:endParaRPr lang="en-US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Current</a:t>
                      </a:r>
                      <a:r>
                        <a:rPr lang="en-US" sz="1800" b="1" baseline="0" dirty="0" smtClean="0"/>
                        <a:t> Price of Index ($)</a:t>
                      </a:r>
                      <a:endParaRPr lang="en-US" sz="1800" b="1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DJIA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4,000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11,022.06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FTSE 100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3,000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9,599.90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CAC 40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1,000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6,200.40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Nikkei 225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2,000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112.82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10,000    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4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12944</TotalTime>
  <Words>2169</Words>
  <Application>Microsoft Macintosh PowerPoint</Application>
  <PresentationFormat>On-screen Show (4:3)</PresentationFormat>
  <Paragraphs>677</Paragraphs>
  <Slides>42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Financial Risk Management</vt:lpstr>
      <vt:lpstr>MONte carlo simulation</vt:lpstr>
      <vt:lpstr>Monte Carlo Simulation</vt:lpstr>
      <vt:lpstr>Monte Carlo Simulation continued</vt:lpstr>
      <vt:lpstr>Speeding up Calculations with the Partial Simulation Approach</vt:lpstr>
      <vt:lpstr>  </vt:lpstr>
      <vt:lpstr> Historical Simulation  </vt:lpstr>
      <vt:lpstr>Historical Simulation continued</vt:lpstr>
      <vt:lpstr>Example: Portfolio on Sept 25, 2008 (Table 14.1, page 304)</vt:lpstr>
      <vt:lpstr>U.S. Dollar Value of Stock Indices </vt:lpstr>
      <vt:lpstr>Scenario #1</vt:lpstr>
      <vt:lpstr>500 1-day Scenarios</vt:lpstr>
      <vt:lpstr>Highest Losses</vt:lpstr>
      <vt:lpstr>Using Delta-Gamma Approximation</vt:lpstr>
      <vt:lpstr>Weighting Observations</vt:lpstr>
      <vt:lpstr>VaR Using Weighted Observations l=0.995</vt:lpstr>
      <vt:lpstr>Filtered Historical Simulation / Volatility Updating</vt:lpstr>
      <vt:lpstr>Volatilities (% per Day) Estimated for Next Day,  Using EWMA</vt:lpstr>
      <vt:lpstr>Scenario #1 with Vol. Update</vt:lpstr>
      <vt:lpstr>Volatility Adjusted Losses</vt:lpstr>
      <vt:lpstr>PowerPoint Presentation</vt:lpstr>
      <vt:lpstr>PowerPoint Presentation</vt:lpstr>
      <vt:lpstr>PowerPoint Presentation</vt:lpstr>
      <vt:lpstr>Stressed VaR</vt:lpstr>
      <vt:lpstr>attribution in simulation Based Var</vt:lpstr>
      <vt:lpstr>Top Losses out of 1000 simulations</vt:lpstr>
      <vt:lpstr>Allocating Simulation Based VaR</vt:lpstr>
      <vt:lpstr>Allocating Based on Component Volatility </vt:lpstr>
      <vt:lpstr>PowerPoint Presentation</vt:lpstr>
      <vt:lpstr>Allocating Based on Component Volatility </vt:lpstr>
      <vt:lpstr>Allocating Based on Expected Shortfall</vt:lpstr>
      <vt:lpstr>Allocating Based on Expected Shortfall</vt:lpstr>
      <vt:lpstr>Confidence Interval for var</vt:lpstr>
      <vt:lpstr>Bootstrapping for Confidence Intervals</vt:lpstr>
      <vt:lpstr>Parametric Method for  Confidence Interval</vt:lpstr>
      <vt:lpstr>Confidence Interval - Example</vt:lpstr>
      <vt:lpstr>CI Using Binomial - Example</vt:lpstr>
      <vt:lpstr>CI Using Binomial - Example</vt:lpstr>
      <vt:lpstr>CI Using Binomial - Example</vt:lpstr>
      <vt:lpstr>CI Using Binomial - Example</vt:lpstr>
      <vt:lpstr>PowerPoint Presentation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224</cp:revision>
  <cp:lastPrinted>2013-11-16T19:49:04Z</cp:lastPrinted>
  <dcterms:created xsi:type="dcterms:W3CDTF">1999-07-02T23:37:50Z</dcterms:created>
  <dcterms:modified xsi:type="dcterms:W3CDTF">2016-05-04T21:49:35Z</dcterms:modified>
</cp:coreProperties>
</file>