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1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3.xml" ContentType="application/vnd.openxmlformats-officedocument.presentationml.notesSlide+xml"/>
  <Override PartName="/ppt/embeddings/oleObject22.bin" ContentType="application/vnd.openxmlformats-officedocument.oleObject"/>
  <Override PartName="/ppt/notesSlides/notesSlide14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4"/>
  </p:notesMasterIdLst>
  <p:handoutMasterIdLst>
    <p:handoutMasterId r:id="rId35"/>
  </p:handoutMasterIdLst>
  <p:sldIdLst>
    <p:sldId id="318" r:id="rId2"/>
    <p:sldId id="330" r:id="rId3"/>
    <p:sldId id="297" r:id="rId4"/>
    <p:sldId id="333" r:id="rId5"/>
    <p:sldId id="299" r:id="rId6"/>
    <p:sldId id="336" r:id="rId7"/>
    <p:sldId id="337" r:id="rId8"/>
    <p:sldId id="334" r:id="rId9"/>
    <p:sldId id="320" r:id="rId10"/>
    <p:sldId id="321" r:id="rId11"/>
    <p:sldId id="402" r:id="rId12"/>
    <p:sldId id="323" r:id="rId13"/>
    <p:sldId id="324" r:id="rId14"/>
    <p:sldId id="322" r:id="rId15"/>
    <p:sldId id="313" r:id="rId16"/>
    <p:sldId id="314" r:id="rId17"/>
    <p:sldId id="328" r:id="rId18"/>
    <p:sldId id="329" r:id="rId19"/>
    <p:sldId id="405" r:id="rId20"/>
    <p:sldId id="343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403" r:id="rId29"/>
    <p:sldId id="399" r:id="rId30"/>
    <p:sldId id="400" r:id="rId31"/>
    <p:sldId id="401" r:id="rId32"/>
    <p:sldId id="404" r:id="rId3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37" autoAdjust="0"/>
  </p:normalViewPr>
  <p:slideViewPr>
    <p:cSldViewPr>
      <p:cViewPr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38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4FC29E8-BE6A-4CD7-9DB7-FE48F0D78D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8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defTabSz="966788">
              <a:spcBef>
                <a:spcPct val="0"/>
              </a:spcBef>
            </a:pPr>
            <a:endParaRPr lang="en-CA" sz="2500" smtClean="0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4038"/>
            <a:ext cx="3641725" cy="2732087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50863"/>
            <a:ext cx="3654425" cy="2740025"/>
          </a:xfrm>
          <a:ln w="12700" cap="flat"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en-CA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50863"/>
            <a:ext cx="3654425" cy="2740025"/>
          </a:xfrm>
          <a:ln w="12700" cap="flat"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en-CA" sz="24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4038"/>
            <a:ext cx="3641725" cy="27320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4038"/>
            <a:ext cx="3641725" cy="27320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9738" y="554038"/>
            <a:ext cx="3641725" cy="27320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50863"/>
            <a:ext cx="3654425" cy="2740025"/>
          </a:xfrm>
          <a:ln w="12700"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en-CA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50863"/>
            <a:ext cx="3654425" cy="2740025"/>
          </a:xfrm>
          <a:ln w="12700"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en-CA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50863"/>
            <a:ext cx="3654425" cy="2740025"/>
          </a:xfrm>
          <a:ln w="12700" cap="flat"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pPr eaLnBrk="1" hangingPunct="1">
              <a:spcBef>
                <a:spcPct val="0"/>
              </a:spcBef>
            </a:pPr>
            <a:endParaRPr lang="en-CA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11A986-6D81-4942-8ADD-AD9F45366FAD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E4473C-068C-44BE-B368-E2CE17130A4E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2B60E3-AAE4-451D-BDD0-FF3F57AB9424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F732-91F3-8647-A5B6-DCE43CBBC2E7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1DAD-8A1B-3841-A848-DA85890AB6F1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052-BB50-D34C-B3EF-B3D3D3C2F0E5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1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559F1-EB4D-0441-9539-BA3AFCFD2FF7}" type="datetime1">
              <a:rPr lang="en-US" altLang="en-US" smtClean="0"/>
              <a:t>5/2/16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3e, Chapter 14,  Copyright © John C. Hull 2012</a:t>
            </a:r>
            <a:endParaRPr lang="en-US" altLang="en-US" i="0"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0D429-75C0-4B63-BF5F-05484EE285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656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1DC05-0F23-1140-B751-5D0C3C28F532}" type="datetime1">
              <a:rPr lang="en-US" altLang="en-US" smtClean="0"/>
              <a:t>5/2/16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3e, Chapter 14,  Copyright © John C. Hull 2012</a:t>
            </a:r>
            <a:endParaRPr lang="en-US" altLang="en-US" i="0"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C81B4-D1CD-47C3-80A2-38E91EC332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42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1F51-F184-EE41-9089-CBE4A364D0A7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2847-3524-B449-A6B0-12B75CE677B2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D5A4-973B-974D-BD34-39C26394B92C}" type="datetime1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BCD9-E0B0-5C41-81DE-1A650358846D}" type="datetime1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9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6C0E-6D2F-F241-AAC5-DD0FB0DA20F7}" type="datetime1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1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570C-29DD-2F41-A444-5D42D69F6949}" type="datetime1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9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AC6B-AB99-2A4A-A12D-73B92397E071}" type="datetime1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016A-751D-B045-B9D7-8DD12743F0AC}" type="datetime1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42D4-3DF2-1D4B-9217-3FB38E5C0CA3}" type="datetime1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Risk Management and Financial Institutions 3e, Chapter 14,  Copyright © John C. Hull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11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5.emf"/><Relationship Id="rId13" Type="http://schemas.openxmlformats.org/officeDocument/2006/relationships/oleObject" Target="../embeddings/oleObject20.bin"/><Relationship Id="rId14" Type="http://schemas.openxmlformats.org/officeDocument/2006/relationships/image" Target="../media/image26.emf"/><Relationship Id="rId15" Type="http://schemas.openxmlformats.org/officeDocument/2006/relationships/oleObject" Target="../embeddings/oleObject21.bin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2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4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3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Spring 2016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Market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Method Example 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Assume daily </a:t>
            </a:r>
            <a:r>
              <a:rPr lang="en-US" dirty="0" smtClean="0"/>
              <a:t>return volatility </a:t>
            </a:r>
            <a:r>
              <a:rPr lang="en-US" dirty="0"/>
              <a:t>for Microsoft is 2% and that of AT&amp;T </a:t>
            </a:r>
            <a:r>
              <a:rPr lang="en-US" dirty="0" smtClean="0"/>
              <a:t>is 1</a:t>
            </a:r>
            <a:r>
              <a:rPr lang="en-US" dirty="0"/>
              <a:t>%, correlation between the two is </a:t>
            </a:r>
            <a:r>
              <a:rPr lang="en-US" dirty="0" smtClean="0"/>
              <a:t>0.3, what is the 5-day 95% </a:t>
            </a:r>
            <a:r>
              <a:rPr lang="en-US" dirty="0" err="1" smtClean="0"/>
              <a:t>VaR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The variance of the portfolio is: </a:t>
            </a:r>
          </a:p>
          <a:p>
            <a:pPr marL="0" indent="0">
              <a:buNone/>
            </a:pPr>
            <a:r>
              <a:rPr lang="en-US" dirty="0" smtClean="0"/>
              <a:t>σ</a:t>
            </a:r>
            <a:r>
              <a:rPr lang="en-US" baseline="-25000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 = (120*0.02)</a:t>
            </a:r>
            <a:r>
              <a:rPr lang="en-US" baseline="30000" dirty="0" smtClean="0"/>
              <a:t>2 </a:t>
            </a:r>
            <a:r>
              <a:rPr lang="en-US" dirty="0" smtClean="0"/>
              <a:t>+ (600*0.01)</a:t>
            </a:r>
            <a:r>
              <a:rPr lang="en-US" baseline="30000" dirty="0" smtClean="0"/>
              <a:t>2 </a:t>
            </a:r>
            <a:r>
              <a:rPr lang="en-US" dirty="0" smtClean="0"/>
              <a:t>+ 					2*120*0.02*600*0.01*0.3 = 50.40</a:t>
            </a:r>
          </a:p>
          <a:p>
            <a:r>
              <a:rPr lang="en-US" dirty="0" smtClean="0"/>
              <a:t>The five-day 95% </a:t>
            </a:r>
            <a:r>
              <a:rPr lang="en-US" dirty="0" err="1" smtClean="0"/>
              <a:t>VaR</a:t>
            </a:r>
            <a:r>
              <a:rPr lang="en-US" dirty="0" smtClean="0"/>
              <a:t> is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660233"/>
              </p:ext>
            </p:extLst>
          </p:nvPr>
        </p:nvGraphicFramePr>
        <p:xfrm>
          <a:off x="395536" y="5805264"/>
          <a:ext cx="818617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0" name="Equation" r:id="rId3" imgW="3429000" imgH="241300" progId="Equation.3">
                  <p:embed/>
                </p:oleObj>
              </mc:Choice>
              <mc:Fallback>
                <p:oleObj name="Equation" r:id="rId3" imgW="3429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5805264"/>
                        <a:ext cx="8186173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95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7" y="571501"/>
            <a:ext cx="7750175" cy="1214438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Delta – Gamma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27252"/>
            <a:ext cx="8229600" cy="4003675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The linear model will not be accurate because option prices are </a:t>
            </a:r>
            <a:r>
              <a:rPr lang="en-US" u="sng" dirty="0" smtClean="0"/>
              <a:t>linear only for small changes</a:t>
            </a:r>
            <a:r>
              <a:rPr lang="en-US" dirty="0" smtClean="0"/>
              <a:t> in the underlying. </a:t>
            </a:r>
          </a:p>
          <a:p>
            <a:r>
              <a:rPr lang="en-US" dirty="0" smtClean="0"/>
              <a:t>We can improve our estimation by using gamma as well: 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FB0103-186C-4D83-851D-F2374476CF4B}" type="slidenum">
              <a:rPr lang="en-US" altLang="en-US" smtClean="0"/>
              <a:pPr eaLnBrk="1" hangingPunct="1"/>
              <a:t>11</a:t>
            </a:fld>
            <a:endParaRPr lang="en-US" alt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358079"/>
              </p:ext>
            </p:extLst>
          </p:nvPr>
        </p:nvGraphicFramePr>
        <p:xfrm>
          <a:off x="2943225" y="5013325"/>
          <a:ext cx="31845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9" name="Equation" r:id="rId4" imgW="1447800" imgH="393700" progId="Equation.3">
                  <p:embed/>
                </p:oleObj>
              </mc:Choice>
              <mc:Fallback>
                <p:oleObj name="Equation" r:id="rId4" imgW="1447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3225" y="5013325"/>
                        <a:ext cx="3184525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63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7543800" cy="142875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Translation of Asset Price Changes to Price Changes for Long Call</a:t>
            </a:r>
            <a:endParaRPr lang="en-US" sz="2400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AF8A5D-0A8D-4E79-BB54-63F73FA54D08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  <p:grpSp>
        <p:nvGrpSpPr>
          <p:cNvPr id="45061" name="Group 117"/>
          <p:cNvGrpSpPr>
            <a:grpSpLocks/>
          </p:cNvGrpSpPr>
          <p:nvPr/>
        </p:nvGrpSpPr>
        <p:grpSpPr bwMode="auto">
          <a:xfrm>
            <a:off x="1672158" y="1857375"/>
            <a:ext cx="6572250" cy="4143375"/>
            <a:chOff x="1000100" y="1714487"/>
            <a:chExt cx="6572296" cy="4071967"/>
          </a:xfrm>
        </p:grpSpPr>
        <p:cxnSp>
          <p:nvCxnSpPr>
            <p:cNvPr id="45062" name="Straight Arrow Connector 6"/>
            <p:cNvCxnSpPr>
              <a:cxnSpLocks noChangeShapeType="1"/>
            </p:cNvCxnSpPr>
            <p:nvPr/>
          </p:nvCxnSpPr>
          <p:spPr bwMode="auto">
            <a:xfrm>
              <a:off x="2714612" y="4357694"/>
              <a:ext cx="3714776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3" name="Straight Arrow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428728" y="3071810"/>
              <a:ext cx="2571768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506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926" y="4429131"/>
              <a:ext cx="3429024" cy="1357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450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34947" y="2379640"/>
              <a:ext cx="2973381" cy="164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cxnSp>
          <p:nvCxnSpPr>
            <p:cNvPr id="45066" name="Straight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4251720" y="4320784"/>
              <a:ext cx="785024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7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4108447" y="4393413"/>
              <a:ext cx="1642280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4036215" y="4250537"/>
              <a:ext cx="250033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31"/>
            <p:cNvCxnSpPr>
              <a:cxnSpLocks noChangeShapeType="1"/>
            </p:cNvCxnSpPr>
            <p:nvPr/>
          </p:nvCxnSpPr>
          <p:spPr bwMode="auto">
            <a:xfrm>
              <a:off x="2285984" y="3000372"/>
              <a:ext cx="3000396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40"/>
            <p:cNvCxnSpPr>
              <a:cxnSpLocks noChangeShapeType="1"/>
            </p:cNvCxnSpPr>
            <p:nvPr/>
          </p:nvCxnSpPr>
          <p:spPr bwMode="auto">
            <a:xfrm rot="5400000" flipH="1" flipV="1">
              <a:off x="3858414" y="4714090"/>
              <a:ext cx="1000132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48"/>
            <p:cNvCxnSpPr>
              <a:cxnSpLocks noChangeShapeType="1"/>
            </p:cNvCxnSpPr>
            <p:nvPr/>
          </p:nvCxnSpPr>
          <p:spPr bwMode="auto">
            <a:xfrm rot="5400000" flipH="1" flipV="1">
              <a:off x="3464711" y="4893479"/>
              <a:ext cx="1214446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2" name="Straight Connector 50"/>
            <p:cNvCxnSpPr>
              <a:cxnSpLocks noChangeShapeType="1"/>
            </p:cNvCxnSpPr>
            <p:nvPr/>
          </p:nvCxnSpPr>
          <p:spPr bwMode="auto">
            <a:xfrm>
              <a:off x="2285984" y="4286256"/>
              <a:ext cx="178595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3" name="Straight Connector 61"/>
            <p:cNvCxnSpPr>
              <a:cxnSpLocks noChangeShapeType="1"/>
              <a:endCxn id="65" idx="2"/>
            </p:cNvCxnSpPr>
            <p:nvPr/>
          </p:nvCxnSpPr>
          <p:spPr bwMode="auto">
            <a:xfrm flipV="1">
              <a:off x="2714610" y="4259588"/>
              <a:ext cx="1494919" cy="98110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Arc 64"/>
            <p:cNvSpPr/>
            <p:nvPr/>
          </p:nvSpPr>
          <p:spPr bwMode="auto">
            <a:xfrm rot="6792575">
              <a:off x="3381039" y="2768923"/>
              <a:ext cx="1772320" cy="1292234"/>
            </a:xfrm>
            <a:prstGeom prst="arc">
              <a:avLst>
                <a:gd name="adj1" fmla="val 16237887"/>
                <a:gd name="adj2" fmla="val 20441296"/>
              </a:avLst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45075" name="Straight Connector 66"/>
            <p:cNvCxnSpPr>
              <a:cxnSpLocks noChangeShapeType="1"/>
              <a:endCxn id="65" idx="0"/>
            </p:cNvCxnSpPr>
            <p:nvPr/>
          </p:nvCxnSpPr>
          <p:spPr bwMode="auto">
            <a:xfrm rot="5400000">
              <a:off x="4627199" y="2660143"/>
              <a:ext cx="1247646" cy="785097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6" name="Straight Connector 81"/>
            <p:cNvCxnSpPr>
              <a:cxnSpLocks noChangeShapeType="1"/>
            </p:cNvCxnSpPr>
            <p:nvPr/>
          </p:nvCxnSpPr>
          <p:spPr bwMode="auto">
            <a:xfrm>
              <a:off x="1928794" y="4214818"/>
              <a:ext cx="2714644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7" name="Straight Connector 105"/>
            <p:cNvCxnSpPr>
              <a:cxnSpLocks noChangeShapeType="1"/>
            </p:cNvCxnSpPr>
            <p:nvPr/>
          </p:nvCxnSpPr>
          <p:spPr bwMode="auto">
            <a:xfrm>
              <a:off x="1214414" y="4000504"/>
              <a:ext cx="3429024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8" name="Straight Connector 109"/>
            <p:cNvCxnSpPr>
              <a:cxnSpLocks noChangeShapeType="1"/>
            </p:cNvCxnSpPr>
            <p:nvPr/>
          </p:nvCxnSpPr>
          <p:spPr bwMode="auto">
            <a:xfrm>
              <a:off x="1857356" y="3571876"/>
              <a:ext cx="3072555" cy="332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079" name="TextBox 115"/>
            <p:cNvSpPr txBox="1">
              <a:spLocks noChangeArrowheads="1"/>
            </p:cNvSpPr>
            <p:nvPr/>
          </p:nvSpPr>
          <p:spPr bwMode="auto">
            <a:xfrm>
              <a:off x="2714612" y="1714488"/>
              <a:ext cx="11430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/>
                <a:t>Long Call</a:t>
              </a:r>
              <a:endParaRPr lang="en-US"/>
            </a:p>
          </p:txBody>
        </p:sp>
        <p:sp>
          <p:nvSpPr>
            <p:cNvPr id="45080" name="TextBox 116"/>
            <p:cNvSpPr txBox="1">
              <a:spLocks noChangeArrowheads="1"/>
            </p:cNvSpPr>
            <p:nvPr/>
          </p:nvSpPr>
          <p:spPr bwMode="auto">
            <a:xfrm>
              <a:off x="5643570" y="3929066"/>
              <a:ext cx="19288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/>
                <a:t>Asset Price</a:t>
              </a: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35921" y="594928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Normal distribution for underlying asset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033" y="249289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Skewed distribution for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3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52082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Translation of Asset Price Change to Price Change for Short Call</a:t>
            </a:r>
            <a:endParaRPr lang="en-US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C5E43C-57B0-4A3B-9884-17310D22E49D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785938"/>
            <a:ext cx="34290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46086" name="Group 40"/>
          <p:cNvGrpSpPr>
            <a:grpSpLocks/>
          </p:cNvGrpSpPr>
          <p:nvPr/>
        </p:nvGrpSpPr>
        <p:grpSpPr bwMode="auto">
          <a:xfrm>
            <a:off x="1000125" y="2071688"/>
            <a:ext cx="6572250" cy="3732212"/>
            <a:chOff x="1000100" y="2071680"/>
            <a:chExt cx="6572296" cy="3731782"/>
          </a:xfrm>
        </p:grpSpPr>
        <p:cxnSp>
          <p:nvCxnSpPr>
            <p:cNvPr id="46087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2714612" y="3280859"/>
              <a:ext cx="3714776" cy="1504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88" name="Straight Arrow Connector 6"/>
            <p:cNvCxnSpPr>
              <a:cxnSpLocks noChangeShapeType="1"/>
            </p:cNvCxnSpPr>
            <p:nvPr/>
          </p:nvCxnSpPr>
          <p:spPr bwMode="auto">
            <a:xfrm rot="16200000" flipH="1">
              <a:off x="927558" y="3930174"/>
              <a:ext cx="3574904" cy="79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608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413194" y="3556473"/>
              <a:ext cx="2816887" cy="164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cxnSp>
          <p:nvCxnSpPr>
            <p:cNvPr id="46090" name="Straight Connector 9"/>
            <p:cNvCxnSpPr>
              <a:cxnSpLocks noChangeShapeType="1"/>
            </p:cNvCxnSpPr>
            <p:nvPr/>
          </p:nvCxnSpPr>
          <p:spPr bwMode="auto">
            <a:xfrm rot="16200000" flipH="1">
              <a:off x="3835856" y="2879262"/>
              <a:ext cx="1616752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1" name="Straight Connector 10"/>
            <p:cNvCxnSpPr>
              <a:cxnSpLocks noChangeShapeType="1"/>
            </p:cNvCxnSpPr>
            <p:nvPr/>
          </p:nvCxnSpPr>
          <p:spPr bwMode="auto">
            <a:xfrm rot="5400000">
              <a:off x="4214016" y="3286124"/>
              <a:ext cx="1429554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2" name="Straight Connector 11"/>
            <p:cNvCxnSpPr>
              <a:cxnSpLocks noChangeShapeType="1"/>
            </p:cNvCxnSpPr>
            <p:nvPr/>
          </p:nvCxnSpPr>
          <p:spPr bwMode="auto">
            <a:xfrm rot="5400000">
              <a:off x="4464845" y="3750471"/>
              <a:ext cx="1643072" cy="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3" name="Straight Connector 12"/>
            <p:cNvCxnSpPr>
              <a:cxnSpLocks noChangeShapeType="1"/>
            </p:cNvCxnSpPr>
            <p:nvPr/>
          </p:nvCxnSpPr>
          <p:spPr bwMode="auto">
            <a:xfrm flipV="1">
              <a:off x="2285984" y="4566743"/>
              <a:ext cx="3000396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4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3935495" y="2993938"/>
              <a:ext cx="845972" cy="15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5" name="Straight Connector 14"/>
            <p:cNvCxnSpPr>
              <a:cxnSpLocks noChangeShapeType="1"/>
            </p:cNvCxnSpPr>
            <p:nvPr/>
          </p:nvCxnSpPr>
          <p:spPr bwMode="auto">
            <a:xfrm rot="16200000" flipH="1">
              <a:off x="3826434" y="3102996"/>
              <a:ext cx="491794" cy="79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6" name="Straight Connector 15"/>
            <p:cNvCxnSpPr>
              <a:cxnSpLocks noChangeShapeType="1"/>
            </p:cNvCxnSpPr>
            <p:nvPr/>
          </p:nvCxnSpPr>
          <p:spPr bwMode="auto">
            <a:xfrm flipV="1">
              <a:off x="2285984" y="3348537"/>
              <a:ext cx="1785950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7" name="Straight Connector 16"/>
            <p:cNvCxnSpPr>
              <a:cxnSpLocks noChangeShapeType="1"/>
              <a:endCxn id="18" idx="2"/>
            </p:cNvCxnSpPr>
            <p:nvPr/>
          </p:nvCxnSpPr>
          <p:spPr bwMode="auto">
            <a:xfrm>
              <a:off x="2714610" y="3282360"/>
              <a:ext cx="1494919" cy="92946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rc 17"/>
            <p:cNvSpPr/>
            <p:nvPr/>
          </p:nvSpPr>
          <p:spPr bwMode="auto">
            <a:xfrm rot="14807425" flipV="1">
              <a:off x="3427508" y="3528758"/>
              <a:ext cx="1679381" cy="1292234"/>
            </a:xfrm>
            <a:prstGeom prst="arc">
              <a:avLst>
                <a:gd name="adj1" fmla="val 16237887"/>
                <a:gd name="adj2" fmla="val 20441296"/>
              </a:avLst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46099" name="Straight Connector 18"/>
            <p:cNvCxnSpPr>
              <a:cxnSpLocks noChangeShapeType="1"/>
              <a:endCxn id="18" idx="0"/>
            </p:cNvCxnSpPr>
            <p:nvPr/>
          </p:nvCxnSpPr>
          <p:spPr bwMode="auto">
            <a:xfrm rot="16200000" flipV="1">
              <a:off x="4660032" y="4126133"/>
              <a:ext cx="1181980" cy="785097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0" name="Straight Connector 19"/>
            <p:cNvCxnSpPr>
              <a:cxnSpLocks noChangeShapeType="1"/>
            </p:cNvCxnSpPr>
            <p:nvPr/>
          </p:nvCxnSpPr>
          <p:spPr bwMode="auto">
            <a:xfrm>
              <a:off x="1928794" y="3429000"/>
              <a:ext cx="2428892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1" name="Straight Connector 20"/>
            <p:cNvCxnSpPr>
              <a:cxnSpLocks noChangeShapeType="1"/>
            </p:cNvCxnSpPr>
            <p:nvPr/>
          </p:nvCxnSpPr>
          <p:spPr bwMode="auto">
            <a:xfrm flipV="1">
              <a:off x="1214414" y="3619250"/>
              <a:ext cx="3429024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2" name="Straight Connector 21"/>
            <p:cNvCxnSpPr>
              <a:cxnSpLocks noChangeShapeType="1"/>
            </p:cNvCxnSpPr>
            <p:nvPr/>
          </p:nvCxnSpPr>
          <p:spPr bwMode="auto">
            <a:xfrm flipV="1">
              <a:off x="1857356" y="3995370"/>
              <a:ext cx="3072555" cy="31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3" name="TextBox 22"/>
            <p:cNvSpPr txBox="1">
              <a:spLocks noChangeArrowheads="1"/>
            </p:cNvSpPr>
            <p:nvPr/>
          </p:nvSpPr>
          <p:spPr bwMode="auto">
            <a:xfrm rot="10800000" flipV="1">
              <a:off x="2714612" y="5157131"/>
              <a:ext cx="11430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/>
                <a:t>Short Call</a:t>
              </a:r>
              <a:endParaRPr lang="en-US"/>
            </a:p>
          </p:txBody>
        </p:sp>
        <p:sp>
          <p:nvSpPr>
            <p:cNvPr id="46104" name="TextBox 23"/>
            <p:cNvSpPr txBox="1">
              <a:spLocks noChangeArrowheads="1"/>
            </p:cNvSpPr>
            <p:nvPr/>
          </p:nvSpPr>
          <p:spPr bwMode="auto">
            <a:xfrm rot="10800000" flipV="1">
              <a:off x="5643570" y="3338539"/>
              <a:ext cx="1928826" cy="34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CA"/>
                <a:t>Asset Price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84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7543800" cy="1165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Impact of Gamma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AA5A44-61C5-4435-B9C2-D83D8D25424A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1719263"/>
            <a:ext cx="8229600" cy="4411662"/>
          </a:xfrm>
          <a:prstGeom prst="rect">
            <a:avLst/>
          </a:prstGeom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3200" kern="0" dirty="0">
                <a:latin typeface="+mn-lt"/>
              </a:rPr>
              <a:t> </a:t>
            </a:r>
            <a:endParaRPr lang="en-CA" sz="3200" kern="0" dirty="0">
              <a:latin typeface="+mn-lt"/>
            </a:endParaRPr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7375"/>
            <a:ext cx="39020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403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857375"/>
            <a:ext cx="364331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4040" name="TextBox 17"/>
          <p:cNvSpPr txBox="1">
            <a:spLocks noChangeArrowheads="1"/>
          </p:cNvSpPr>
          <p:nvPr/>
        </p:nvSpPr>
        <p:spPr bwMode="auto">
          <a:xfrm>
            <a:off x="857250" y="4714875"/>
            <a:ext cx="2000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Positive Gamma</a:t>
            </a:r>
            <a:endParaRPr lang="en-US"/>
          </a:p>
        </p:txBody>
      </p:sp>
      <p:sp>
        <p:nvSpPr>
          <p:cNvPr id="44041" name="TextBox 18"/>
          <p:cNvSpPr txBox="1">
            <a:spLocks noChangeArrowheads="1"/>
          </p:cNvSpPr>
          <p:nvPr/>
        </p:nvSpPr>
        <p:spPr bwMode="auto">
          <a:xfrm>
            <a:off x="5500688" y="4643438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/>
              <a:t>Negative Gamma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7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003232" cy="1295400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Quadratic </a:t>
            </a:r>
            <a:r>
              <a:rPr lang="en-US" dirty="0"/>
              <a:t>/</a:t>
            </a:r>
            <a:r>
              <a:rPr lang="en-US" dirty="0" smtClean="0"/>
              <a:t> Delta-Gamma Model </a:t>
            </a:r>
            <a:endParaRPr lang="en-US" sz="2400" dirty="0" smtClean="0"/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556792"/>
            <a:ext cx="7643813" cy="4411662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2400" dirty="0" smtClean="0"/>
              <a:t>For a portfolio dependent on a single asset price it is approximately true that</a:t>
            </a:r>
          </a:p>
          <a:p>
            <a:endParaRPr lang="en-US" sz="2400" dirty="0" smtClean="0"/>
          </a:p>
          <a:p>
            <a:r>
              <a:rPr lang="en-US" sz="2400" dirty="0" smtClean="0"/>
              <a:t>	so that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Recall                           , hence: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graphicFrame>
        <p:nvGraphicFramePr>
          <p:cNvPr id="18436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256664"/>
              </p:ext>
            </p:extLst>
          </p:nvPr>
        </p:nvGraphicFramePr>
        <p:xfrm>
          <a:off x="467544" y="4725144"/>
          <a:ext cx="8144573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7" name="Equation" r:id="rId4" imgW="5029200" imgH="1333500" progId="Equation.3">
                  <p:embed/>
                </p:oleObj>
              </mc:Choice>
              <mc:Fallback>
                <p:oleObj name="Equation" r:id="rId4" imgW="50292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25144"/>
                        <a:ext cx="8144573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A5F395-80E6-44D9-B484-9E1A49C0734C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  <p:graphicFrame>
        <p:nvGraphicFramePr>
          <p:cNvPr id="18434" name="Object 4"/>
          <p:cNvGraphicFramePr>
            <a:graphicFrameLocks/>
          </p:cNvGraphicFramePr>
          <p:nvPr/>
        </p:nvGraphicFramePr>
        <p:xfrm>
          <a:off x="2339978" y="2420940"/>
          <a:ext cx="2663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8" name="Equation" r:id="rId6" imgW="1320480" imgH="583920" progId="Equation.3">
                  <p:embed/>
                </p:oleObj>
              </mc:Choice>
              <mc:Fallback>
                <p:oleObj name="Equation" r:id="rId6" imgW="132048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8" y="2420940"/>
                        <a:ext cx="26638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232412"/>
              </p:ext>
            </p:extLst>
          </p:nvPr>
        </p:nvGraphicFramePr>
        <p:xfrm>
          <a:off x="2124075" y="3141665"/>
          <a:ext cx="3095997" cy="64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9" name="Equation" r:id="rId8" imgW="1549080" imgH="393480" progId="Equation.3">
                  <p:embed/>
                </p:oleObj>
              </mc:Choice>
              <mc:Fallback>
                <p:oleObj name="Equation" r:id="rId8" imgW="15490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1665"/>
                        <a:ext cx="3095997" cy="64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975312"/>
              </p:ext>
            </p:extLst>
          </p:nvPr>
        </p:nvGraphicFramePr>
        <p:xfrm>
          <a:off x="1763688" y="4149080"/>
          <a:ext cx="1729093" cy="44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0" name="Equation" r:id="rId10" imgW="889000" imgH="228600" progId="Equation.3">
                  <p:embed/>
                </p:oleObj>
              </mc:Choice>
              <mc:Fallback>
                <p:oleObj name="Equation" r:id="rId10" imgW="889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63688" y="4149080"/>
                        <a:ext cx="1729093" cy="44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896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dirty="0" smtClean="0"/>
              <a:t>Quadratic Model</a:t>
            </a:r>
          </a:p>
        </p:txBody>
      </p:sp>
      <p:sp>
        <p:nvSpPr>
          <p:cNvPr id="47109" name="Content Placeholder 6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411662"/>
          </a:xfrm>
        </p:spPr>
        <p:txBody>
          <a:bodyPr>
            <a:normAutofit/>
          </a:bodyPr>
          <a:lstStyle/>
          <a:p>
            <a:r>
              <a:rPr lang="en-US" dirty="0" smtClean="0"/>
              <a:t>When there are a small number of underlying market variable moments can be calculated analytically from the delta/gamma approximation</a:t>
            </a:r>
          </a:p>
          <a:p>
            <a:r>
              <a:rPr lang="en-US" dirty="0" smtClean="0"/>
              <a:t>The Cornish – Fisher expansion can then be used to convert moments to </a:t>
            </a:r>
            <a:r>
              <a:rPr lang="en-US" dirty="0" err="1" smtClean="0"/>
              <a:t>quantiles</a:t>
            </a:r>
            <a:endParaRPr lang="en-US" dirty="0" smtClean="0"/>
          </a:p>
        </p:txBody>
      </p:sp>
      <p:sp>
        <p:nvSpPr>
          <p:cNvPr id="471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E4B589-84F7-4763-B6AE-C63693DA4B5D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364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Quadratic Model – Estimating </a:t>
            </a:r>
            <a:r>
              <a:rPr lang="en-US" dirty="0" err="1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Moments to find </a:t>
            </a:r>
            <a:r>
              <a:rPr lang="en-US" dirty="0" err="1" smtClean="0"/>
              <a:t>skewness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Cornish – </a:t>
            </a:r>
            <a:r>
              <a:rPr lang="en-US" dirty="0" smtClean="0"/>
              <a:t>Fisher: The </a:t>
            </a:r>
            <a:r>
              <a:rPr lang="en-US" i="1" dirty="0" smtClean="0"/>
              <a:t>q</a:t>
            </a:r>
            <a:r>
              <a:rPr lang="en-US" dirty="0" smtClean="0"/>
              <a:t> percentile is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20888"/>
            <a:ext cx="6870335" cy="936104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656797"/>
              </p:ext>
            </p:extLst>
          </p:nvPr>
        </p:nvGraphicFramePr>
        <p:xfrm>
          <a:off x="2661889" y="3933056"/>
          <a:ext cx="38163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1" name="Equation" r:id="rId4" imgW="1282700" imgH="393700" progId="Equation.3">
                  <p:embed/>
                </p:oleObj>
              </mc:Choice>
              <mc:Fallback>
                <p:oleObj name="Equation" r:id="rId4" imgW="1282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1889" y="3933056"/>
                        <a:ext cx="3816350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85021"/>
              </p:ext>
            </p:extLst>
          </p:nvPr>
        </p:nvGraphicFramePr>
        <p:xfrm>
          <a:off x="6876256" y="3356992"/>
          <a:ext cx="1800200" cy="63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2" name="Equation" r:id="rId6" imgW="647700" imgH="228600" progId="Equation.3">
                  <p:embed/>
                </p:oleObj>
              </mc:Choice>
              <mc:Fallback>
                <p:oleObj name="Equation" r:id="rId6" imgW="647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76256" y="3356992"/>
                        <a:ext cx="1800200" cy="635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5656" y="4293096"/>
            <a:ext cx="1035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301208"/>
            <a:ext cx="76328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err="1" smtClean="0"/>
              <a:t>Z</a:t>
            </a:r>
            <a:r>
              <a:rPr lang="en-US" sz="2400" i="1" baseline="-25000" dirty="0" err="1" smtClean="0"/>
              <a:t>q</a:t>
            </a:r>
            <a:r>
              <a:rPr lang="en-US" sz="2400" dirty="0" smtClean="0"/>
              <a:t> is the relevant </a:t>
            </a:r>
            <a:r>
              <a:rPr lang="en-US" sz="2400" dirty="0" err="1" smtClean="0"/>
              <a:t>quantile</a:t>
            </a:r>
            <a:r>
              <a:rPr lang="en-US" sz="2400" dirty="0" smtClean="0"/>
              <a:t> of the standard normal. </a:t>
            </a:r>
          </a:p>
          <a:p>
            <a:pPr algn="l"/>
            <a:r>
              <a:rPr lang="en-US" sz="2400" dirty="0" smtClean="0"/>
              <a:t>For example, if we’re looking </a:t>
            </a:r>
            <a:r>
              <a:rPr lang="en-US" sz="2400" smtClean="0"/>
              <a:t>for VaR</a:t>
            </a:r>
            <a:r>
              <a:rPr lang="en-US" sz="2400" baseline="-25000" smtClean="0"/>
              <a:t>95</a:t>
            </a:r>
            <a:r>
              <a:rPr lang="en-US" sz="2400" baseline="-25000" dirty="0" smtClean="0"/>
              <a:t>%</a:t>
            </a:r>
            <a:r>
              <a:rPr lang="en-US" sz="2400" dirty="0" smtClean="0"/>
              <a:t> then it will be N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(0.05)=-1.645.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66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Delta-Gamma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current value of a stock index is $1,500, and its daily volatility is 2%</a:t>
            </a:r>
          </a:p>
          <a:p>
            <a:r>
              <a:rPr lang="en-US" dirty="0" smtClean="0"/>
              <a:t>A portfolio of options on the index has delta=0.5, gamma=0</a:t>
            </a:r>
          </a:p>
          <a:p>
            <a:r>
              <a:rPr lang="en-US" dirty="0" smtClean="0"/>
              <a:t>Use the delta-gamma method to estimate the mean, variance and </a:t>
            </a:r>
            <a:r>
              <a:rPr lang="en-US" dirty="0" err="1" smtClean="0"/>
              <a:t>skewness</a:t>
            </a:r>
            <a:r>
              <a:rPr lang="en-US" dirty="0" smtClean="0"/>
              <a:t> of dollar returns  of the portfolio. </a:t>
            </a:r>
          </a:p>
          <a:p>
            <a:r>
              <a:rPr lang="en-US" dirty="0" smtClean="0"/>
              <a:t>What is 1-day VaR-95%?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Delta-Gamma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Mean=0</a:t>
            </a:r>
          </a:p>
          <a:p>
            <a:r>
              <a:rPr lang="en-US" dirty="0" smtClean="0"/>
              <a:t>Variance=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baseline="30000" dirty="0" smtClean="0"/>
              <a:t>2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>
                <a:latin typeface="Symbol" charset="2"/>
                <a:cs typeface="Symbol" charset="2"/>
              </a:rPr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=(0.5)</a:t>
            </a:r>
            <a:r>
              <a:rPr lang="en-US" baseline="30000" dirty="0" smtClean="0"/>
              <a:t>2</a:t>
            </a:r>
            <a:r>
              <a:rPr lang="en-US" dirty="0" smtClean="0"/>
              <a:t>*1500</a:t>
            </a:r>
            <a:r>
              <a:rPr lang="en-US" baseline="30000" dirty="0" smtClean="0"/>
              <a:t>2</a:t>
            </a:r>
            <a:r>
              <a:rPr lang="en-US" dirty="0" smtClean="0"/>
              <a:t>*(0.02)</a:t>
            </a:r>
            <a:r>
              <a:rPr lang="en-US" baseline="30000" dirty="0" smtClean="0"/>
              <a:t>2</a:t>
            </a:r>
            <a:r>
              <a:rPr lang="en-US" dirty="0" smtClean="0"/>
              <a:t>=225</a:t>
            </a:r>
          </a:p>
          <a:p>
            <a:r>
              <a:rPr lang="en-US" dirty="0" err="1" smtClean="0"/>
              <a:t>Skewness</a:t>
            </a:r>
            <a:r>
              <a:rPr lang="en-US" dirty="0" smtClean="0"/>
              <a:t>=0</a:t>
            </a:r>
          </a:p>
          <a:p>
            <a:r>
              <a:rPr lang="en-US" dirty="0" smtClean="0"/>
              <a:t>The 5%-</a:t>
            </a:r>
            <a:r>
              <a:rPr lang="en-US" dirty="0" err="1" smtClean="0"/>
              <a:t>ile</a:t>
            </a:r>
            <a:r>
              <a:rPr lang="en-US" dirty="0" smtClean="0"/>
              <a:t> is: </a:t>
            </a:r>
          </a:p>
          <a:p>
            <a:r>
              <a:rPr lang="en-US" dirty="0" smtClean="0"/>
              <a:t>VaR-95%=|-25|=25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073003"/>
              </p:ext>
            </p:extLst>
          </p:nvPr>
        </p:nvGraphicFramePr>
        <p:xfrm>
          <a:off x="3203848" y="3429000"/>
          <a:ext cx="274477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371600" imgH="215900" progId="Equation.3">
                  <p:embed/>
                </p:oleObj>
              </mc:Choice>
              <mc:Fallback>
                <p:oleObj name="Equation" r:id="rId3" imgW="1371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3429000"/>
                        <a:ext cx="2744776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5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Market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Parametric Models</a:t>
            </a:r>
          </a:p>
          <a:p>
            <a:pPr lvl="1"/>
            <a:r>
              <a:rPr lang="en-US" dirty="0" smtClean="0"/>
              <a:t>Delta-Gamma</a:t>
            </a:r>
          </a:p>
          <a:p>
            <a:pPr lvl="1"/>
            <a:r>
              <a:rPr lang="en-US" dirty="0" smtClean="0"/>
              <a:t>Monte Carlo Simulation</a:t>
            </a:r>
          </a:p>
          <a:p>
            <a:r>
              <a:rPr lang="en-US" dirty="0" smtClean="0"/>
              <a:t>Non-Parametric Simulation</a:t>
            </a:r>
          </a:p>
          <a:p>
            <a:pPr lvl="1"/>
            <a:r>
              <a:rPr lang="en-US" dirty="0" smtClean="0"/>
              <a:t>Historical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smtClean="0"/>
              <a:t>Semi-parametric: time and volatility weighting</a:t>
            </a:r>
          </a:p>
          <a:p>
            <a:r>
              <a:rPr lang="en-US" dirty="0" smtClean="0"/>
              <a:t>Simulations: Allocation and Confidence Intervals</a:t>
            </a:r>
          </a:p>
          <a:p>
            <a:r>
              <a:rPr lang="en-US" dirty="0" smtClean="0"/>
              <a:t>We look at 1-day </a:t>
            </a:r>
            <a:r>
              <a:rPr lang="en-US" dirty="0" err="1" smtClean="0"/>
              <a:t>VaR</a:t>
            </a:r>
            <a:r>
              <a:rPr lang="en-US" dirty="0" smtClean="0"/>
              <a:t>, unless stated otherwise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Gamma on Portfolio and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950085"/>
              </p:ext>
            </p:extLst>
          </p:nvPr>
        </p:nvGraphicFramePr>
        <p:xfrm>
          <a:off x="539552" y="2708918"/>
          <a:ext cx="8064896" cy="345638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16224"/>
                <a:gridCol w="2016224"/>
                <a:gridCol w="2016224"/>
                <a:gridCol w="2016224"/>
              </a:tblGrid>
              <a:tr h="579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Gamma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/>
                </a:tc>
              </a:tr>
              <a:tr h="579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(ΔP)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-31.5</a:t>
                      </a:r>
                    </a:p>
                  </a:txBody>
                  <a:tcPr marL="12700" marR="12700" marT="12700" marB="0" anchor="ctr"/>
                </a:tc>
              </a:tr>
              <a:tr h="579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ΔP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2,210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2,210</a:t>
                      </a:r>
                    </a:p>
                  </a:txBody>
                  <a:tcPr marL="12700" marR="12700" marT="12700" marB="0" anchor="ctr"/>
                </a:tc>
              </a:tr>
              <a:tr h="579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skewness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2.817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-2.817</a:t>
                      </a:r>
                    </a:p>
                  </a:txBody>
                  <a:tcPr marL="12700" marR="12700" marT="12700" marB="0" anchor="ctr"/>
                </a:tc>
              </a:tr>
              <a:tr h="579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4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endParaRPr lang="en-US" sz="24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-0.844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-1.645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-2.446</a:t>
                      </a:r>
                    </a:p>
                  </a:txBody>
                  <a:tcPr marL="12700" marR="12700" marT="12700" marB="0" anchor="ctr"/>
                </a:tc>
              </a:tr>
              <a:tr h="5610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5%-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-146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77281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What if Portfolio Gamma = 0.07? Gamma = -0.07?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5154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Modeling Bonds in Linear Model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Duration Approach: Linear relation between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i="1" dirty="0" smtClean="0">
                <a:latin typeface="Times New Roman" pitchFamily="18" charset="0"/>
              </a:rPr>
              <a:t>P</a:t>
            </a:r>
            <a:r>
              <a:rPr lang="en-US" dirty="0" smtClean="0"/>
              <a:t> and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i="1" dirty="0" err="1" smtClean="0">
                <a:latin typeface="Times New Roman" pitchFamily="18" charset="0"/>
              </a:rPr>
              <a:t>y</a:t>
            </a:r>
            <a:r>
              <a:rPr lang="en-US" dirty="0" smtClean="0"/>
              <a:t> (allows parallel shifts only)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Zero Coupon Bonds: Underlying variables are zero-coupon bond returns with many different maturities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Principal Components Approach: 2 or 3 independent shifts with their own volatilities, capture most of the variance in term-structure moves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162369-0E26-4697-AF78-219E5B72A261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208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</a:t>
            </a:r>
          </a:p>
          <a:p>
            <a:r>
              <a:rPr lang="en-US" dirty="0" smtClean="0"/>
              <a:t>Therefore:</a:t>
            </a:r>
          </a:p>
          <a:p>
            <a:r>
              <a:rPr lang="en-US" dirty="0" smtClean="0"/>
              <a:t>Assume yield follows:</a:t>
            </a:r>
          </a:p>
          <a:p>
            <a:r>
              <a:rPr lang="en-US" dirty="0" smtClean="0"/>
              <a:t>Then the price will follow: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425296"/>
              </p:ext>
            </p:extLst>
          </p:nvPr>
        </p:nvGraphicFramePr>
        <p:xfrm>
          <a:off x="2035175" y="1604963"/>
          <a:ext cx="2295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68" name="Equation" r:id="rId3" imgW="1295400" imgH="393700" progId="Equation.3">
                  <p:embed/>
                </p:oleObj>
              </mc:Choice>
              <mc:Fallback>
                <p:oleObj name="Equation" r:id="rId3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5175" y="1604963"/>
                        <a:ext cx="229552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073093"/>
              </p:ext>
            </p:extLst>
          </p:nvPr>
        </p:nvGraphicFramePr>
        <p:xfrm>
          <a:off x="2659335" y="2348111"/>
          <a:ext cx="6189084" cy="43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69" name="Equation" r:id="rId5" imgW="2908300" imgH="203200" progId="Equation.3">
                  <p:embed/>
                </p:oleObj>
              </mc:Choice>
              <mc:Fallback>
                <p:oleObj name="Equation" r:id="rId5" imgW="2908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9335" y="2348111"/>
                        <a:ext cx="6189084" cy="432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37973"/>
              </p:ext>
            </p:extLst>
          </p:nvPr>
        </p:nvGraphicFramePr>
        <p:xfrm>
          <a:off x="4607535" y="2852936"/>
          <a:ext cx="1908681" cy="57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70" name="Equation" r:id="rId7" imgW="977900" imgH="292100" progId="Equation.3">
                  <p:embed/>
                </p:oleObj>
              </mc:Choice>
              <mc:Fallback>
                <p:oleObj name="Equation" r:id="rId7" imgW="9779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7535" y="2852936"/>
                        <a:ext cx="1908681" cy="570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517939"/>
              </p:ext>
            </p:extLst>
          </p:nvPr>
        </p:nvGraphicFramePr>
        <p:xfrm>
          <a:off x="5310188" y="3429000"/>
          <a:ext cx="1854100" cy="52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71" name="Equation" r:id="rId9" imgW="1028700" imgH="292100" progId="Equation.3">
                  <p:embed/>
                </p:oleObj>
              </mc:Choice>
              <mc:Fallback>
                <p:oleObj name="Equation" r:id="rId9" imgW="1028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10188" y="3429000"/>
                        <a:ext cx="1854100" cy="526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859515"/>
              </p:ext>
            </p:extLst>
          </p:nvPr>
        </p:nvGraphicFramePr>
        <p:xfrm>
          <a:off x="2411759" y="4077244"/>
          <a:ext cx="1931552" cy="50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72" name="Equation" r:id="rId11" imgW="876300" imgH="228600" progId="Equation.3">
                  <p:embed/>
                </p:oleObj>
              </mc:Choice>
              <mc:Fallback>
                <p:oleObj name="Equation" r:id="rId11" imgW="876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1759" y="4077244"/>
                        <a:ext cx="1931552" cy="50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843715"/>
              </p:ext>
            </p:extLst>
          </p:nvPr>
        </p:nvGraphicFramePr>
        <p:xfrm>
          <a:off x="4776787" y="4077072"/>
          <a:ext cx="179199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73" name="Equation" r:id="rId13" imgW="812800" imgH="228600" progId="Equation.3">
                  <p:embed/>
                </p:oleObj>
              </mc:Choice>
              <mc:Fallback>
                <p:oleObj name="Equation" r:id="rId13" imgW="81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76787" y="4077072"/>
                        <a:ext cx="179199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327369"/>
              </p:ext>
            </p:extLst>
          </p:nvPr>
        </p:nvGraphicFramePr>
        <p:xfrm>
          <a:off x="779463" y="4983163"/>
          <a:ext cx="75136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74" name="Equation" r:id="rId15" imgW="3162300" imgH="266700" progId="Equation.3">
                  <p:embed/>
                </p:oleObj>
              </mc:Choice>
              <mc:Fallback>
                <p:oleObj name="Equation" r:id="rId15" imgW="31623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9463" y="4983163"/>
                        <a:ext cx="7513637" cy="633412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11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that the volatility of daily changes in interest rates is 0.1% with mean=0</a:t>
            </a:r>
          </a:p>
          <a:p>
            <a:r>
              <a:rPr lang="en-US" dirty="0" smtClean="0"/>
              <a:t>Our Portfolio is worth $820 and has duration of 5</a:t>
            </a:r>
          </a:p>
          <a:p>
            <a:r>
              <a:rPr lang="en-US" dirty="0" smtClean="0"/>
              <a:t>Using the normal-linear approach find the 1-day VaR</a:t>
            </a:r>
            <a:r>
              <a:rPr lang="en-US" baseline="-25000" dirty="0" smtClean="0"/>
              <a:t>95%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 dollar duration is 820*5=4,100 </a:t>
            </a:r>
          </a:p>
          <a:p>
            <a:pPr lvl="2"/>
            <a:r>
              <a:rPr lang="en-US" dirty="0" smtClean="0"/>
              <a:t>Portfolio value will drop by $41 for 1% rise in yield.</a:t>
            </a:r>
          </a:p>
          <a:p>
            <a:pPr lvl="1"/>
            <a:r>
              <a:rPr lang="en-US" dirty="0" smtClean="0"/>
              <a:t>VaR</a:t>
            </a:r>
            <a:r>
              <a:rPr lang="en-US" baseline="-25000" dirty="0" smtClean="0"/>
              <a:t>95%</a:t>
            </a:r>
            <a:r>
              <a:rPr lang="en-US" dirty="0" smtClean="0"/>
              <a:t> = 4100*[0+1.645*0.001] = $6.74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 Approach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duration approximation is for small changes in yield, </a:t>
            </a:r>
            <a:r>
              <a:rPr lang="en-US" dirty="0" err="1" smtClean="0"/>
              <a:t>VaR</a:t>
            </a:r>
            <a:r>
              <a:rPr lang="en-US" dirty="0" smtClean="0"/>
              <a:t> might involve large changes, where the approximation fails</a:t>
            </a:r>
          </a:p>
          <a:p>
            <a:pPr lvl="1"/>
            <a:r>
              <a:rPr lang="en-US" dirty="0" smtClean="0"/>
              <a:t>Include convexity and use delta-gamma.</a:t>
            </a:r>
          </a:p>
          <a:p>
            <a:r>
              <a:rPr lang="en-US" dirty="0" smtClean="0"/>
              <a:t>The portfolio might be affected by non-parallel shifts in the yield curve.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9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dirty="0" smtClean="0"/>
              <a:t>Zero-coupon Bond Returns as Underlying Variables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153400" cy="41148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2800" dirty="0" smtClean="0"/>
              <a:t>We can choose as market variables zero-coupon bond price changes with standard maturities (for example: 1m, 3m, 6m, 1yr, 2yr, 5yr, 7yr, 10yr, 30yr)</a:t>
            </a:r>
          </a:p>
          <a:p>
            <a:pPr eaLnBrk="1" hangingPunct="1"/>
            <a:r>
              <a:rPr lang="en-US" sz="2800" dirty="0" smtClean="0"/>
              <a:t>We need to estimate the covariance matrix of all these bond price returns.</a:t>
            </a:r>
          </a:p>
          <a:p>
            <a:pPr eaLnBrk="1" hangingPunct="1"/>
            <a:r>
              <a:rPr lang="en-US" sz="2800" dirty="0" smtClean="0"/>
              <a:t>We need to map the portfolio to each of the maturities.</a:t>
            </a:r>
          </a:p>
          <a:p>
            <a:pPr eaLnBrk="1" hangingPunct="1"/>
            <a:r>
              <a:rPr lang="en-US" sz="2800" dirty="0" smtClean="0"/>
              <a:t>Suppose we have </a:t>
            </a:r>
            <a:r>
              <a:rPr lang="en-US" sz="2800" i="1" dirty="0" smtClean="0"/>
              <a:t>n</a:t>
            </a:r>
            <a:r>
              <a:rPr lang="en-US" sz="2800" dirty="0" smtClean="0"/>
              <a:t> maturities: 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F04C7A-B5BA-4258-A764-45439E2F7E82}" type="slidenum">
              <a:rPr lang="en-US" altLang="en-US" smtClean="0"/>
              <a:pPr eaLnBrk="1" hangingPunct="1"/>
              <a:t>25</a:t>
            </a:fld>
            <a:endParaRPr lang="en-US" altLang="en-US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557089"/>
              </p:ext>
            </p:extLst>
          </p:nvPr>
        </p:nvGraphicFramePr>
        <p:xfrm>
          <a:off x="3675063" y="5595938"/>
          <a:ext cx="23939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0" name="Equation" r:id="rId4" imgW="1244600" imgH="482600" progId="Equation.3">
                  <p:embed/>
                </p:oleObj>
              </mc:Choice>
              <mc:Fallback>
                <p:oleObj name="Equation" r:id="rId4" imgW="1244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063" y="5595938"/>
                        <a:ext cx="2393950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16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Bond Portfolio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portfolio invested $37,397 in 3mm, </a:t>
            </a:r>
            <a:r>
              <a:rPr lang="en-US" dirty="0"/>
              <a:t>$</a:t>
            </a:r>
            <a:r>
              <a:rPr lang="en-US" dirty="0" smtClean="0"/>
              <a:t>331,382 in 6mm and </a:t>
            </a:r>
            <a:r>
              <a:rPr lang="en-US" dirty="0"/>
              <a:t>$</a:t>
            </a:r>
            <a:r>
              <a:rPr lang="en-US" dirty="0" smtClean="0"/>
              <a:t>678,074 in 1-yr bonds</a:t>
            </a:r>
          </a:p>
          <a:p>
            <a:r>
              <a:rPr lang="en-US" dirty="0" smtClean="0"/>
              <a:t>Rates, </a:t>
            </a:r>
            <a:r>
              <a:rPr lang="en-US" dirty="0" err="1" smtClean="0"/>
              <a:t>vols</a:t>
            </a:r>
            <a:r>
              <a:rPr lang="en-US" dirty="0" smtClean="0"/>
              <a:t> and correlations for bond prices: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12976"/>
            <a:ext cx="785603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Portfolio Variance = </a:t>
            </a:r>
          </a:p>
          <a:p>
            <a:pPr marL="0" indent="0">
              <a:buNone/>
            </a:pPr>
            <a:r>
              <a:rPr lang="en-US" dirty="0"/>
              <a:t>37,397</a:t>
            </a:r>
            <a:r>
              <a:rPr lang="en-US" baseline="30000" dirty="0"/>
              <a:t>2</a:t>
            </a:r>
            <a:r>
              <a:rPr lang="en-US" dirty="0" smtClean="0"/>
              <a:t>*(0.06%)</a:t>
            </a:r>
            <a:r>
              <a:rPr lang="en-US" baseline="30000" dirty="0" smtClean="0"/>
              <a:t>2</a:t>
            </a:r>
            <a:r>
              <a:rPr lang="en-US" dirty="0" smtClean="0"/>
              <a:t>+331,382</a:t>
            </a:r>
            <a:r>
              <a:rPr lang="en-US" baseline="30000" dirty="0" smtClean="0"/>
              <a:t>2</a:t>
            </a:r>
            <a:r>
              <a:rPr lang="en-US" dirty="0" smtClean="0"/>
              <a:t>*(0.10%)</a:t>
            </a:r>
            <a:r>
              <a:rPr lang="en-US" baseline="30000" dirty="0" smtClean="0"/>
              <a:t>2</a:t>
            </a:r>
            <a:r>
              <a:rPr lang="en-US" dirty="0"/>
              <a:t>+</a:t>
            </a:r>
          </a:p>
          <a:p>
            <a:pPr marL="0" indent="0">
              <a:buNone/>
            </a:pPr>
            <a:r>
              <a:rPr lang="en-US" dirty="0" smtClean="0"/>
              <a:t>678,074</a:t>
            </a:r>
            <a:r>
              <a:rPr lang="en-US" baseline="30000" dirty="0" smtClean="0"/>
              <a:t>2</a:t>
            </a:r>
            <a:r>
              <a:rPr lang="en-US" dirty="0" smtClean="0"/>
              <a:t>*(0.20%)</a:t>
            </a:r>
            <a:r>
              <a:rPr lang="en-US" baseline="30000" dirty="0" smtClean="0"/>
              <a:t>2</a:t>
            </a:r>
            <a:r>
              <a:rPr lang="en-US" dirty="0" smtClean="0"/>
              <a:t>+2*37,397*331,382</a:t>
            </a:r>
            <a:r>
              <a:rPr lang="en-US" dirty="0" smtClean="0"/>
              <a:t>*(0.06%)*(0.10%)*</a:t>
            </a:r>
            <a:r>
              <a:rPr lang="en-US" dirty="0" smtClean="0"/>
              <a:t>0.9+2*</a:t>
            </a:r>
            <a:r>
              <a:rPr lang="en-US" dirty="0"/>
              <a:t>331,382</a:t>
            </a:r>
            <a:r>
              <a:rPr lang="en-US" dirty="0" smtClean="0"/>
              <a:t>*678,074</a:t>
            </a:r>
            <a:r>
              <a:rPr lang="en-US" dirty="0" smtClean="0"/>
              <a:t>*(0.10%)*(0.20%)*</a:t>
            </a:r>
            <a:r>
              <a:rPr lang="en-US" dirty="0" smtClean="0"/>
              <a:t>0.7+</a:t>
            </a:r>
            <a:r>
              <a:rPr lang="en-US" dirty="0"/>
              <a:t>2*37,397</a:t>
            </a:r>
            <a:r>
              <a:rPr lang="en-US" dirty="0" smtClean="0"/>
              <a:t>*</a:t>
            </a:r>
            <a:r>
              <a:rPr lang="en-US" dirty="0"/>
              <a:t>678,074</a:t>
            </a:r>
            <a:r>
              <a:rPr lang="en-US" dirty="0" smtClean="0"/>
              <a:t>*(0.06%)*(0.20%)*</a:t>
            </a:r>
            <a:r>
              <a:rPr lang="en-US" dirty="0" smtClean="0"/>
              <a:t>0.6 = 2,628,518 = 1,621.3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10-day VaR-99% = 1621.3*2.33*</a:t>
            </a:r>
            <a:r>
              <a:rPr lang="en-US" dirty="0" err="1" smtClean="0"/>
              <a:t>sqrt</a:t>
            </a:r>
            <a:r>
              <a:rPr lang="en-US" dirty="0" smtClean="0"/>
              <a:t>(10)=$11,946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Zero-Coupon Bond Return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many underlying variables</a:t>
            </a:r>
          </a:p>
          <a:p>
            <a:r>
              <a:rPr lang="en-US" dirty="0" smtClean="0"/>
              <a:t>We need to map bond cash flows that arrive at times different than our underlying bonds.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2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Using PCA to Calculate </a:t>
            </a:r>
            <a:r>
              <a:rPr lang="en-US" dirty="0" err="1" smtClean="0"/>
              <a:t>VaR</a:t>
            </a:r>
            <a:endParaRPr lang="en-CA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1700808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800" dirty="0" smtClean="0"/>
              <a:t>We can use 2 or 3 PCAs as underlying factors. 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dirty="0" smtClean="0"/>
              <a:t>It requires: 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 smtClean="0"/>
              <a:t>Portfolio sensitivities to those factors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 smtClean="0"/>
              <a:t>Volatilities of the factors</a:t>
            </a:r>
          </a:p>
          <a:p>
            <a:pPr marL="285750" indent="-285750" algn="l">
              <a:buFont typeface="Arial"/>
              <a:buChar char="•"/>
            </a:pPr>
            <a:r>
              <a:rPr lang="en-US" sz="2800" dirty="0" smtClean="0"/>
              <a:t>We estimate less deltas and don’t need covariance matrix as PCs are orthogonal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869160"/>
            <a:ext cx="694959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z="9600" smtClean="0"/>
              <a:t/>
            </a:r>
            <a:br>
              <a:rPr lang="en-US" sz="9600" smtClean="0"/>
            </a:br>
            <a:endParaRPr lang="en-US" sz="7200" smtClean="0"/>
          </a:p>
        </p:txBody>
      </p:sp>
      <p:sp>
        <p:nvSpPr>
          <p:cNvPr id="327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531288-CA41-4DFC-B4EA-5FC3E2B01A54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229916" y="1934028"/>
            <a:ext cx="7164388" cy="144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tx2"/>
                </a:solidFill>
              </a:rPr>
              <a:t>Model-Building / Parametric Approach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80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4898" y="4365104"/>
            <a:ext cx="549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portfolio sensitivities to PC1 and PC2?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67" y="2708919"/>
            <a:ext cx="6014337" cy="1492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1988840"/>
            <a:ext cx="7704856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a portfolio has the following sensitivities to 1-basis-point rate moves, in $ millions: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869160"/>
            <a:ext cx="6235700" cy="368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869160"/>
            <a:ext cx="6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PC1: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5291916"/>
            <a:ext cx="6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PC2: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5301208"/>
            <a:ext cx="6832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8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PCA Example – Cont.</a:t>
            </a:r>
            <a:endParaRPr lang="en-CA" sz="2400" dirty="0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get: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where </a:t>
            </a:r>
            <a:r>
              <a:rPr lang="en-US" i="1" dirty="0" smtClean="0">
                <a:latin typeface="Times New Roman" pitchFamily="18" charset="0"/>
              </a:rPr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is the first factor and </a:t>
            </a:r>
            <a:r>
              <a:rPr lang="en-US" i="1" dirty="0" smtClean="0">
                <a:latin typeface="Times New Roman" pitchFamily="18" charset="0"/>
              </a:rPr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is the second factor</a:t>
            </a:r>
          </a:p>
          <a:p>
            <a:pPr eaLnBrk="1" hangingPunct="1"/>
            <a:r>
              <a:rPr lang="en-US" dirty="0" smtClean="0"/>
              <a:t>If the SD of the factor scores are 17.55 and 4.77 the SD of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i="1" dirty="0" smtClean="0">
                <a:latin typeface="Times New Roman" pitchFamily="18" charset="0"/>
              </a:rPr>
              <a:t>P</a:t>
            </a:r>
            <a:r>
              <a:rPr lang="en-US" dirty="0" smtClean="0"/>
              <a:t>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endParaRPr lang="en-CA" dirty="0" smtClean="0"/>
          </a:p>
        </p:txBody>
      </p:sp>
      <p:sp>
        <p:nvSpPr>
          <p:cNvPr id="1434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984FD0-71F0-40F4-889D-3B2DF17BD663}" type="slidenum">
              <a:rPr lang="en-US" altLang="en-US" smtClean="0"/>
              <a:pPr eaLnBrk="1" hangingPunct="1"/>
              <a:t>31</a:t>
            </a:fld>
            <a:endParaRPr lang="en-US" altLang="en-US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743200" y="2362202"/>
          <a:ext cx="3352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3" name="Equation" r:id="rId4" imgW="1396800" imgH="215640" progId="Equation.3">
                  <p:embed/>
                </p:oleObj>
              </mc:Choice>
              <mc:Fallback>
                <p:oleObj name="Equation" r:id="rId4" imgW="1396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62202"/>
                        <a:ext cx="3352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1349377" y="5276850"/>
          <a:ext cx="5532439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4" name="Equation" r:id="rId6" imgW="2400120" imgH="253800" progId="Equation.3">
                  <p:embed/>
                </p:oleObj>
              </mc:Choice>
              <mc:Fallback>
                <p:oleObj name="Equation" r:id="rId6" imgW="2400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7" y="5276850"/>
                        <a:ext cx="5532439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2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0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Model-based or Parametric </a:t>
            </a:r>
            <a:r>
              <a:rPr lang="en-US" dirty="0" err="1" smtClean="0"/>
              <a:t>VaR</a:t>
            </a:r>
            <a:endParaRPr lang="en-US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Select a set of market variables or factors that underlie the prices and values of the portfolio</a:t>
            </a:r>
          </a:p>
          <a:p>
            <a:pPr marL="857250" lvl="1" indent="-457200"/>
            <a:r>
              <a:rPr lang="en-US" sz="2000" dirty="0" smtClean="0"/>
              <a:t>E.g. stock indices, interest rates, principal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Assume returns of factors follow certain stochastic processes, i.e. changes in their value in the next day have certain probability distributions</a:t>
            </a:r>
          </a:p>
          <a:p>
            <a:pPr marL="857250" lvl="1" indent="-457200"/>
            <a:r>
              <a:rPr lang="en-US" sz="2000" dirty="0" smtClean="0"/>
              <a:t>E.g. daily stock returns are Normal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Estimate parameters for the underlying processes</a:t>
            </a:r>
          </a:p>
          <a:p>
            <a:pPr marL="857250" lvl="1" indent="-457200"/>
            <a:r>
              <a:rPr lang="en-US" sz="2000" dirty="0" smtClean="0"/>
              <a:t>E.g. use GARCH(1,1) to estimate exchange rate volatility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Figure out the distribution of daily changes of the portfolio based on the distribution of underlying factors</a:t>
            </a:r>
          </a:p>
          <a:p>
            <a:pPr marL="857250" lvl="1" indent="-457200"/>
            <a:r>
              <a:rPr lang="en-US" sz="2000" dirty="0" smtClean="0"/>
              <a:t>Closed-form or by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the appropriate percentile of the distribution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BE6DB6-735F-4BBE-BD24-50F06A2B05DE}" type="slidenum">
              <a:rPr lang="en-US" altLang="en-US" smtClean="0"/>
              <a:pPr eaLnBrk="1" hangingPunct="1"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780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dirty="0" smtClean="0"/>
              <a:t>Linear-Normal Model Assumptions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Daily change in the value of a portfolio is linearly related to the daily returns of market variables or factors</a:t>
            </a:r>
          </a:p>
          <a:p>
            <a:pPr eaLnBrk="1" hangingPunct="1"/>
            <a:r>
              <a:rPr lang="en-US" dirty="0" smtClean="0"/>
              <a:t>Returns on factors are normally distributed, with mean zero, and a covariance matrix </a:t>
            </a:r>
          </a:p>
          <a:p>
            <a:pPr lvl="1"/>
            <a:r>
              <a:rPr lang="en-US" dirty="0" smtClean="0"/>
              <a:t>Each factor return, </a:t>
            </a:r>
            <a:r>
              <a:rPr lang="en-US" i="1" dirty="0" err="1" smtClean="0"/>
              <a:t>i</a:t>
            </a:r>
            <a:r>
              <a:rPr lang="en-US" dirty="0" smtClean="0"/>
              <a:t>, has variance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endParaRPr lang="en-US" dirty="0"/>
          </a:p>
          <a:p>
            <a:pPr lvl="1"/>
            <a:r>
              <a:rPr lang="en-US" dirty="0" smtClean="0"/>
              <a:t>Every 2 factor returns,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, have covariance </a:t>
            </a:r>
            <a:r>
              <a:rPr lang="en-US" dirty="0" err="1" smtClean="0"/>
              <a:t>cov</a:t>
            </a:r>
            <a:r>
              <a:rPr lang="en-US" baseline="-25000" dirty="0" err="1" smtClean="0"/>
              <a:t>ij</a:t>
            </a:r>
            <a:endParaRPr lang="en-US" baseline="-25000" dirty="0"/>
          </a:p>
          <a:p>
            <a:r>
              <a:rPr lang="en-US" dirty="0" smtClean="0"/>
              <a:t>Under these assumptions, returns on the portfolio are also Normal with mean zero.</a:t>
            </a:r>
          </a:p>
          <a:p>
            <a:r>
              <a:rPr lang="en-US" dirty="0" smtClean="0"/>
              <a:t>To find </a:t>
            </a:r>
            <a:r>
              <a:rPr lang="en-US" dirty="0" err="1" smtClean="0"/>
              <a:t>VaR</a:t>
            </a:r>
            <a:r>
              <a:rPr lang="en-US" dirty="0" smtClean="0"/>
              <a:t>, we need only find the portfolio Variance</a:t>
            </a:r>
            <a:endParaRPr lang="en-US" dirty="0"/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7D3BC6-A1C5-43C6-8DB3-D632AE779FD8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451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77200" cy="1219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500" dirty="0" smtClean="0"/>
              <a:t>Linear Model / Delta Method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39624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Define returns on market variables: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 smtClean="0"/>
              <a:t>And deltas of the portfolio with respect to asset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:</a:t>
            </a:r>
          </a:p>
          <a:p>
            <a:pPr eaLnBrk="1" hangingPunct="1"/>
            <a:endParaRPr lang="en-US" sz="2800" dirty="0"/>
          </a:p>
          <a:p>
            <a:pPr marL="0" indent="0" eaLnBrk="1" hangingPunct="1"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Then changes in portfolio value are approximated by: 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sz="2800" dirty="0" smtClean="0"/>
          </a:p>
        </p:txBody>
      </p:sp>
      <p:sp>
        <p:nvSpPr>
          <p:cNvPr id="1639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6B5E37-B488-4E81-A877-1C54879C43F1}" type="slidenum">
              <a:rPr lang="en-US" altLang="en-US" smtClean="0"/>
              <a:pPr eaLnBrk="1" hangingPunct="1"/>
              <a:t>6</a:t>
            </a:fld>
            <a:endParaRPr lang="en-US" altLang="en-US" smtClean="0"/>
          </a:p>
        </p:txBody>
      </p:sp>
      <p:graphicFrame>
        <p:nvGraphicFramePr>
          <p:cNvPr id="1638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279535"/>
              </p:ext>
            </p:extLst>
          </p:nvPr>
        </p:nvGraphicFramePr>
        <p:xfrm>
          <a:off x="2873375" y="4525615"/>
          <a:ext cx="26146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6" name="Equation" r:id="rId4" imgW="977900" imgH="368300" progId="Equation.3">
                  <p:embed/>
                </p:oleObj>
              </mc:Choice>
              <mc:Fallback>
                <p:oleObj name="Equation" r:id="rId4" imgW="977900" imgH="368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4525615"/>
                        <a:ext cx="261461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886654"/>
              </p:ext>
            </p:extLst>
          </p:nvPr>
        </p:nvGraphicFramePr>
        <p:xfrm>
          <a:off x="6156176" y="1628800"/>
          <a:ext cx="1519238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7" name="Equation" r:id="rId6" imgW="622300" imgH="431800" progId="Equation.3">
                  <p:embed/>
                </p:oleObj>
              </mc:Choice>
              <mc:Fallback>
                <p:oleObj name="Equation" r:id="rId6" imgW="622300" imgH="431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628800"/>
                        <a:ext cx="1519238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089952"/>
              </p:ext>
            </p:extLst>
          </p:nvPr>
        </p:nvGraphicFramePr>
        <p:xfrm>
          <a:off x="3376613" y="3032125"/>
          <a:ext cx="11747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8" name="Equation" r:id="rId8" imgW="508000" imgH="431800" progId="Equation.3">
                  <p:embed/>
                </p:oleObj>
              </mc:Choice>
              <mc:Fallback>
                <p:oleObj name="Equation" r:id="rId8" imgW="508000" imgH="431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3032125"/>
                        <a:ext cx="11747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96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Portfolio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871520"/>
              </p:ext>
            </p:extLst>
          </p:nvPr>
        </p:nvGraphicFramePr>
        <p:xfrm>
          <a:off x="1403350" y="1804988"/>
          <a:ext cx="6048375" cy="418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8" name="Equation" r:id="rId3" imgW="2324100" imgH="1930400" progId="Equation.3">
                  <p:embed/>
                </p:oleObj>
              </mc:Choice>
              <mc:Fallback>
                <p:oleObj name="Equation" r:id="rId3" imgW="2324100" imgH="1930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04988"/>
                        <a:ext cx="6048375" cy="418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14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How should we apply this method to: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4400" dirty="0" smtClean="0"/>
              <a:t>Portfolio of Options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4400" dirty="0" smtClean="0"/>
              <a:t>Portfolio of Bonds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dirty="0" smtClean="0"/>
              <a:t>Delta Method – Example w/options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Consider an investment in options on Microsoft and AT&amp;T. Suppose the stock prices are $120 and $30 respectively and the deltas of the portfolio with respect to the two stock prices are 1 and 20 respectively.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Approximate the change in portfolio value as function of </a:t>
            </a:r>
            <a:r>
              <a:rPr lang="en-US" sz="2800" dirty="0" smtClean="0">
                <a:latin typeface="Symbol" pitchFamily="18" charset="2"/>
              </a:rPr>
              <a:t>D</a:t>
            </a:r>
            <a:r>
              <a:rPr lang="en-US" sz="2800" i="1" dirty="0" smtClean="0">
                <a:latin typeface="Times New Roman" pitchFamily="18" charset="0"/>
              </a:rPr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latin typeface="Symbol" pitchFamily="18" charset="2"/>
              </a:rPr>
              <a:t>D</a:t>
            </a:r>
            <a:r>
              <a:rPr lang="en-US" sz="2800" i="1" dirty="0" smtClean="0">
                <a:latin typeface="Times New Roman" pitchFamily="18" charset="0"/>
              </a:rPr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the returns on </a:t>
            </a:r>
            <a:r>
              <a:rPr lang="en-US" sz="2800" dirty="0"/>
              <a:t>the two </a:t>
            </a:r>
            <a:r>
              <a:rPr lang="en-US" sz="2800" dirty="0" smtClean="0"/>
              <a:t>stocks:</a:t>
            </a:r>
            <a:endParaRPr lang="en-US" sz="2800" baseline="-250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  <p:graphicFrame>
        <p:nvGraphicFramePr>
          <p:cNvPr id="1741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069530"/>
              </p:ext>
            </p:extLst>
          </p:nvPr>
        </p:nvGraphicFramePr>
        <p:xfrm>
          <a:off x="2227263" y="5013325"/>
          <a:ext cx="40116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7" name="Equation" r:id="rId4" imgW="1803400" imgH="203200" progId="Equation.3">
                  <p:embed/>
                </p:oleObj>
              </mc:Choice>
              <mc:Fallback>
                <p:oleObj name="Equation" r:id="rId4" imgW="1803400" imgH="203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5013325"/>
                        <a:ext cx="40116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2936BA-C64B-478E-9901-DB0F237234C5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934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11901</TotalTime>
  <Words>1370</Words>
  <Application>Microsoft Macintosh PowerPoint</Application>
  <PresentationFormat>On-screen Show (4:3)</PresentationFormat>
  <Paragraphs>215</Paragraphs>
  <Slides>32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Financial Risk Management</vt:lpstr>
      <vt:lpstr>Modeling Market VaR</vt:lpstr>
      <vt:lpstr>  </vt:lpstr>
      <vt:lpstr>Model-based or Parametric VaR</vt:lpstr>
      <vt:lpstr>Linear-Normal Model Assumptions</vt:lpstr>
      <vt:lpstr>Linear Model / Delta Method</vt:lpstr>
      <vt:lpstr>Variance of Portfolio Value</vt:lpstr>
      <vt:lpstr>PowerPoint Presentation</vt:lpstr>
      <vt:lpstr>Delta Method – Example w/options</vt:lpstr>
      <vt:lpstr>Delta Method Example - Cont</vt:lpstr>
      <vt:lpstr>Delta – Gamma</vt:lpstr>
      <vt:lpstr>Translation of Asset Price Changes to Price Changes for Long Call</vt:lpstr>
      <vt:lpstr>Translation of Asset Price Change to Price Change for Short Call</vt:lpstr>
      <vt:lpstr>Impact of Gamma </vt:lpstr>
      <vt:lpstr>Quadratic / Delta-Gamma Model </vt:lpstr>
      <vt:lpstr>Quadratic Model</vt:lpstr>
      <vt:lpstr>Quadratic Model – Estimating Quantiles</vt:lpstr>
      <vt:lpstr>Delta-Gamma Example</vt:lpstr>
      <vt:lpstr>Delta-Gamma Example</vt:lpstr>
      <vt:lpstr>Effect of Gamma on Portfolio and VaR</vt:lpstr>
      <vt:lpstr>Modeling Bonds in Linear Model</vt:lpstr>
      <vt:lpstr>Duration Approach</vt:lpstr>
      <vt:lpstr>Duration Approach</vt:lpstr>
      <vt:lpstr>Duration Approach Caveats</vt:lpstr>
      <vt:lpstr>Zero-coupon Bond Returns as Underlying Variables</vt:lpstr>
      <vt:lpstr>Bond Portfolio Example</vt:lpstr>
      <vt:lpstr>Example – cont. </vt:lpstr>
      <vt:lpstr>Zero-Coupon Bond Return Disadvantages</vt:lpstr>
      <vt:lpstr>PowerPoint Presentation</vt:lpstr>
      <vt:lpstr>PCA Example</vt:lpstr>
      <vt:lpstr>PCA Example – Cont.</vt:lpstr>
      <vt:lpstr>Thanks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9</dc:subject>
  <dc:creator>John  Hull</dc:creator>
  <cp:keywords>3rd Edition</cp:keywords>
  <dc:description>Copyright 2012 by John  Hull.
All rights reserved.</dc:description>
  <cp:lastModifiedBy>Ehud Peleg</cp:lastModifiedBy>
  <cp:revision>199</cp:revision>
  <cp:lastPrinted>2013-11-16T19:49:04Z</cp:lastPrinted>
  <dcterms:created xsi:type="dcterms:W3CDTF">1999-07-02T23:37:50Z</dcterms:created>
  <dcterms:modified xsi:type="dcterms:W3CDTF">2016-05-03T01:55:11Z</dcterms:modified>
</cp:coreProperties>
</file>