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2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3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33"/>
  </p:notesMasterIdLst>
  <p:handoutMasterIdLst>
    <p:handoutMasterId r:id="rId34"/>
  </p:handoutMasterIdLst>
  <p:sldIdLst>
    <p:sldId id="371" r:id="rId2"/>
    <p:sldId id="485" r:id="rId3"/>
    <p:sldId id="486" r:id="rId4"/>
    <p:sldId id="488" r:id="rId5"/>
    <p:sldId id="421" r:id="rId6"/>
    <p:sldId id="472" r:id="rId7"/>
    <p:sldId id="474" r:id="rId8"/>
    <p:sldId id="473" r:id="rId9"/>
    <p:sldId id="475" r:id="rId10"/>
    <p:sldId id="476" r:id="rId11"/>
    <p:sldId id="477" r:id="rId12"/>
    <p:sldId id="481" r:id="rId13"/>
    <p:sldId id="441" r:id="rId14"/>
    <p:sldId id="438" r:id="rId15"/>
    <p:sldId id="442" r:id="rId16"/>
    <p:sldId id="480" r:id="rId17"/>
    <p:sldId id="471" r:id="rId18"/>
    <p:sldId id="482" r:id="rId19"/>
    <p:sldId id="483" r:id="rId20"/>
    <p:sldId id="406" r:id="rId21"/>
    <p:sldId id="433" r:id="rId22"/>
    <p:sldId id="412" r:id="rId23"/>
    <p:sldId id="439" r:id="rId24"/>
    <p:sldId id="407" r:id="rId25"/>
    <p:sldId id="434" r:id="rId26"/>
    <p:sldId id="436" r:id="rId27"/>
    <p:sldId id="446" r:id="rId28"/>
    <p:sldId id="408" r:id="rId29"/>
    <p:sldId id="458" r:id="rId30"/>
    <p:sldId id="460" r:id="rId31"/>
    <p:sldId id="427" r:id="rId32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7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68" y="-102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Relationship Id="rId2" Type="http://schemas.openxmlformats.org/officeDocument/2006/relationships/image" Target="../media/image33.emf"/><Relationship Id="rId3" Type="http://schemas.openxmlformats.org/officeDocument/2006/relationships/image" Target="../media/image3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Relationship Id="rId2" Type="http://schemas.openxmlformats.org/officeDocument/2006/relationships/image" Target="../media/image4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Relationship Id="rId2" Type="http://schemas.openxmlformats.org/officeDocument/2006/relationships/image" Target="../media/image4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389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24FC29E8-BE6A-4CD7-9DB7-FE48F0D78D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387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2179ED-A869-4DFD-A213-E0E9E0A14ABB}" type="slidenum">
              <a:rPr lang="en-US" smtClean="0"/>
              <a:pPr eaLnBrk="1" hangingPunct="1"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ED0F826-8441-4C93-845D-C4D5B3C1B5F2}" type="slidenum">
              <a:rPr lang="en-US" smtClean="0"/>
              <a:pPr eaLnBrk="1" hangingPunct="1"/>
              <a:t>24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076B-7FD4-4F4C-AA88-4EA993CAC26B}" type="datetime1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0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1150-0947-9243-ABA8-83404C7FE3D4}" type="datetime1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8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A919-0F3F-3C43-832E-4F073C9CE360}" type="datetime1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5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C9EA-80C0-2F4C-AB73-1C17F0F513E1}" type="datetime1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6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4E6B-2ED9-3045-BCFF-E2D32B79B595}" type="datetime1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2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7BD2-515F-204A-86CF-1887EE1F7777}" type="datetime1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7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A063-DA60-634D-BECE-E36569C0677F}" type="datetime1">
              <a:rPr lang="en-US" smtClean="0"/>
              <a:t>5/9/16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8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14DA-07F9-A94B-AC3A-85931FE2F012}" type="datetime1">
              <a:rPr lang="en-US" smtClean="0"/>
              <a:t>5/9/16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219C-25F7-EC48-8A71-9314275567DF}" type="datetime1">
              <a:rPr lang="en-US" smtClean="0"/>
              <a:t>5/9/16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6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F016-18FE-4C4E-A23B-1201FE960506}" type="datetime1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2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6357-35F9-E445-9D5B-5BDF38D22C88}" type="datetime1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8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89FB2-C2D1-F041-9F01-44F104B553AE}" type="datetime1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A8D21-FF94-734D-95C9-19AF8D3399D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3999" cy="469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0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2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22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2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24.e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2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26.e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27.emf"/><Relationship Id="rId8" Type="http://schemas.openxmlformats.org/officeDocument/2006/relationships/oleObject" Target="../embeddings/oleObject21.bin"/><Relationship Id="rId9" Type="http://schemas.openxmlformats.org/officeDocument/2006/relationships/image" Target="../media/image28.emf"/><Relationship Id="rId10" Type="http://schemas.openxmlformats.org/officeDocument/2006/relationships/oleObject" Target="../embeddings/oleObject22.bin"/><Relationship Id="rId11" Type="http://schemas.openxmlformats.org/officeDocument/2006/relationships/image" Target="../media/image29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30.e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3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32.e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33.emf"/><Relationship Id="rId7" Type="http://schemas.openxmlformats.org/officeDocument/2006/relationships/oleObject" Target="../embeddings/oleObject27.bin"/><Relationship Id="rId8" Type="http://schemas.openxmlformats.org/officeDocument/2006/relationships/image" Target="../media/image3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35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37.jpeg"/><Relationship Id="rId5" Type="http://schemas.openxmlformats.org/officeDocument/2006/relationships/oleObject" Target="../embeddings/oleObject29.bin"/><Relationship Id="rId6" Type="http://schemas.openxmlformats.org/officeDocument/2006/relationships/image" Target="../media/image36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4" Type="http://schemas.openxmlformats.org/officeDocument/2006/relationships/image" Target="../media/image39.emf"/><Relationship Id="rId5" Type="http://schemas.openxmlformats.org/officeDocument/2006/relationships/oleObject" Target="../embeddings/oleObject31.bin"/><Relationship Id="rId6" Type="http://schemas.openxmlformats.org/officeDocument/2006/relationships/image" Target="../media/image40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41.emf"/><Relationship Id="rId5" Type="http://schemas.openxmlformats.org/officeDocument/2006/relationships/oleObject" Target="../embeddings/oleObject33.bin"/><Relationship Id="rId6" Type="http://schemas.openxmlformats.org/officeDocument/2006/relationships/image" Target="../media/image42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Financial Risk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Spring 2016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Dr. Ehud Peleg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Heavy Tails and High Confidence Level 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ndersonLogo_TITN.gif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3580" y="6103649"/>
            <a:ext cx="2194560" cy="43857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08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-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Commonly used way to model polynomial tails.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pdf</a:t>
            </a:r>
            <a:r>
              <a:rPr lang="en-US" dirty="0" smtClean="0"/>
              <a:t> is:</a:t>
            </a:r>
          </a:p>
          <a:p>
            <a:endParaRPr lang="en-US" dirty="0" smtClean="0"/>
          </a:p>
          <a:p>
            <a:r>
              <a:rPr lang="en-US" dirty="0" err="1" smtClean="0"/>
              <a:t>ν</a:t>
            </a:r>
            <a:r>
              <a:rPr lang="en-US" dirty="0" smtClean="0"/>
              <a:t> is the degrees of freedom</a:t>
            </a:r>
          </a:p>
          <a:p>
            <a:r>
              <a:rPr lang="en-US" dirty="0"/>
              <a:t>It is clear that:</a:t>
            </a:r>
          </a:p>
          <a:p>
            <a:r>
              <a:rPr lang="en-US" dirty="0"/>
              <a:t>Hence, the tail index is </a:t>
            </a:r>
            <a:r>
              <a:rPr lang="en-US" dirty="0" err="1"/>
              <a:t>ν</a:t>
            </a:r>
            <a:r>
              <a:rPr lang="en-US" dirty="0"/>
              <a:t>. The weight of the tail </a:t>
            </a:r>
            <a:r>
              <a:rPr lang="en-US" dirty="0" smtClean="0"/>
              <a:t>decreases </a:t>
            </a:r>
            <a:r>
              <a:rPr lang="en-US" dirty="0"/>
              <a:t>as </a:t>
            </a:r>
            <a:r>
              <a:rPr lang="en-US" dirty="0" err="1"/>
              <a:t>ν</a:t>
            </a:r>
            <a:r>
              <a:rPr lang="en-US" dirty="0"/>
              <a:t> </a:t>
            </a:r>
            <a:r>
              <a:rPr lang="en-US" dirty="0" smtClean="0"/>
              <a:t>increases</a:t>
            </a:r>
            <a:r>
              <a:rPr lang="en-US" dirty="0"/>
              <a:t>. </a:t>
            </a:r>
          </a:p>
          <a:p>
            <a:r>
              <a:rPr lang="en-US" dirty="0" smtClean="0"/>
              <a:t>It goes to the Standard Normal as </a:t>
            </a:r>
            <a:r>
              <a:rPr lang="en-US" dirty="0" err="1" smtClean="0"/>
              <a:t>ν</a:t>
            </a:r>
            <a:r>
              <a:rPr lang="en-US" dirty="0" smtClean="0"/>
              <a:t> goes to ∞.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621175"/>
              </p:ext>
            </p:extLst>
          </p:nvPr>
        </p:nvGraphicFramePr>
        <p:xfrm>
          <a:off x="2890837" y="2060848"/>
          <a:ext cx="3706969" cy="1322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03" name="Equation" r:id="rId3" imgW="2349500" imgH="838200" progId="Equation.3">
                  <p:embed/>
                </p:oleObj>
              </mc:Choice>
              <mc:Fallback>
                <p:oleObj name="Equation" r:id="rId3" imgW="2349500" imgH="838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0837" y="2060848"/>
                        <a:ext cx="3706969" cy="1322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766405"/>
              </p:ext>
            </p:extLst>
          </p:nvPr>
        </p:nvGraphicFramePr>
        <p:xfrm>
          <a:off x="3347864" y="3717032"/>
          <a:ext cx="412908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04" name="Equation" r:id="rId5" imgW="1727200" imgH="279400" progId="Equation.3">
                  <p:embed/>
                </p:oleObj>
              </mc:Choice>
              <mc:Fallback>
                <p:oleObj name="Equation" r:id="rId5" imgW="17272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7864" y="3717032"/>
                        <a:ext cx="4129087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913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– Distribution Moments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mean exists and equals 0 only if </a:t>
            </a:r>
            <a:r>
              <a:rPr lang="en-US" dirty="0" err="1"/>
              <a:t>ν</a:t>
            </a:r>
            <a:r>
              <a:rPr lang="en-US" dirty="0"/>
              <a:t>&gt;1.</a:t>
            </a:r>
          </a:p>
          <a:p>
            <a:r>
              <a:rPr lang="en-US" dirty="0"/>
              <a:t>The variance exists only if </a:t>
            </a:r>
            <a:r>
              <a:rPr lang="en-US" dirty="0" err="1"/>
              <a:t>ν</a:t>
            </a:r>
            <a:r>
              <a:rPr lang="en-US" dirty="0"/>
              <a:t>&gt;2, and </a:t>
            </a:r>
            <a:r>
              <a:rPr lang="en-US" dirty="0" smtClean="0"/>
              <a:t>is: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distribution is symmetric, and its </a:t>
            </a:r>
            <a:r>
              <a:rPr lang="en-US" dirty="0" err="1" smtClean="0"/>
              <a:t>Skewness</a:t>
            </a:r>
            <a:r>
              <a:rPr lang="en-US" dirty="0" smtClean="0"/>
              <a:t> is zero.</a:t>
            </a:r>
          </a:p>
          <a:p>
            <a:r>
              <a:rPr lang="en-US" dirty="0" smtClean="0"/>
              <a:t>The Kurtosis exists </a:t>
            </a:r>
            <a:r>
              <a:rPr lang="en-US" dirty="0"/>
              <a:t>for </a:t>
            </a:r>
            <a:r>
              <a:rPr lang="en-US" dirty="0" err="1"/>
              <a:t>ν</a:t>
            </a:r>
            <a:r>
              <a:rPr lang="en-US" dirty="0" smtClean="0"/>
              <a:t>&gt;4, and is given by: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962992"/>
              </p:ext>
            </p:extLst>
          </p:nvPr>
        </p:nvGraphicFramePr>
        <p:xfrm>
          <a:off x="3491880" y="5147960"/>
          <a:ext cx="2016224" cy="80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24" name="Equation" r:id="rId3" imgW="990600" imgH="393700" progId="Equation.3">
                  <p:embed/>
                </p:oleObj>
              </mc:Choice>
              <mc:Fallback>
                <p:oleObj name="Equation" r:id="rId3" imgW="990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1880" y="5147960"/>
                        <a:ext cx="2016224" cy="801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412564"/>
              </p:ext>
            </p:extLst>
          </p:nvPr>
        </p:nvGraphicFramePr>
        <p:xfrm>
          <a:off x="4067944" y="2708920"/>
          <a:ext cx="720080" cy="76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25" name="Equation" r:id="rId5" imgW="368300" imgH="393700" progId="Equation.3">
                  <p:embed/>
                </p:oleObj>
              </mc:Choice>
              <mc:Fallback>
                <p:oleObj name="Equation" r:id="rId5" imgW="3683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7944" y="2708920"/>
                        <a:ext cx="720080" cy="76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7104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classic t-distribution has mean zero, and variance defined by </a:t>
            </a:r>
            <a:r>
              <a:rPr lang="en-US" dirty="0" err="1" smtClean="0"/>
              <a:t>ν</a:t>
            </a:r>
            <a:endParaRPr lang="en-US" dirty="0" smtClean="0"/>
          </a:p>
          <a:p>
            <a:r>
              <a:rPr lang="en-US" dirty="0" smtClean="0"/>
              <a:t>We can shift and scale it. </a:t>
            </a:r>
            <a:endParaRPr lang="en-US" dirty="0"/>
          </a:p>
          <a:p>
            <a:r>
              <a:rPr lang="en-US" dirty="0" smtClean="0"/>
              <a:t>If Y </a:t>
            </a:r>
            <a:r>
              <a:rPr lang="en-US" dirty="0"/>
              <a:t>has classic t-</a:t>
            </a:r>
            <a:r>
              <a:rPr lang="en-US" dirty="0" smtClean="0"/>
              <a:t>distribution with</a:t>
            </a:r>
            <a:r>
              <a:rPr lang="en-US" dirty="0"/>
              <a:t> </a:t>
            </a:r>
            <a:r>
              <a:rPr lang="en-US" dirty="0" err="1"/>
              <a:t>ν</a:t>
            </a:r>
            <a:r>
              <a:rPr lang="en-US" dirty="0" smtClean="0"/>
              <a:t> degrees of freedom then:</a:t>
            </a:r>
          </a:p>
          <a:p>
            <a:r>
              <a:rPr lang="en-US" dirty="0" smtClean="0"/>
              <a:t>μ is the mean, </a:t>
            </a:r>
            <a:r>
              <a:rPr lang="en-US" dirty="0" err="1" smtClean="0"/>
              <a:t>λ</a:t>
            </a:r>
            <a:r>
              <a:rPr lang="en-US" dirty="0" smtClean="0"/>
              <a:t> is the scale, the variance is equal to: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798229"/>
              </p:ext>
            </p:extLst>
          </p:nvPr>
        </p:nvGraphicFramePr>
        <p:xfrm>
          <a:off x="3419872" y="3849847"/>
          <a:ext cx="2016224" cy="515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64" name="Equation" r:id="rId3" imgW="1143000" imgH="292100" progId="Equation.3">
                  <p:embed/>
                </p:oleObj>
              </mc:Choice>
              <mc:Fallback>
                <p:oleObj name="Equation" r:id="rId3" imgW="11430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9872" y="3849847"/>
                        <a:ext cx="2016224" cy="515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457057"/>
              </p:ext>
            </p:extLst>
          </p:nvPr>
        </p:nvGraphicFramePr>
        <p:xfrm>
          <a:off x="2483768" y="4797152"/>
          <a:ext cx="1080120" cy="797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65" name="Equation" r:id="rId5" imgW="533400" imgH="393700" progId="Equation.3">
                  <p:embed/>
                </p:oleObj>
              </mc:Choice>
              <mc:Fallback>
                <p:oleObj name="Equation" r:id="rId5" imgW="533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3768" y="4797152"/>
                        <a:ext cx="1080120" cy="797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3781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32655"/>
            <a:ext cx="7416824" cy="653386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73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6631"/>
            <a:ext cx="7704856" cy="67876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73540" y="5013176"/>
            <a:ext cx="16010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90%-</a:t>
            </a:r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</a:rPr>
              <a:t>ile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</a:rPr>
              <a:t> = $11.9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2150" y="5085184"/>
            <a:ext cx="1616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99%-</a:t>
            </a:r>
            <a:r>
              <a:rPr lang="en-US" sz="1600" dirty="0" err="1" smtClean="0">
                <a:solidFill>
                  <a:srgbClr val="0000FF"/>
                </a:solidFill>
              </a:rPr>
              <a:t>ile</a:t>
            </a:r>
            <a:r>
              <a:rPr lang="en-US" sz="1600" dirty="0" smtClean="0">
                <a:solidFill>
                  <a:srgbClr val="0000FF"/>
                </a:solidFill>
              </a:rPr>
              <a:t> = $30.7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64288" y="5013176"/>
            <a:ext cx="1730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99.9%-</a:t>
            </a:r>
            <a:r>
              <a:rPr lang="en-US" sz="1600" dirty="0" err="1" smtClean="0">
                <a:solidFill>
                  <a:schemeClr val="accent2"/>
                </a:solidFill>
              </a:rPr>
              <a:t>ile</a:t>
            </a:r>
            <a:r>
              <a:rPr lang="en-US" sz="1600" dirty="0" smtClean="0">
                <a:solidFill>
                  <a:schemeClr val="accent2"/>
                </a:solidFill>
              </a:rPr>
              <a:t> = $228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688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1100" b="1100"/>
          <a:stretch>
            <a:fillRect/>
          </a:stretch>
        </p:blipFill>
        <p:spPr>
          <a:xfrm>
            <a:off x="1403648" y="544095"/>
            <a:ext cx="6192688" cy="60564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1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61168"/>
            <a:ext cx="7200800" cy="622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3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t-distribution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fit a t-distribution, we can use MLE.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R: 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293061"/>
              </p:ext>
            </p:extLst>
          </p:nvPr>
        </p:nvGraphicFramePr>
        <p:xfrm>
          <a:off x="2195736" y="2216081"/>
          <a:ext cx="4095278" cy="1428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44" name="Equation" r:id="rId3" imgW="2946400" imgH="1028700" progId="Equation.3">
                  <p:embed/>
                </p:oleObj>
              </mc:Choice>
              <mc:Fallback>
                <p:oleObj name="Equation" r:id="rId3" imgW="2946400" imgH="1028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736" y="2216081"/>
                        <a:ext cx="4095278" cy="14289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123728" y="3861048"/>
            <a:ext cx="59046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err="1" smtClean="0"/>
              <a:t>fitt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fitdistr</a:t>
            </a:r>
            <a:r>
              <a:rPr lang="en-US" sz="2400" dirty="0" smtClean="0"/>
              <a:t>(</a:t>
            </a:r>
            <a:r>
              <a:rPr lang="en-US" sz="2400" dirty="0" err="1" smtClean="0"/>
              <a:t>X,</a:t>
            </a:r>
            <a:r>
              <a:rPr lang="en-US" sz="2400" dirty="0" err="1"/>
              <a:t>"t</a:t>
            </a:r>
            <a:r>
              <a:rPr lang="en-US" sz="2400" dirty="0"/>
              <a:t>")</a:t>
            </a:r>
          </a:p>
          <a:p>
            <a:pPr algn="l"/>
            <a:r>
              <a:rPr lang="en-US" sz="2400" dirty="0" err="1"/>
              <a:t>param</a:t>
            </a:r>
            <a:r>
              <a:rPr lang="en-US" sz="2400" dirty="0"/>
              <a:t> = </a:t>
            </a:r>
            <a:r>
              <a:rPr lang="en-US" sz="2400" dirty="0" err="1"/>
              <a:t>as.numeric</a:t>
            </a:r>
            <a:r>
              <a:rPr lang="en-US" sz="2400" dirty="0"/>
              <a:t>(</a:t>
            </a:r>
            <a:r>
              <a:rPr lang="en-US" sz="2400" dirty="0" err="1"/>
              <a:t>fitt$estimate</a:t>
            </a:r>
            <a:r>
              <a:rPr lang="en-US" sz="2400" dirty="0"/>
              <a:t>)</a:t>
            </a:r>
          </a:p>
          <a:p>
            <a:pPr algn="l"/>
            <a:r>
              <a:rPr lang="en-US" sz="2400" dirty="0"/>
              <a:t>mean = </a:t>
            </a:r>
            <a:r>
              <a:rPr lang="en-US" sz="2400" dirty="0" err="1"/>
              <a:t>param</a:t>
            </a:r>
            <a:r>
              <a:rPr lang="en-US" sz="2400" dirty="0"/>
              <a:t>[1</a:t>
            </a:r>
            <a:r>
              <a:rPr lang="en-US" sz="2400" dirty="0" smtClean="0"/>
              <a:t>]        </a:t>
            </a:r>
            <a:r>
              <a:rPr lang="pt-BR" sz="2400" dirty="0" smtClean="0"/>
              <a:t>lambda </a:t>
            </a:r>
            <a:r>
              <a:rPr lang="pt-BR" sz="2400" dirty="0"/>
              <a:t>= param[2</a:t>
            </a:r>
            <a:r>
              <a:rPr lang="pt-BR" sz="2400" dirty="0" smtClean="0"/>
              <a:t>]</a:t>
            </a:r>
            <a:endParaRPr lang="en-US" sz="2400" dirty="0"/>
          </a:p>
          <a:p>
            <a:pPr algn="l"/>
            <a:r>
              <a:rPr lang="pt-BR" sz="2400" dirty="0" smtClean="0"/>
              <a:t>nu= </a:t>
            </a:r>
            <a:r>
              <a:rPr lang="pt-BR" sz="2400" dirty="0"/>
              <a:t>param[3]</a:t>
            </a:r>
          </a:p>
          <a:p>
            <a:pPr algn="l"/>
            <a:r>
              <a:rPr lang="pt-BR" sz="2400" dirty="0" err="1"/>
              <a:t>sd</a:t>
            </a:r>
            <a:r>
              <a:rPr lang="pt-BR" sz="2400" dirty="0"/>
              <a:t> = </a:t>
            </a:r>
            <a:r>
              <a:rPr lang="pt-BR" sz="2400" dirty="0" smtClean="0"/>
              <a:t>lambda*</a:t>
            </a:r>
            <a:r>
              <a:rPr lang="pt-BR" sz="2400" dirty="0" err="1"/>
              <a:t>sqrt</a:t>
            </a:r>
            <a:r>
              <a:rPr lang="pt-BR" sz="2400" dirty="0" smtClean="0"/>
              <a:t>((nu)</a:t>
            </a:r>
            <a:r>
              <a:rPr lang="pt-BR" sz="2400" dirty="0"/>
              <a:t>/</a:t>
            </a:r>
            <a:r>
              <a:rPr lang="pt-BR" sz="2400" dirty="0" smtClean="0"/>
              <a:t>(nu-</a:t>
            </a:r>
            <a:r>
              <a:rPr lang="pt-BR" sz="2400" dirty="0"/>
              <a:t>2</a:t>
            </a:r>
            <a:r>
              <a:rPr lang="pt-BR" sz="2400" dirty="0" smtClean="0"/>
              <a:t>))</a:t>
            </a:r>
            <a:endParaRPr lang="pt-BR" sz="2400" dirty="0"/>
          </a:p>
        </p:txBody>
      </p:sp>
      <p:sp>
        <p:nvSpPr>
          <p:cNvPr id="7" name="Rectangle 6"/>
          <p:cNvSpPr/>
          <p:nvPr/>
        </p:nvSpPr>
        <p:spPr>
          <a:xfrm>
            <a:off x="2769347" y="5949280"/>
            <a:ext cx="3592300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 smtClean="0"/>
              <a:t>Using MLE: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ν</a:t>
            </a:r>
            <a:r>
              <a:rPr lang="en-US" sz="2000" b="1" dirty="0" smtClean="0"/>
              <a:t> = 2.98, </a:t>
            </a:r>
            <a:r>
              <a:rPr lang="en-US" sz="2000" b="1" dirty="0" err="1" smtClean="0"/>
              <a:t>λ</a:t>
            </a:r>
            <a:r>
              <a:rPr lang="en-US" sz="2000" b="1" dirty="0" smtClean="0"/>
              <a:t> = 7.16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03664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</a:t>
            </a:r>
            <a:r>
              <a:rPr lang="en-US" dirty="0" err="1" smtClean="0"/>
              <a:t>VaR</a:t>
            </a:r>
            <a:r>
              <a:rPr lang="en-US" dirty="0" smtClean="0"/>
              <a:t> 99.9%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$228 a good estimator for VaR</a:t>
            </a:r>
            <a:r>
              <a:rPr lang="en-US" baseline="-25000" dirty="0" smtClean="0"/>
              <a:t>99.9%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The average daily loss/gain is roughly 0. </a:t>
            </a:r>
          </a:p>
          <a:p>
            <a:r>
              <a:rPr lang="en-US" dirty="0" smtClean="0"/>
              <a:t>If we use the Normal distribution, with the sample standard deviation, </a:t>
            </a:r>
            <a:r>
              <a:rPr lang="en-US" dirty="0" err="1" smtClean="0"/>
              <a:t>σ</a:t>
            </a:r>
            <a:r>
              <a:rPr lang="en-US" dirty="0" smtClean="0"/>
              <a:t>=13.54:</a:t>
            </a:r>
          </a:p>
          <a:p>
            <a:endParaRPr lang="en-US" dirty="0"/>
          </a:p>
          <a:p>
            <a:r>
              <a:rPr lang="en-US" dirty="0" smtClean="0"/>
              <a:t>If we use the MLE t-distribution estimates: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328769"/>
              </p:ext>
            </p:extLst>
          </p:nvPr>
        </p:nvGraphicFramePr>
        <p:xfrm>
          <a:off x="2627784" y="3933056"/>
          <a:ext cx="380562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28" name="Equation" r:id="rId3" imgW="1917700" imgH="254000" progId="Equation.3">
                  <p:embed/>
                </p:oleObj>
              </mc:Choice>
              <mc:Fallback>
                <p:oleObj name="Equation" r:id="rId3" imgW="19177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7784" y="3933056"/>
                        <a:ext cx="3805623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527445"/>
              </p:ext>
            </p:extLst>
          </p:nvPr>
        </p:nvGraphicFramePr>
        <p:xfrm>
          <a:off x="2701925" y="5216525"/>
          <a:ext cx="365601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29" name="Equation" r:id="rId5" imgW="1841500" imgH="266700" progId="Equation.3">
                  <p:embed/>
                </p:oleObj>
              </mc:Choice>
              <mc:Fallback>
                <p:oleObj name="Equation" r:id="rId5" imgW="18415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01925" y="5216525"/>
                        <a:ext cx="3656013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2849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GARCH with t-errors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also fit a GARCH with t-distribution for the errors: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Where: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04948"/>
              </p:ext>
            </p:extLst>
          </p:nvPr>
        </p:nvGraphicFramePr>
        <p:xfrm>
          <a:off x="3131840" y="2204864"/>
          <a:ext cx="3672408" cy="1141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9" name="Equation" r:id="rId3" imgW="1511300" imgH="469900" progId="Equation.3">
                  <p:embed/>
                </p:oleObj>
              </mc:Choice>
              <mc:Fallback>
                <p:oleObj name="Equation" r:id="rId3" imgW="15113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1840" y="2204864"/>
                        <a:ext cx="3672408" cy="1141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964747"/>
              </p:ext>
            </p:extLst>
          </p:nvPr>
        </p:nvGraphicFramePr>
        <p:xfrm>
          <a:off x="2339752" y="3861048"/>
          <a:ext cx="1443847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30" name="Equation" r:id="rId5" imgW="482600" imgH="215900" progId="Equation.3">
                  <p:embed/>
                </p:oleObj>
              </mc:Choice>
              <mc:Fallback>
                <p:oleObj name="Equation" r:id="rId5" imgW="482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9752" y="3861048"/>
                        <a:ext cx="1443847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121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Estimating Very </a:t>
            </a:r>
            <a:r>
              <a:rPr lang="en-US" dirty="0" smtClean="0"/>
              <a:t>High </a:t>
            </a:r>
            <a:r>
              <a:rPr lang="en-US" dirty="0"/>
              <a:t>Confidence Level </a:t>
            </a:r>
            <a:r>
              <a:rPr lang="en-US" dirty="0" err="1"/>
              <a:t>VaRs</a:t>
            </a:r>
            <a:endParaRPr lang="en-US" dirty="0"/>
          </a:p>
          <a:p>
            <a:r>
              <a:rPr lang="en-US" dirty="0" smtClean="0"/>
              <a:t>Exponential and Polynomial Tails</a:t>
            </a:r>
          </a:p>
          <a:p>
            <a:r>
              <a:rPr lang="en-US" dirty="0" smtClean="0"/>
              <a:t>t Distribution</a:t>
            </a:r>
          </a:p>
          <a:p>
            <a:r>
              <a:rPr lang="en-US" smtClean="0"/>
              <a:t>Power </a:t>
            </a:r>
            <a:r>
              <a:rPr lang="en-US" smtClean="0"/>
              <a:t>Law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53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Power Law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00100" indent="-457200"/>
            <a:r>
              <a:rPr lang="en-US" dirty="0" smtClean="0">
                <a:cs typeface="Arial" charset="0"/>
              </a:rPr>
              <a:t>For many variables in practice, it is approximately true that, when </a:t>
            </a:r>
            <a:r>
              <a:rPr lang="en-US" i="1" dirty="0" smtClean="0">
                <a:cs typeface="Arial" charset="0"/>
              </a:rPr>
              <a:t>X</a:t>
            </a:r>
            <a:r>
              <a:rPr lang="en-US" dirty="0" smtClean="0">
                <a:cs typeface="Arial" charset="0"/>
              </a:rPr>
              <a:t> is large enough: </a:t>
            </a:r>
            <a:endParaRPr lang="en-US" dirty="0">
              <a:cs typeface="Arial" charset="0"/>
            </a:endParaRPr>
          </a:p>
          <a:p>
            <a:pPr marL="800100" indent="-457200"/>
            <a:r>
              <a:rPr lang="en-US" i="1" dirty="0" smtClean="0">
                <a:cs typeface="Arial" charset="0"/>
              </a:rPr>
              <a:t>K</a:t>
            </a:r>
            <a:r>
              <a:rPr lang="en-US" dirty="0" smtClean="0">
                <a:cs typeface="Arial" charset="0"/>
              </a:rPr>
              <a:t> and α are parameters to be estimated. </a:t>
            </a:r>
          </a:p>
          <a:p>
            <a:pPr marL="800100" indent="-457200"/>
            <a:r>
              <a:rPr lang="en-US" dirty="0" smtClean="0">
                <a:cs typeface="Arial" charset="0"/>
              </a:rPr>
              <a:t>To find VaR</a:t>
            </a:r>
            <a:r>
              <a:rPr lang="en-US" i="1" baseline="-25000" dirty="0">
                <a:cs typeface="Arial" charset="0"/>
              </a:rPr>
              <a:t>1-</a:t>
            </a:r>
            <a:r>
              <a:rPr lang="en-US" i="1" baseline="-25000" dirty="0" smtClean="0">
                <a:cs typeface="Arial" charset="0"/>
              </a:rPr>
              <a:t>p</a:t>
            </a:r>
            <a:r>
              <a:rPr lang="en-US" dirty="0" smtClean="0">
                <a:cs typeface="Arial" charset="0"/>
              </a:rPr>
              <a:t>:</a:t>
            </a:r>
          </a:p>
          <a:p>
            <a:pPr marL="800100" indent="-457200"/>
            <a:endParaRPr lang="en-US" dirty="0">
              <a:cs typeface="Arial" charset="0"/>
            </a:endParaRPr>
          </a:p>
          <a:p>
            <a:pPr marL="800100" indent="-457200"/>
            <a:endParaRPr lang="en-US" dirty="0" smtClean="0">
              <a:cs typeface="Arial" charset="0"/>
            </a:endParaRPr>
          </a:p>
          <a:p>
            <a:pPr marL="800100" indent="-457200"/>
            <a:r>
              <a:rPr lang="en-US" dirty="0" smtClean="0">
                <a:cs typeface="Arial" charset="0"/>
              </a:rPr>
              <a:t>For example: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482B09-0E10-4552-A45E-1EA9A8995A14}" type="slidenum">
              <a:rPr lang="en-US" altLang="en-US" smtClean="0"/>
              <a:pPr eaLnBrk="1" hangingPunct="1"/>
              <a:t>20</a:t>
            </a:fld>
            <a:endParaRPr lang="en-US" altLang="en-US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233459"/>
              </p:ext>
            </p:extLst>
          </p:nvPr>
        </p:nvGraphicFramePr>
        <p:xfrm>
          <a:off x="3851920" y="3714750"/>
          <a:ext cx="4903787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" name="Equation" r:id="rId4" imgW="2247900" imgH="304800" progId="Equation.3">
                  <p:embed/>
                </p:oleObj>
              </mc:Choice>
              <mc:Fallback>
                <p:oleObj name="Equation" r:id="rId4" imgW="22479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51920" y="3714750"/>
                        <a:ext cx="4903787" cy="661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182181"/>
              </p:ext>
            </p:extLst>
          </p:nvPr>
        </p:nvGraphicFramePr>
        <p:xfrm>
          <a:off x="2843808" y="2636912"/>
          <a:ext cx="2754306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" name="Equation" r:id="rId6" imgW="1079500" imgH="254000" progId="Equation.3">
                  <p:embed/>
                </p:oleObj>
              </mc:Choice>
              <mc:Fallback>
                <p:oleObj name="Equation" r:id="rId6" imgW="10795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43808" y="2636912"/>
                        <a:ext cx="2754306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525959"/>
              </p:ext>
            </p:extLst>
          </p:nvPr>
        </p:nvGraphicFramePr>
        <p:xfrm>
          <a:off x="3805238" y="4417987"/>
          <a:ext cx="354965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" name="Equation" r:id="rId8" imgW="2222500" imgH="508000" progId="Equation.3">
                  <p:embed/>
                </p:oleObj>
              </mc:Choice>
              <mc:Fallback>
                <p:oleObj name="Equation" r:id="rId8" imgW="22225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05238" y="4417987"/>
                        <a:ext cx="3549650" cy="811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085569"/>
              </p:ext>
            </p:extLst>
          </p:nvPr>
        </p:nvGraphicFramePr>
        <p:xfrm>
          <a:off x="3491880" y="5445224"/>
          <a:ext cx="1667101" cy="711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" name="Equation" r:id="rId10" imgW="1130300" imgH="482600" progId="Equation.3">
                  <p:embed/>
                </p:oleObj>
              </mc:Choice>
              <mc:Fallback>
                <p:oleObj name="Equation" r:id="rId10" imgW="11303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91880" y="5445224"/>
                        <a:ext cx="1667101" cy="711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140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Law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Q: Suppose we know that VaR</a:t>
            </a:r>
            <a:r>
              <a:rPr lang="en-US" baseline="-25000" dirty="0" smtClean="0"/>
              <a:t>95%</a:t>
            </a:r>
            <a:r>
              <a:rPr lang="en-US" dirty="0" smtClean="0"/>
              <a:t> is $10M, and α = 3, what is the probability of the loss being greater than $20M? </a:t>
            </a:r>
          </a:p>
          <a:p>
            <a:r>
              <a:rPr lang="en-US" dirty="0" smtClean="0"/>
              <a:t>A: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543789"/>
              </p:ext>
            </p:extLst>
          </p:nvPr>
        </p:nvGraphicFramePr>
        <p:xfrm>
          <a:off x="2915816" y="4077072"/>
          <a:ext cx="3077056" cy="1552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16" name="Equation" r:id="rId3" imgW="1409700" imgH="711200" progId="Equation.3">
                  <p:embed/>
                </p:oleObj>
              </mc:Choice>
              <mc:Fallback>
                <p:oleObj name="Equation" r:id="rId3" imgW="1409700" imgH="71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5816" y="4077072"/>
                        <a:ext cx="3077056" cy="1552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040308"/>
              </p:ext>
            </p:extLst>
          </p:nvPr>
        </p:nvGraphicFramePr>
        <p:xfrm>
          <a:off x="2908300" y="3284538"/>
          <a:ext cx="1684338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17" name="Equation" r:id="rId5" imgW="1143000" imgH="482600" progId="Equation.3">
                  <p:embed/>
                </p:oleObj>
              </mc:Choice>
              <mc:Fallback>
                <p:oleObj name="Equation" r:id="rId5" imgW="11430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08300" y="3284538"/>
                        <a:ext cx="1684338" cy="71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081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Power Law to Estimate Higher Confidence Level </a:t>
            </a:r>
            <a:r>
              <a:rPr lang="en-US" dirty="0" err="1" smtClean="0"/>
              <a:t>VaR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Since, </a:t>
            </a:r>
            <a:r>
              <a:rPr lang="en-US" baseline="30000" dirty="0" smtClean="0">
                <a:latin typeface="Symbol" pitchFamily="18" charset="2"/>
                <a:cs typeface="Arial" charset="0"/>
                <a:sym typeface="Wingdings"/>
              </a:rPr>
              <a:t> </a:t>
            </a:r>
            <a:r>
              <a:rPr lang="en-US" dirty="0">
                <a:cs typeface="Arial" charset="0"/>
                <a:sym typeface="Wingdings"/>
              </a:rPr>
              <a:t>VaR</a:t>
            </a:r>
            <a:r>
              <a:rPr lang="en-US" baseline="-25000" dirty="0">
                <a:cs typeface="Arial" charset="0"/>
                <a:sym typeface="Wingdings"/>
              </a:rPr>
              <a:t>1</a:t>
            </a:r>
            <a:r>
              <a:rPr lang="en-US" baseline="-25000" dirty="0">
                <a:cs typeface="Arial" charset="0"/>
              </a:rPr>
              <a:t>-p</a:t>
            </a:r>
            <a:r>
              <a:rPr lang="en-US" dirty="0">
                <a:latin typeface="Symbol" pitchFamily="18" charset="2"/>
                <a:cs typeface="Arial" charset="0"/>
              </a:rPr>
              <a:t>= (K/</a:t>
            </a:r>
            <a:r>
              <a:rPr lang="en-US" dirty="0">
                <a:cs typeface="Arial" charset="0"/>
              </a:rPr>
              <a:t>p)</a:t>
            </a:r>
            <a:r>
              <a:rPr lang="en-US" baseline="30000" dirty="0">
                <a:cs typeface="Arial" charset="0"/>
              </a:rPr>
              <a:t>1/</a:t>
            </a:r>
            <a:r>
              <a:rPr lang="en-US" baseline="30000" dirty="0">
                <a:latin typeface="Symbol" charset="2"/>
                <a:cs typeface="Symbol" charset="2"/>
              </a:rPr>
              <a:t>a</a:t>
            </a:r>
          </a:p>
          <a:p>
            <a:r>
              <a:rPr lang="en-US" dirty="0" smtClean="0"/>
              <a:t>If we feel more confident estimating a lower percentile, we can derive higher percentiles if we know alpha: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Q: Suppose we know that VaR</a:t>
            </a:r>
            <a:r>
              <a:rPr lang="en-US" baseline="-25000" dirty="0"/>
              <a:t>95</a:t>
            </a:r>
            <a:r>
              <a:rPr lang="en-US" baseline="-25000" dirty="0" smtClean="0"/>
              <a:t>%</a:t>
            </a:r>
            <a:r>
              <a:rPr lang="en-US" dirty="0" smtClean="0"/>
              <a:t>=$</a:t>
            </a:r>
            <a:r>
              <a:rPr lang="en-US" dirty="0"/>
              <a:t>10M, and α = 3, what is </a:t>
            </a:r>
            <a:r>
              <a:rPr lang="en-US" dirty="0" smtClean="0"/>
              <a:t>VaR</a:t>
            </a:r>
            <a:r>
              <a:rPr lang="en-US" baseline="-25000" dirty="0" smtClean="0"/>
              <a:t>99%</a:t>
            </a:r>
            <a:r>
              <a:rPr lang="en-US" dirty="0" smtClean="0"/>
              <a:t>? </a:t>
            </a:r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772982"/>
              </p:ext>
            </p:extLst>
          </p:nvPr>
        </p:nvGraphicFramePr>
        <p:xfrm>
          <a:off x="1385888" y="4901976"/>
          <a:ext cx="53975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21" name="Equation" r:id="rId3" imgW="3073400" imgH="495300" progId="Equation.3">
                  <p:embed/>
                </p:oleObj>
              </mc:Choice>
              <mc:Fallback>
                <p:oleObj name="Equation" r:id="rId3" imgW="30734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5888" y="4901976"/>
                        <a:ext cx="5397500" cy="903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707379"/>
              </p:ext>
            </p:extLst>
          </p:nvPr>
        </p:nvGraphicFramePr>
        <p:xfrm>
          <a:off x="3572272" y="3031523"/>
          <a:ext cx="1872208" cy="973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22" name="Equation" r:id="rId5" imgW="1066800" imgH="533400" progId="Equation.3">
                  <p:embed/>
                </p:oleObj>
              </mc:Choice>
              <mc:Fallback>
                <p:oleObj name="Equation" r:id="rId5" imgW="10668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72272" y="3031523"/>
                        <a:ext cx="1872208" cy="9735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71600" y="5949280"/>
            <a:ext cx="226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to Normal: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212375"/>
              </p:ext>
            </p:extLst>
          </p:nvPr>
        </p:nvGraphicFramePr>
        <p:xfrm>
          <a:off x="3203848" y="5877272"/>
          <a:ext cx="4550642" cy="668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23" name="Equation" r:id="rId7" imgW="3314700" imgH="469900" progId="Equation.3">
                  <p:embed/>
                </p:oleObj>
              </mc:Choice>
              <mc:Fallback>
                <p:oleObj name="Equation" r:id="rId7" imgW="3314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3848" y="5877272"/>
                        <a:ext cx="4550642" cy="668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3004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Shortfall for Power Law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384566"/>
              </p:ext>
            </p:extLst>
          </p:nvPr>
        </p:nvGraphicFramePr>
        <p:xfrm>
          <a:off x="2483768" y="1340768"/>
          <a:ext cx="5976664" cy="532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2" name="Equation" r:id="rId3" imgW="2794000" imgH="2489200" progId="Equation.3">
                  <p:embed/>
                </p:oleObj>
              </mc:Choice>
              <mc:Fallback>
                <p:oleObj name="Equation" r:id="rId3" imgW="2794000" imgH="2489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3768" y="1340768"/>
                        <a:ext cx="5976664" cy="5325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1412776"/>
            <a:ext cx="1940032" cy="237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 Law:</a:t>
            </a:r>
          </a:p>
          <a:p>
            <a:endParaRPr lang="en-US" dirty="0"/>
          </a:p>
          <a:p>
            <a:r>
              <a:rPr lang="en-US" dirty="0" smtClean="0"/>
              <a:t>CDF of X:</a:t>
            </a:r>
          </a:p>
          <a:p>
            <a:endParaRPr lang="en-US" dirty="0"/>
          </a:p>
          <a:p>
            <a:r>
              <a:rPr lang="en-US" dirty="0" smtClean="0"/>
              <a:t>PDF of X:</a:t>
            </a:r>
          </a:p>
          <a:p>
            <a:endParaRPr lang="en-US" dirty="0"/>
          </a:p>
          <a:p>
            <a:r>
              <a:rPr lang="en-US" dirty="0" smtClean="0"/>
              <a:t>Let d=VaR</a:t>
            </a:r>
            <a:r>
              <a:rPr lang="en-US" baseline="-25000" dirty="0" smtClean="0"/>
              <a:t>1-p</a:t>
            </a:r>
            <a:endParaRPr lang="en-US" dirty="0" smtClean="0"/>
          </a:p>
          <a:p>
            <a:r>
              <a:rPr lang="en-US" dirty="0" smtClean="0"/>
              <a:t>Conditional PDF: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92080" y="5949280"/>
            <a:ext cx="29523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The lower the alpha, the higher the ratio ES/</a:t>
            </a:r>
            <a:r>
              <a:rPr lang="en-US" dirty="0" err="1" smtClean="0"/>
              <a:t>VaR.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2504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Log-Log Plot for Estimating Power Law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68FD108-A3E7-4364-A3E0-D90352CF06CB}" type="slidenum">
              <a:rPr lang="en-US" altLang="en-US" smtClean="0"/>
              <a:pPr eaLnBrk="1" hangingPunct="1"/>
              <a:t>24</a:t>
            </a:fld>
            <a:endParaRPr lang="en-US" altLang="en-US" smtClean="0"/>
          </a:p>
        </p:txBody>
      </p:sp>
      <p:pic>
        <p:nvPicPr>
          <p:cNvPr id="22533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268760"/>
            <a:ext cx="5112568" cy="4077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75656" y="4869160"/>
            <a:ext cx="69847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j-lt"/>
                <a:cs typeface="Arial" charset="0"/>
              </a:rPr>
              <a:t>Far enough in the tail, we can run a regression to find K and α: </a:t>
            </a:r>
          </a:p>
          <a:p>
            <a:r>
              <a:rPr lang="en-US" sz="2800" dirty="0" smtClean="0">
                <a:latin typeface="+mj-lt"/>
                <a:cs typeface="Arial" charset="0"/>
              </a:rPr>
              <a:t>Ln</a:t>
            </a:r>
            <a:r>
              <a:rPr lang="en-US" sz="2800" dirty="0">
                <a:latin typeface="+mj-lt"/>
                <a:cs typeface="Arial" charset="0"/>
              </a:rPr>
              <a:t>[</a:t>
            </a:r>
            <a:r>
              <a:rPr lang="en-US" sz="2800" dirty="0" err="1">
                <a:latin typeface="+mj-lt"/>
                <a:cs typeface="Arial" charset="0"/>
              </a:rPr>
              <a:t>Prob</a:t>
            </a:r>
            <a:r>
              <a:rPr lang="en-US" sz="2800" dirty="0">
                <a:latin typeface="+mj-lt"/>
                <a:cs typeface="Arial" charset="0"/>
              </a:rPr>
              <a:t>(</a:t>
            </a:r>
            <a:r>
              <a:rPr lang="en-US" sz="2800" i="1" dirty="0">
                <a:latin typeface="+mj-lt"/>
                <a:cs typeface="Arial" charset="0"/>
              </a:rPr>
              <a:t>v </a:t>
            </a:r>
            <a:r>
              <a:rPr lang="en-US" sz="2800" dirty="0">
                <a:latin typeface="+mj-lt"/>
                <a:cs typeface="Arial" charset="0"/>
              </a:rPr>
              <a:t>&gt; </a:t>
            </a:r>
            <a:r>
              <a:rPr lang="en-US" sz="2800" i="1" dirty="0">
                <a:latin typeface="+mj-lt"/>
                <a:cs typeface="Arial" charset="0"/>
              </a:rPr>
              <a:t>x</a:t>
            </a:r>
            <a:r>
              <a:rPr lang="en-US" sz="2800" dirty="0">
                <a:latin typeface="+mj-lt"/>
                <a:cs typeface="Arial" charset="0"/>
              </a:rPr>
              <a:t>)] = </a:t>
            </a:r>
            <a:r>
              <a:rPr lang="en-US" sz="2800" dirty="0" err="1">
                <a:latin typeface="+mj-lt"/>
                <a:cs typeface="Arial" charset="0"/>
              </a:rPr>
              <a:t>ln</a:t>
            </a:r>
            <a:r>
              <a:rPr lang="en-US" sz="2800" i="1" dirty="0" err="1">
                <a:latin typeface="+mj-lt"/>
                <a:cs typeface="Arial" charset="0"/>
              </a:rPr>
              <a:t>K</a:t>
            </a:r>
            <a:r>
              <a:rPr lang="en-US" sz="2800" i="1" dirty="0">
                <a:latin typeface="+mj-lt"/>
                <a:cs typeface="Arial" charset="0"/>
              </a:rPr>
              <a:t> - </a:t>
            </a:r>
            <a:r>
              <a:rPr lang="en-US" sz="2800" dirty="0" err="1">
                <a:latin typeface="Symbol" charset="2"/>
                <a:cs typeface="Symbol" charset="2"/>
              </a:rPr>
              <a:t>a</a:t>
            </a:r>
            <a:r>
              <a:rPr lang="en-US" sz="2800" i="1" dirty="0" err="1">
                <a:latin typeface="+mj-lt"/>
                <a:cs typeface="Arial" charset="0"/>
              </a:rPr>
              <a:t>lnx</a:t>
            </a:r>
            <a:endParaRPr lang="en-US" sz="2800" baseline="30000" dirty="0">
              <a:latin typeface="+mj-lt"/>
              <a:cs typeface="Arial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546711"/>
              </p:ext>
            </p:extLst>
          </p:nvPr>
        </p:nvGraphicFramePr>
        <p:xfrm>
          <a:off x="292100" y="5732463"/>
          <a:ext cx="26558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72" name="Equation" r:id="rId5" imgW="1244600" imgH="254000" progId="Equation.3">
                  <p:embed/>
                </p:oleObj>
              </mc:Choice>
              <mc:Fallback>
                <p:oleObj name="Equation" r:id="rId5" imgW="12446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2100" y="5732463"/>
                        <a:ext cx="2655888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112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Power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Suppose daily returns for S&amp;P are given in </a:t>
            </a:r>
            <a:r>
              <a:rPr lang="en-US" i="1" dirty="0" err="1" smtClean="0"/>
              <a:t>SPreturn</a:t>
            </a:r>
            <a:r>
              <a:rPr lang="en-US" dirty="0" smtClean="0"/>
              <a:t> array, with length </a:t>
            </a:r>
            <a:r>
              <a:rPr lang="en-US" i="1" dirty="0" smtClean="0"/>
              <a:t>n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accent1"/>
                </a:solidFill>
              </a:rPr>
              <a:t>x=sort(</a:t>
            </a:r>
            <a:r>
              <a:rPr lang="en-US" i="1" dirty="0" err="1" smtClean="0">
                <a:solidFill>
                  <a:schemeClr val="accent1"/>
                </a:solidFill>
              </a:rPr>
              <a:t>SPreturn</a:t>
            </a:r>
            <a:r>
              <a:rPr lang="en-US" i="1" dirty="0" smtClean="0">
                <a:solidFill>
                  <a:schemeClr val="accent1"/>
                </a:solidFill>
              </a:rPr>
              <a:t>) </a:t>
            </a:r>
            <a:r>
              <a:rPr lang="en-US" dirty="0" smtClean="0"/>
              <a:t>#Sort the returns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accent1"/>
                </a:solidFill>
              </a:rPr>
              <a:t>m=100 </a:t>
            </a:r>
            <a:r>
              <a:rPr lang="en-US" i="1" dirty="0" smtClean="0"/>
              <a:t>#Consider the first 100, i.e. greatest losses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accent1"/>
                </a:solidFill>
              </a:rPr>
              <a:t>xx=log(-x[1:m]) </a:t>
            </a:r>
            <a:r>
              <a:rPr lang="en-US" i="1" dirty="0" smtClean="0"/>
              <a:t>#Take log of absolute value of losses</a:t>
            </a:r>
          </a:p>
          <a:p>
            <a:pPr marL="0" indent="0">
              <a:buNone/>
            </a:pPr>
            <a:r>
              <a:rPr lang="en-US" i="1" dirty="0" err="1" smtClean="0">
                <a:solidFill>
                  <a:schemeClr val="accent1"/>
                </a:solidFill>
              </a:rPr>
              <a:t>yy</a:t>
            </a:r>
            <a:r>
              <a:rPr lang="en-US" i="1" dirty="0" smtClean="0">
                <a:solidFill>
                  <a:schemeClr val="accent1"/>
                </a:solidFill>
              </a:rPr>
              <a:t>=log((1:m)/n) </a:t>
            </a:r>
            <a:r>
              <a:rPr lang="en-US" i="1" dirty="0" smtClean="0"/>
              <a:t>#</a:t>
            </a:r>
            <a:r>
              <a:rPr lang="en-US" dirty="0" err="1" smtClean="0"/>
              <a:t>yy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is the log of the portion of losses greater than xx[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accent1"/>
                </a:solidFill>
              </a:rPr>
              <a:t>fit =lm(</a:t>
            </a:r>
            <a:r>
              <a:rPr lang="en-US" i="1" dirty="0" err="1" smtClean="0">
                <a:solidFill>
                  <a:schemeClr val="accent1"/>
                </a:solidFill>
              </a:rPr>
              <a:t>yy~xx</a:t>
            </a:r>
            <a:r>
              <a:rPr lang="en-US" i="1" dirty="0" smtClean="0">
                <a:solidFill>
                  <a:schemeClr val="accent1"/>
                </a:solidFill>
              </a:rPr>
              <a:t>) </a:t>
            </a:r>
            <a:r>
              <a:rPr lang="en-US" dirty="0" smtClean="0"/>
              <a:t>#Estimate the regression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4F81BD"/>
                </a:solidFill>
              </a:rPr>
              <a:t>paste(“slope = “, </a:t>
            </a:r>
            <a:r>
              <a:rPr lang="en-US" i="1" dirty="0" err="1" smtClean="0">
                <a:solidFill>
                  <a:srgbClr val="4F81BD"/>
                </a:solidFill>
              </a:rPr>
              <a:t>fit$coef</a:t>
            </a:r>
            <a:r>
              <a:rPr lang="en-US" i="1" dirty="0" smtClean="0">
                <a:solidFill>
                  <a:srgbClr val="4F81BD"/>
                </a:solidFill>
              </a:rPr>
              <a:t>[2])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34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-59959"/>
            <a:ext cx="8064896" cy="710478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80112" y="1556792"/>
            <a:ext cx="19748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slope </a:t>
            </a:r>
            <a:r>
              <a:rPr lang="en-US" dirty="0"/>
              <a:t>=  -</a:t>
            </a:r>
            <a:r>
              <a:rPr lang="en-US" dirty="0" smtClean="0"/>
              <a:t>1.916</a:t>
            </a:r>
          </a:p>
          <a:p>
            <a:r>
              <a:rPr lang="en-US" dirty="0"/>
              <a:t>intercept =  </a:t>
            </a:r>
            <a:r>
              <a:rPr lang="en-US" dirty="0" smtClean="0"/>
              <a:t>2.354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93762" y="3429000"/>
            <a:ext cx="17745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Arial" charset="0"/>
                <a:sym typeface="Wingdings"/>
              </a:rPr>
              <a:t>VaR</a:t>
            </a:r>
            <a:r>
              <a:rPr lang="en-US" baseline="-25000" dirty="0">
                <a:cs typeface="Arial" charset="0"/>
                <a:sym typeface="Wingdings"/>
              </a:rPr>
              <a:t>1</a:t>
            </a:r>
            <a:r>
              <a:rPr lang="en-US" baseline="-25000" dirty="0">
                <a:cs typeface="Arial" charset="0"/>
              </a:rPr>
              <a:t>-p</a:t>
            </a:r>
            <a:r>
              <a:rPr lang="en-US" dirty="0">
                <a:latin typeface="Symbol" pitchFamily="18" charset="2"/>
                <a:cs typeface="Arial" charset="0"/>
              </a:rPr>
              <a:t>= (K/</a:t>
            </a:r>
            <a:r>
              <a:rPr lang="en-US" dirty="0">
                <a:cs typeface="Arial" charset="0"/>
              </a:rPr>
              <a:t>p)</a:t>
            </a:r>
            <a:r>
              <a:rPr lang="en-US" baseline="30000" dirty="0">
                <a:cs typeface="Arial" charset="0"/>
              </a:rPr>
              <a:t>1/</a:t>
            </a:r>
            <a:r>
              <a:rPr lang="en-US" baseline="30000" dirty="0" smtClean="0">
                <a:latin typeface="Symbol" charset="2"/>
                <a:cs typeface="Symbol" charset="2"/>
              </a:rPr>
              <a:t>a</a:t>
            </a:r>
          </a:p>
          <a:p>
            <a:r>
              <a:rPr lang="en-US" dirty="0" smtClean="0">
                <a:cs typeface="Arial" charset="0"/>
                <a:sym typeface="Wingdings"/>
              </a:rPr>
              <a:t>VaR</a:t>
            </a:r>
            <a:r>
              <a:rPr lang="en-US" baseline="-25000" dirty="0" smtClean="0">
                <a:cs typeface="Arial" charset="0"/>
                <a:sym typeface="Wingdings"/>
              </a:rPr>
              <a:t>99%</a:t>
            </a:r>
            <a:r>
              <a:rPr lang="en-US" dirty="0" smtClean="0">
                <a:latin typeface="Symbol" pitchFamily="18" charset="2"/>
                <a:cs typeface="Arial" charset="0"/>
              </a:rPr>
              <a:t>= 37.79</a:t>
            </a:r>
          </a:p>
          <a:p>
            <a:r>
              <a:rPr lang="en-US" dirty="0" smtClean="0">
                <a:cs typeface="Arial" charset="0"/>
                <a:sym typeface="Wingdings"/>
              </a:rPr>
              <a:t>VaR</a:t>
            </a:r>
            <a:r>
              <a:rPr lang="en-US" baseline="-25000" dirty="0" smtClean="0">
                <a:cs typeface="Arial" charset="0"/>
                <a:sym typeface="Wingdings"/>
              </a:rPr>
              <a:t>99.9%</a:t>
            </a:r>
            <a:r>
              <a:rPr lang="en-US" dirty="0">
                <a:latin typeface="Symbol" pitchFamily="18" charset="2"/>
                <a:cs typeface="Arial" charset="0"/>
              </a:rPr>
              <a:t>= </a:t>
            </a:r>
            <a:r>
              <a:rPr lang="en-US" dirty="0" smtClean="0">
                <a:latin typeface="Symbol" pitchFamily="18" charset="2"/>
                <a:cs typeface="Arial" charset="0"/>
              </a:rPr>
              <a:t>126</a:t>
            </a:r>
            <a:endParaRPr lang="en-US" dirty="0">
              <a:latin typeface="Symbol" pitchFamily="18" charset="2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4168" y="2420888"/>
            <a:ext cx="1179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α = 1.916</a:t>
            </a:r>
          </a:p>
          <a:p>
            <a:r>
              <a:rPr lang="en-US" dirty="0" smtClean="0"/>
              <a:t>K=10.525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35696" y="4221088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Highest 100 losses used for estimation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31840" y="1052736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Arial" charset="0"/>
              </a:rPr>
              <a:t>Ln[</a:t>
            </a:r>
            <a:r>
              <a:rPr lang="en-US" dirty="0" err="1">
                <a:cs typeface="Arial" charset="0"/>
              </a:rPr>
              <a:t>Prob</a:t>
            </a:r>
            <a:r>
              <a:rPr lang="en-US" dirty="0">
                <a:cs typeface="Arial" charset="0"/>
              </a:rPr>
              <a:t>(</a:t>
            </a:r>
            <a:r>
              <a:rPr lang="en-US" i="1" dirty="0">
                <a:cs typeface="Arial" charset="0"/>
              </a:rPr>
              <a:t>v </a:t>
            </a:r>
            <a:r>
              <a:rPr lang="en-US" dirty="0">
                <a:cs typeface="Arial" charset="0"/>
              </a:rPr>
              <a:t>&gt; </a:t>
            </a:r>
            <a:r>
              <a:rPr lang="en-US" i="1" dirty="0">
                <a:cs typeface="Arial" charset="0"/>
              </a:rPr>
              <a:t>x</a:t>
            </a:r>
            <a:r>
              <a:rPr lang="en-US" dirty="0">
                <a:cs typeface="Arial" charset="0"/>
              </a:rPr>
              <a:t>)] = </a:t>
            </a:r>
            <a:r>
              <a:rPr lang="en-US" dirty="0" err="1">
                <a:cs typeface="Arial" charset="0"/>
              </a:rPr>
              <a:t>ln</a:t>
            </a:r>
            <a:r>
              <a:rPr lang="en-US" i="1" dirty="0" err="1">
                <a:cs typeface="Arial" charset="0"/>
              </a:rPr>
              <a:t>K</a:t>
            </a:r>
            <a:r>
              <a:rPr lang="en-US" i="1" dirty="0">
                <a:cs typeface="Arial" charset="0"/>
              </a:rPr>
              <a:t> - </a:t>
            </a:r>
            <a:r>
              <a:rPr lang="en-US" dirty="0" err="1">
                <a:latin typeface="Symbol" charset="2"/>
                <a:cs typeface="Symbol" charset="2"/>
              </a:rPr>
              <a:t>a</a:t>
            </a:r>
            <a:r>
              <a:rPr lang="en-US" i="1" dirty="0" err="1">
                <a:cs typeface="Arial" charset="0"/>
              </a:rPr>
              <a:t>lnx</a:t>
            </a:r>
            <a:endParaRPr lang="en-US" baseline="30000" dirty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85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Hill’s Alpha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535895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37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estimator for alpha.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can use a conditional sample average as an estimator of the conditional expectation.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053599"/>
              </p:ext>
            </p:extLst>
          </p:nvPr>
        </p:nvGraphicFramePr>
        <p:xfrm>
          <a:off x="3347864" y="2348880"/>
          <a:ext cx="3744417" cy="2294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38" name="Equation" r:id="rId5" imgW="2362200" imgH="1447800" progId="Equation.3">
                  <p:embed/>
                </p:oleObj>
              </mc:Choice>
              <mc:Fallback>
                <p:oleObj name="Equation" r:id="rId5" imgW="2362200" imgH="144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7864" y="2348880"/>
                        <a:ext cx="3744417" cy="2294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1902" y="2411596"/>
            <a:ext cx="2584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Conditional distribution: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1568" y="3635732"/>
            <a:ext cx="2224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Integration by parts: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03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Hill’s Alpha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Select a high loss level, </a:t>
            </a:r>
            <a:r>
              <a:rPr lang="en-US" i="1" dirty="0" smtClean="0"/>
              <a:t>d</a:t>
            </a:r>
            <a:r>
              <a:rPr lang="en-US" dirty="0" smtClean="0"/>
              <a:t>. Consider all the losses that are greater than </a:t>
            </a:r>
            <a:r>
              <a:rPr lang="en-US" i="1" dirty="0" smtClean="0"/>
              <a:t>d.</a:t>
            </a:r>
            <a:r>
              <a:rPr lang="en-US" dirty="0" smtClean="0"/>
              <a:t> Suppose there are </a:t>
            </a:r>
            <a:r>
              <a:rPr lang="en-US" i="1" dirty="0" smtClean="0"/>
              <a:t>n(d)</a:t>
            </a:r>
            <a:r>
              <a:rPr lang="en-US" dirty="0" smtClean="0"/>
              <a:t> such losses, call them </a:t>
            </a:r>
            <a:r>
              <a:rPr lang="en-US" i="1" dirty="0" smtClean="0"/>
              <a:t>x</a:t>
            </a:r>
            <a:r>
              <a:rPr lang="en-US" i="1" baseline="-25000" dirty="0" smtClean="0"/>
              <a:t>(</a:t>
            </a:r>
            <a:r>
              <a:rPr lang="en-US" i="1" baseline="-25000" dirty="0" err="1" smtClean="0"/>
              <a:t>i</a:t>
            </a:r>
            <a:r>
              <a:rPr lang="en-US" i="1" baseline="-25000" dirty="0" smtClean="0"/>
              <a:t>)</a:t>
            </a:r>
            <a:r>
              <a:rPr lang="en-US" baseline="-25000" dirty="0" smtClean="0"/>
              <a:t> </a:t>
            </a:r>
            <a:r>
              <a:rPr lang="en-US" dirty="0" smtClean="0"/>
              <a:t>then: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Extend code to estimate       using largest 100 losses: recall: </a:t>
            </a:r>
            <a:r>
              <a:rPr lang="en-US" dirty="0">
                <a:solidFill>
                  <a:srgbClr val="0000FF"/>
                </a:solidFill>
              </a:rPr>
              <a:t>x=sort(</a:t>
            </a:r>
            <a:r>
              <a:rPr lang="en-US" dirty="0" err="1">
                <a:solidFill>
                  <a:srgbClr val="0000FF"/>
                </a:solidFill>
              </a:rPr>
              <a:t>SPreturn</a:t>
            </a:r>
            <a:r>
              <a:rPr lang="en-US" dirty="0">
                <a:solidFill>
                  <a:srgbClr val="0000FF"/>
                </a:solidFill>
              </a:rPr>
              <a:t>) and m=100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	</a:t>
            </a:r>
            <a:r>
              <a:rPr lang="en-US" dirty="0" err="1" smtClean="0">
                <a:solidFill>
                  <a:srgbClr val="0000FF"/>
                </a:solidFill>
              </a:rPr>
              <a:t>hill.alpha</a:t>
            </a:r>
            <a:r>
              <a:rPr lang="en-US" dirty="0" smtClean="0">
                <a:solidFill>
                  <a:srgbClr val="0000FF"/>
                </a:solidFill>
              </a:rPr>
              <a:t> = m/sum(log(x[1:m]/x[m])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221287"/>
              </p:ext>
            </p:extLst>
          </p:nvPr>
        </p:nvGraphicFramePr>
        <p:xfrm>
          <a:off x="2771800" y="2780928"/>
          <a:ext cx="2880320" cy="1453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62" name="Equation" r:id="rId3" imgW="1333500" imgH="673100" progId="Equation.3">
                  <p:embed/>
                </p:oleObj>
              </mc:Choice>
              <mc:Fallback>
                <p:oleObj name="Equation" r:id="rId3" imgW="1333500" imgH="673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1800" y="2780928"/>
                        <a:ext cx="2880320" cy="1453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941300"/>
              </p:ext>
            </p:extLst>
          </p:nvPr>
        </p:nvGraphicFramePr>
        <p:xfrm>
          <a:off x="4716016" y="4495948"/>
          <a:ext cx="536493" cy="37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63" name="Equation" r:id="rId5" imgW="292100" imgH="203200" progId="Equation.3">
                  <p:embed/>
                </p:oleObj>
              </mc:Choice>
              <mc:Fallback>
                <p:oleObj name="Equation" r:id="rId5" imgW="292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6016" y="4495948"/>
                        <a:ext cx="536493" cy="37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7076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24" y="44624"/>
            <a:ext cx="7837016" cy="687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4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High Confidence </a:t>
            </a:r>
            <a:r>
              <a:rPr lang="en-US" dirty="0"/>
              <a:t>Level </a:t>
            </a:r>
            <a:r>
              <a:rPr lang="en-US" dirty="0" err="1" smtClean="0"/>
              <a:t>VaRs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Suppose I have 500 past daily returns to compute historical </a:t>
            </a:r>
            <a:r>
              <a:rPr lang="en-US" dirty="0" err="1" smtClean="0"/>
              <a:t>VaR.</a:t>
            </a:r>
            <a:r>
              <a:rPr lang="en-US" dirty="0" smtClean="0"/>
              <a:t> </a:t>
            </a:r>
          </a:p>
          <a:p>
            <a:r>
              <a:rPr lang="en-US" dirty="0" smtClean="0"/>
              <a:t>How do I compute VaR</a:t>
            </a:r>
            <a:r>
              <a:rPr lang="en-US" baseline="-25000" dirty="0" smtClean="0"/>
              <a:t>99%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about VaR</a:t>
            </a:r>
            <a:r>
              <a:rPr lang="en-US" baseline="-25000" dirty="0" smtClean="0"/>
              <a:t>99.8%</a:t>
            </a:r>
            <a:r>
              <a:rPr lang="en-US" dirty="0" smtClean="0"/>
              <a:t>? VaR</a:t>
            </a:r>
            <a:r>
              <a:rPr lang="en-US" baseline="-25000" dirty="0" smtClean="0"/>
              <a:t>99.9%</a:t>
            </a:r>
            <a:r>
              <a:rPr lang="en-US" dirty="0" smtClean="0"/>
              <a:t>?</a:t>
            </a:r>
          </a:p>
          <a:p>
            <a:r>
              <a:rPr lang="en-US" dirty="0" smtClean="0"/>
              <a:t>I have two options for computing </a:t>
            </a:r>
            <a:r>
              <a:rPr lang="en-US" dirty="0" err="1" smtClean="0"/>
              <a:t>VaRs</a:t>
            </a:r>
            <a:r>
              <a:rPr lang="en-US" dirty="0" smtClean="0"/>
              <a:t> at very high confidence levels:</a:t>
            </a:r>
          </a:p>
          <a:p>
            <a:pPr lvl="1"/>
            <a:r>
              <a:rPr lang="en-US" dirty="0" smtClean="0"/>
              <a:t>Use a parametric approach to estimate the distribution</a:t>
            </a:r>
          </a:p>
          <a:p>
            <a:pPr lvl="1"/>
            <a:r>
              <a:rPr lang="en-US" dirty="0" smtClean="0"/>
              <a:t>Use a parametric approach to inflate </a:t>
            </a:r>
            <a:r>
              <a:rPr lang="en-US" dirty="0" err="1" smtClean="0"/>
              <a:t>VaR</a:t>
            </a:r>
            <a:r>
              <a:rPr lang="en-US" dirty="0" smtClean="0"/>
              <a:t> at a lower confidence level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74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Hill Estimates based on different cutoffs (d) for 1000 S&amp;P Daily Returns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30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16744"/>
            <a:ext cx="63881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5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03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from Historical Simulation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282961"/>
              </p:ext>
            </p:extLst>
          </p:nvPr>
        </p:nvGraphicFramePr>
        <p:xfrm>
          <a:off x="2267744" y="1988840"/>
          <a:ext cx="5041304" cy="320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938"/>
                <a:gridCol w="3314366"/>
              </a:tblGrid>
              <a:tr h="5126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Scenario Number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Loss ($000s)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29703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494</a:t>
                      </a:r>
                      <a:endParaRPr lang="en-US" sz="1800" dirty="0"/>
                    </a:p>
                  </a:txBody>
                  <a:tcPr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477.841</a:t>
                      </a:r>
                      <a:endParaRPr lang="en-US" sz="1800" dirty="0"/>
                    </a:p>
                  </a:txBody>
                  <a:tcPr marT="45725" marB="45725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703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339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345.435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29703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349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282.204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29703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329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277.041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29703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487</a:t>
                      </a:r>
                      <a:endParaRPr lang="en-US" sz="1800" dirty="0"/>
                    </a:p>
                  </a:txBody>
                  <a:tcPr marT="45725" marB="4572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253.385</a:t>
                      </a:r>
                      <a:endParaRPr lang="en-US" sz="1800" dirty="0"/>
                    </a:p>
                  </a:txBody>
                  <a:tcPr marT="45725" marB="4572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703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227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217.974</a:t>
                      </a:r>
                      <a:endParaRPr lang="en-US" sz="1800" dirty="0"/>
                    </a:p>
                  </a:txBody>
                  <a:tcPr marT="45725" marB="45725"/>
                </a:tc>
              </a:tr>
              <a:tr h="29703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131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205.256</a:t>
                      </a:r>
                      <a:endParaRPr lang="en-US" sz="1800" dirty="0"/>
                    </a:p>
                  </a:txBody>
                  <a:tcPr marT="45725" marB="45725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23928" y="1268760"/>
            <a:ext cx="87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N=500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03304" y="5517232"/>
            <a:ext cx="3700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VaR</a:t>
            </a:r>
            <a:r>
              <a:rPr lang="en-US" baseline="-25000" dirty="0"/>
              <a:t>99%</a:t>
            </a:r>
            <a:r>
              <a:rPr lang="en-US" dirty="0" smtClean="0"/>
              <a:t>?     VaR</a:t>
            </a:r>
            <a:r>
              <a:rPr lang="en-US" baseline="-25000" dirty="0" smtClean="0"/>
              <a:t>99.8</a:t>
            </a:r>
            <a:r>
              <a:rPr lang="en-US" baseline="-25000" dirty="0"/>
              <a:t>%</a:t>
            </a:r>
            <a:r>
              <a:rPr lang="en-US" dirty="0"/>
              <a:t>? </a:t>
            </a:r>
            <a:r>
              <a:rPr lang="en-US" dirty="0" smtClean="0"/>
              <a:t>    VaR</a:t>
            </a:r>
            <a:r>
              <a:rPr lang="en-US" baseline="-25000" dirty="0" smtClean="0"/>
              <a:t>99.9</a:t>
            </a:r>
            <a:r>
              <a:rPr lang="en-US" baseline="-25000" dirty="0"/>
              <a:t>%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549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Heavy Tails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cs typeface="Arial" charset="0"/>
              </a:rPr>
              <a:t>Daily exchange rate changes are not normally distributed</a:t>
            </a:r>
          </a:p>
          <a:p>
            <a:pPr lvl="1" eaLnBrk="1" hangingPunct="1"/>
            <a:r>
              <a:rPr lang="en-US" sz="2400" dirty="0" smtClean="0">
                <a:cs typeface="Arial" charset="0"/>
              </a:rPr>
              <a:t>The distribution has heavier tails than the normal distribution</a:t>
            </a:r>
          </a:p>
          <a:p>
            <a:pPr lvl="1" eaLnBrk="1" hangingPunct="1"/>
            <a:r>
              <a:rPr lang="en-US" sz="2400" dirty="0" smtClean="0">
                <a:cs typeface="Arial" charset="0"/>
              </a:rPr>
              <a:t>It is more peaked at the center than the normal distribution</a:t>
            </a:r>
          </a:p>
          <a:p>
            <a:pPr eaLnBrk="1" hangingPunct="1"/>
            <a:r>
              <a:rPr lang="en-US" sz="2800" dirty="0" smtClean="0">
                <a:cs typeface="Arial" charset="0"/>
              </a:rPr>
              <a:t>This means that large changes are more likely than the normal distribution would suggest</a:t>
            </a: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C413520-E3F9-43B1-BAF3-78C31764AA93}" type="slidenum">
              <a:rPr lang="en-US" altLang="en-US" smtClean="0"/>
              <a:pPr eaLnBrk="1" hangingPunct="1"/>
              <a:t>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71165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gauge how heavy is the tail of the distribution, we can look at the density function. </a:t>
            </a:r>
          </a:p>
          <a:p>
            <a:r>
              <a:rPr lang="en-US" dirty="0" smtClean="0"/>
              <a:t>Consider the density of:          ,</a:t>
            </a:r>
          </a:p>
          <a:p>
            <a:endParaRPr lang="en-US" dirty="0"/>
          </a:p>
          <a:p>
            <a:r>
              <a:rPr lang="en-US" dirty="0" smtClean="0"/>
              <a:t>The tail of a distribution with              will converge slower to 0, and therefore will have a fatter tail.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273057"/>
              </p:ext>
            </p:extLst>
          </p:nvPr>
        </p:nvGraphicFramePr>
        <p:xfrm>
          <a:off x="4788024" y="3284984"/>
          <a:ext cx="100811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63" name="Equation" r:id="rId3" imgW="584200" imgH="292100" progId="Equation.3">
                  <p:embed/>
                </p:oleObj>
              </mc:Choice>
              <mc:Fallback>
                <p:oleObj name="Equation" r:id="rId3" imgW="5842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8024" y="3284984"/>
                        <a:ext cx="1008112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139721"/>
              </p:ext>
            </p:extLst>
          </p:nvPr>
        </p:nvGraphicFramePr>
        <p:xfrm>
          <a:off x="6084168" y="2924944"/>
          <a:ext cx="2088232" cy="965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64" name="Equation" r:id="rId5" imgW="1016000" imgH="469900" progId="Equation.3">
                  <p:embed/>
                </p:oleObj>
              </mc:Choice>
              <mc:Fallback>
                <p:oleObj name="Equation" r:id="rId5" imgW="10160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84168" y="2924944"/>
                        <a:ext cx="2088232" cy="9658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321463"/>
              </p:ext>
            </p:extLst>
          </p:nvPr>
        </p:nvGraphicFramePr>
        <p:xfrm>
          <a:off x="5652120" y="4037013"/>
          <a:ext cx="124142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65" name="Equation" r:id="rId7" imgW="495300" imgH="355600" progId="Equation.3">
                  <p:embed/>
                </p:oleObj>
              </mc:Choice>
              <mc:Fallback>
                <p:oleObj name="Equation" r:id="rId7" imgW="495300" imgH="3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52120" y="4037013"/>
                        <a:ext cx="1241425" cy="890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9427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-27384"/>
            <a:ext cx="7704856" cy="68164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35696" y="1700808"/>
            <a:ext cx="1153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= 0</a:t>
            </a:r>
          </a:p>
          <a:p>
            <a:r>
              <a:rPr lang="en-US" dirty="0" smtClean="0"/>
              <a:t>SD =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2120" y="3923764"/>
            <a:ext cx="164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VaR</a:t>
            </a:r>
            <a:r>
              <a:rPr lang="en-US" baseline="-25000" dirty="0" smtClean="0">
                <a:solidFill>
                  <a:schemeClr val="accent2"/>
                </a:solidFill>
              </a:rPr>
              <a:t>99%</a:t>
            </a:r>
            <a:r>
              <a:rPr lang="en-US" dirty="0" smtClean="0">
                <a:solidFill>
                  <a:schemeClr val="accent2"/>
                </a:solidFill>
              </a:rPr>
              <a:t> = 2.33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6216" y="4869160"/>
            <a:ext cx="164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VaR</a:t>
            </a:r>
            <a:r>
              <a:rPr lang="en-US" baseline="-25000" dirty="0" smtClean="0">
                <a:solidFill>
                  <a:srgbClr val="0000FF"/>
                </a:solidFill>
              </a:rPr>
              <a:t>99%</a:t>
            </a:r>
            <a:r>
              <a:rPr lang="en-US" dirty="0" smtClean="0">
                <a:solidFill>
                  <a:srgbClr val="0000FF"/>
                </a:solidFill>
              </a:rPr>
              <a:t> = 2.77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830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Normal </a:t>
            </a:r>
            <a:r>
              <a:rPr lang="en-US" dirty="0"/>
              <a:t>is part of a family of distributions, with exponential rate of convergence to zero: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l-GR" dirty="0" smtClean="0"/>
              <a:t>α</a:t>
            </a:r>
            <a:r>
              <a:rPr lang="en-US" dirty="0" smtClean="0"/>
              <a:t> is a shape parameter, </a:t>
            </a:r>
            <a:r>
              <a:rPr lang="en-US" dirty="0" err="1" smtClean="0"/>
              <a:t>θ</a:t>
            </a:r>
            <a:r>
              <a:rPr lang="en-US" dirty="0" smtClean="0"/>
              <a:t> is a scale parameter. </a:t>
            </a:r>
          </a:p>
          <a:p>
            <a:r>
              <a:rPr lang="en-US" dirty="0" smtClean="0"/>
              <a:t>In case of the Normal </a:t>
            </a:r>
            <a:r>
              <a:rPr lang="el-GR" dirty="0" smtClean="0"/>
              <a:t>α</a:t>
            </a:r>
            <a:r>
              <a:rPr lang="en-US" dirty="0" smtClean="0"/>
              <a:t>=2 and </a:t>
            </a:r>
            <a:r>
              <a:rPr lang="en-US" dirty="0" err="1" smtClean="0"/>
              <a:t>θ</a:t>
            </a:r>
            <a:r>
              <a:rPr lang="en-US" dirty="0" smtClean="0"/>
              <a:t> is </a:t>
            </a:r>
            <a:r>
              <a:rPr lang="en-US" dirty="0" err="1" smtClean="0"/>
              <a:t>σ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lower the </a:t>
            </a:r>
            <a:r>
              <a:rPr lang="el-GR" dirty="0" smtClean="0"/>
              <a:t>α</a:t>
            </a:r>
            <a:r>
              <a:rPr lang="en-US" dirty="0" smtClean="0"/>
              <a:t> the heavier the tail. </a:t>
            </a:r>
          </a:p>
          <a:p>
            <a:r>
              <a:rPr lang="en-US" dirty="0" smtClean="0"/>
              <a:t>All absolute moments are finite, i.e.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911384"/>
              </p:ext>
            </p:extLst>
          </p:nvPr>
        </p:nvGraphicFramePr>
        <p:xfrm>
          <a:off x="3381375" y="2564904"/>
          <a:ext cx="1878013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4" name="Equation" r:id="rId3" imgW="749300" imgH="406400" progId="Equation.3">
                  <p:embed/>
                </p:oleObj>
              </mc:Choice>
              <mc:Fallback>
                <p:oleObj name="Equation" r:id="rId3" imgW="7493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81375" y="2564904"/>
                        <a:ext cx="1878013" cy="1017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048503"/>
              </p:ext>
            </p:extLst>
          </p:nvPr>
        </p:nvGraphicFramePr>
        <p:xfrm>
          <a:off x="6876256" y="5301208"/>
          <a:ext cx="1224136" cy="558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5" name="Equation" r:id="rId5" imgW="723900" imgH="330200" progId="Equation.3">
                  <p:embed/>
                </p:oleObj>
              </mc:Choice>
              <mc:Fallback>
                <p:oleObj name="Equation" r:id="rId5" imgW="7239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76256" y="5301208"/>
                        <a:ext cx="1224136" cy="558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7894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heavier tails, we have to consider distributions for which the density has polynomial tails, i.e.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a</a:t>
            </a:r>
            <a:r>
              <a:rPr lang="en-US" dirty="0" smtClean="0"/>
              <a:t> is called the tail index.</a:t>
            </a:r>
          </a:p>
          <a:p>
            <a:r>
              <a:rPr lang="en-US" dirty="0" smtClean="0"/>
              <a:t>The </a:t>
            </a:r>
            <a:r>
              <a:rPr lang="en-US" i="1" dirty="0" err="1" smtClean="0"/>
              <a:t>k</a:t>
            </a:r>
            <a:r>
              <a:rPr lang="en-US" i="1" baseline="30000" dirty="0" err="1" smtClean="0"/>
              <a:t>th</a:t>
            </a:r>
            <a:r>
              <a:rPr lang="en-US" dirty="0" smtClean="0"/>
              <a:t> absolute moment, i.e.         , exists only if the tail index is larger than </a:t>
            </a:r>
            <a:r>
              <a:rPr lang="en-US" i="1" dirty="0"/>
              <a:t>k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032689"/>
              </p:ext>
            </p:extLst>
          </p:nvPr>
        </p:nvGraphicFramePr>
        <p:xfrm>
          <a:off x="2555875" y="3352800"/>
          <a:ext cx="440055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42" name="Equation" r:id="rId3" imgW="1841500" imgH="279400" progId="Equation.3">
                  <p:embed/>
                </p:oleObj>
              </mc:Choice>
              <mc:Fallback>
                <p:oleObj name="Equation" r:id="rId3" imgW="18415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5875" y="3352800"/>
                        <a:ext cx="4400550" cy="668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175099"/>
              </p:ext>
            </p:extLst>
          </p:nvPr>
        </p:nvGraphicFramePr>
        <p:xfrm>
          <a:off x="5796135" y="4941168"/>
          <a:ext cx="797627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43" name="Equation" r:id="rId5" imgW="457200" imgH="330200" progId="Equation.3">
                  <p:embed/>
                </p:oleObj>
              </mc:Choice>
              <mc:Fallback>
                <p:oleObj name="Equation" r:id="rId5" imgW="4572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96135" y="4941168"/>
                        <a:ext cx="797627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9911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29285</TotalTime>
  <Words>1225</Words>
  <Application>Microsoft Macintosh PowerPoint</Application>
  <PresentationFormat>On-screen Show (4:3)</PresentationFormat>
  <Paragraphs>208</Paragraphs>
  <Slides>31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Equation</vt:lpstr>
      <vt:lpstr>Financial Risk Management</vt:lpstr>
      <vt:lpstr>Agenda</vt:lpstr>
      <vt:lpstr>Very High Confidence Level VaRs</vt:lpstr>
      <vt:lpstr>Results from Historical Simulation </vt:lpstr>
      <vt:lpstr>Heavy Tails</vt:lpstr>
      <vt:lpstr>Exponential Tail</vt:lpstr>
      <vt:lpstr>PowerPoint Presentation</vt:lpstr>
      <vt:lpstr>Exponential Tail</vt:lpstr>
      <vt:lpstr>Polynomial Tail</vt:lpstr>
      <vt:lpstr>t - Distribution</vt:lpstr>
      <vt:lpstr>t – Distribution Moments</vt:lpstr>
      <vt:lpstr>t-Distribution</vt:lpstr>
      <vt:lpstr>PowerPoint Presentation</vt:lpstr>
      <vt:lpstr>PowerPoint Presentation</vt:lpstr>
      <vt:lpstr>PowerPoint Presentation</vt:lpstr>
      <vt:lpstr>PowerPoint Presentation</vt:lpstr>
      <vt:lpstr>Fitting t-distribution</vt:lpstr>
      <vt:lpstr>Estimating VaR 99.9%</vt:lpstr>
      <vt:lpstr>GARCH with t-errors</vt:lpstr>
      <vt:lpstr>The Power Law</vt:lpstr>
      <vt:lpstr>Power Law – Example</vt:lpstr>
      <vt:lpstr>Using the Power Law to Estimate Higher Confidence Level VaR</vt:lpstr>
      <vt:lpstr>Expected Shortfall for Power Law</vt:lpstr>
      <vt:lpstr>Log-Log Plot for Estimating Power Law</vt:lpstr>
      <vt:lpstr>Estimating Power Law</vt:lpstr>
      <vt:lpstr>PowerPoint Presentation</vt:lpstr>
      <vt:lpstr>Hill’s Alpha</vt:lpstr>
      <vt:lpstr>Hill’s Alpha (cont.)</vt:lpstr>
      <vt:lpstr>PowerPoint Presentation</vt:lpstr>
      <vt:lpstr>Hill Estimates based on different cutoffs (d) for 1000 S&amp;P Daily Returns</vt:lpstr>
      <vt:lpstr>Thanks</vt:lpstr>
    </vt:vector>
  </TitlesOfParts>
  <Company>Rotman School of Management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Management and Financial Institutions</dc:title>
  <dc:subject>Chapter 9</dc:subject>
  <dc:creator>John  Hull</dc:creator>
  <cp:keywords>3rd Edition</cp:keywords>
  <dc:description>Copyright 2012 by John  Hull.
All rights reserved.</dc:description>
  <cp:lastModifiedBy>Ehud Peleg</cp:lastModifiedBy>
  <cp:revision>314</cp:revision>
  <cp:lastPrinted>2014-10-23T18:34:03Z</cp:lastPrinted>
  <dcterms:created xsi:type="dcterms:W3CDTF">1999-07-02T23:37:50Z</dcterms:created>
  <dcterms:modified xsi:type="dcterms:W3CDTF">2016-05-09T07:48:08Z</dcterms:modified>
</cp:coreProperties>
</file>