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6.xml" ContentType="application/vnd.openxmlformats-officedocument.presentationml.notesSlide+xml"/>
  <Override PartName="/ppt/embeddings/oleObject7.bin" ContentType="application/vnd.openxmlformats-officedocument.oleObject"/>
  <Override PartName="/ppt/notesSlides/notesSlide17.xml" ContentType="application/vnd.openxmlformats-officedocument.presentationml.notesSlide+xml"/>
  <Override PartName="/ppt/embeddings/oleObject8.bin" ContentType="application/vnd.openxmlformats-officedocument.oleObject"/>
  <Override PartName="/ppt/notesSlides/notesSlide18.xml" ContentType="application/vnd.openxmlformats-officedocument.presentationml.notesSlide+xml"/>
  <Override PartName="/ppt/embeddings/oleObject9.bin" ContentType="application/vnd.openxmlformats-officedocument.oleObject"/>
  <Override PartName="/ppt/notesSlides/notesSlide19.xml" ContentType="application/vnd.openxmlformats-officedocument.presentationml.notesSlide+xml"/>
  <Override PartName="/ppt/embeddings/oleObject10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4" r:id="rId1"/>
  </p:sldMasterIdLst>
  <p:notesMasterIdLst>
    <p:notesMasterId r:id="rId52"/>
  </p:notesMasterIdLst>
  <p:handoutMasterIdLst>
    <p:handoutMasterId r:id="rId53"/>
  </p:handoutMasterIdLst>
  <p:sldIdLst>
    <p:sldId id="780" r:id="rId2"/>
    <p:sldId id="907" r:id="rId3"/>
    <p:sldId id="908" r:id="rId4"/>
    <p:sldId id="909" r:id="rId5"/>
    <p:sldId id="910" r:id="rId6"/>
    <p:sldId id="928" r:id="rId7"/>
    <p:sldId id="929" r:id="rId8"/>
    <p:sldId id="708" r:id="rId9"/>
    <p:sldId id="809" r:id="rId10"/>
    <p:sldId id="808" r:id="rId11"/>
    <p:sldId id="810" r:id="rId12"/>
    <p:sldId id="811" r:id="rId13"/>
    <p:sldId id="911" r:id="rId14"/>
    <p:sldId id="773" r:id="rId15"/>
    <p:sldId id="864" r:id="rId16"/>
    <p:sldId id="820" r:id="rId17"/>
    <p:sldId id="821" r:id="rId18"/>
    <p:sldId id="812" r:id="rId19"/>
    <p:sldId id="822" r:id="rId20"/>
    <p:sldId id="823" r:id="rId21"/>
    <p:sldId id="827" r:id="rId22"/>
    <p:sldId id="824" r:id="rId23"/>
    <p:sldId id="772" r:id="rId24"/>
    <p:sldId id="774" r:id="rId25"/>
    <p:sldId id="778" r:id="rId26"/>
    <p:sldId id="830" r:id="rId27"/>
    <p:sldId id="828" r:id="rId28"/>
    <p:sldId id="829" r:id="rId29"/>
    <p:sldId id="709" r:id="rId30"/>
    <p:sldId id="710" r:id="rId31"/>
    <p:sldId id="711" r:id="rId32"/>
    <p:sldId id="912" r:id="rId33"/>
    <p:sldId id="913" r:id="rId34"/>
    <p:sldId id="697" r:id="rId35"/>
    <p:sldId id="914" r:id="rId36"/>
    <p:sldId id="815" r:id="rId37"/>
    <p:sldId id="915" r:id="rId38"/>
    <p:sldId id="698" r:id="rId39"/>
    <p:sldId id="699" r:id="rId40"/>
    <p:sldId id="700" r:id="rId41"/>
    <p:sldId id="701" r:id="rId42"/>
    <p:sldId id="816" r:id="rId43"/>
    <p:sldId id="702" r:id="rId44"/>
    <p:sldId id="716" r:id="rId45"/>
    <p:sldId id="717" r:id="rId46"/>
    <p:sldId id="718" r:id="rId47"/>
    <p:sldId id="719" r:id="rId48"/>
    <p:sldId id="720" r:id="rId49"/>
    <p:sldId id="721" r:id="rId50"/>
    <p:sldId id="927" r:id="rId51"/>
  </p:sldIdLst>
  <p:sldSz cx="9144000" cy="6858000" type="letter"/>
  <p:notesSz cx="9296400" cy="7010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4" autoAdjust="0"/>
    <p:restoredTop sz="84878" autoAdjust="0"/>
  </p:normalViewPr>
  <p:slideViewPr>
    <p:cSldViewPr>
      <p:cViewPr>
        <p:scale>
          <a:sx n="94" d="100"/>
          <a:sy n="94" d="100"/>
        </p:scale>
        <p:origin x="-19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2208"/>
        <p:guide pos="29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t" anchorCtr="0" compatLnSpc="1">
            <a:prstTxWarp prst="textNoShape">
              <a:avLst/>
            </a:prstTxWarp>
          </a:bodyPr>
          <a:lstStyle>
            <a:lvl1pPr algn="l" defTabSz="924236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9575" y="0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t" anchorCtr="0" compatLnSpc="1">
            <a:prstTxWarp prst="textNoShape">
              <a:avLst/>
            </a:prstTxWarp>
          </a:bodyPr>
          <a:lstStyle>
            <a:lvl1pPr algn="r" defTabSz="924236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0344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b" anchorCtr="0" compatLnSpc="1">
            <a:prstTxWarp prst="textNoShape">
              <a:avLst/>
            </a:prstTxWarp>
          </a:bodyPr>
          <a:lstStyle>
            <a:lvl1pPr algn="l" defTabSz="924236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9575" y="6660344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b" anchorCtr="0" compatLnSpc="1">
            <a:prstTxWarp prst="textNoShape">
              <a:avLst/>
            </a:prstTxWarp>
          </a:bodyPr>
          <a:lstStyle>
            <a:lvl1pPr algn="r" defTabSz="924236" eaLnBrk="0" hangingPunct="0">
              <a:defRPr sz="1000" i="1"/>
            </a:lvl1pPr>
          </a:lstStyle>
          <a:p>
            <a:pPr>
              <a:defRPr/>
            </a:pPr>
            <a:fld id="{1A233E09-86F3-402B-9A93-8A7A82FBD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59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t" anchorCtr="0" compatLnSpc="1">
            <a:prstTxWarp prst="textNoShape">
              <a:avLst/>
            </a:prstTxWarp>
          </a:bodyPr>
          <a:lstStyle>
            <a:lvl1pPr algn="l" defTabSz="771216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9575" y="0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t" anchorCtr="0" compatLnSpc="1">
            <a:prstTxWarp prst="textNoShape">
              <a:avLst/>
            </a:prstTxWarp>
          </a:bodyPr>
          <a:lstStyle>
            <a:lvl1pPr algn="r" defTabSz="771216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0344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b" anchorCtr="0" compatLnSpc="1">
            <a:prstTxWarp prst="textNoShape">
              <a:avLst/>
            </a:prstTxWarp>
          </a:bodyPr>
          <a:lstStyle>
            <a:lvl1pPr algn="l" defTabSz="771216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9575" y="6660344"/>
            <a:ext cx="4026826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64" tIns="0" rIns="19264" bIns="0" numCol="1" anchor="b" anchorCtr="0" compatLnSpc="1">
            <a:prstTxWarp prst="textNoShape">
              <a:avLst/>
            </a:prstTxWarp>
          </a:bodyPr>
          <a:lstStyle>
            <a:lvl1pPr algn="r" defTabSz="771216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50CB6E96-E920-4755-BC06-03FA3CAFAF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714" y="3330173"/>
            <a:ext cx="6818974" cy="315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9" tIns="46554" rIns="93109" bIns="465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0363" y="528638"/>
            <a:ext cx="3502025" cy="262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085971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B6E96-E920-4755-BC06-03FA3CAFAFD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0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12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algn="ctr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algn="ctr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algn="ctr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algn="ctr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2E022D-E885-4CA7-9584-3F64991F465D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12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algn="ctr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algn="ctr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algn="ctr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algn="ctr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C70D51-4769-4DDD-B676-20B5C79543B8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121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 defTabSz="77121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algn="ctr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algn="ctr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algn="ctr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algn="ctr" defTabSz="77121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BF32B2-1026-4437-9945-7B2BE610D07E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D72-1012-3E45-A54A-C8FA7FF78503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48E0-53FC-F14B-A880-39540805E9B9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1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82AE-96F3-2949-AD06-D0EA88E2C3BE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Risk Management and Financial Institutions 3e, Chapter 23,  Copyright © John C. Hull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8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36080-F305-CF4A-A424-BFC1965AECCD}" type="datetime1">
              <a:rPr lang="en-US" altLang="en-US" smtClean="0"/>
              <a:t>5/15/16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0D429-75C0-4B63-BF5F-05484EE285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493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38648-3856-0C41-ABB2-501131F786FB}" type="datetime1">
              <a:rPr lang="en-US" altLang="en-US" smtClean="0"/>
              <a:t>5/15/16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C81B4-D1CD-47C3-80A2-38E91EC332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402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E2E75-A4F9-44CE-B7E0-FA154EBA87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592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BEF2-3747-A546-A965-061DFA05974F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DF49-72E3-8748-8934-C95329D3D0D4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Risk Management and Financial Institutions 3e, Chapter 23,  Copyright © John C. Hull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28D7-3F15-A947-B9EA-FA17E5BF26A4}" type="datetime1">
              <a:rPr lang="en-US" smtClean="0"/>
              <a:t>5/15/16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5EB6-F282-D243-B64A-0913123C3F82}" type="datetime1">
              <a:rPr lang="en-US" smtClean="0"/>
              <a:t>5/15/16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E1A7-BA5A-FB43-BF96-F160E8572F9F}" type="datetime1">
              <a:rPr lang="en-US" smtClean="0"/>
              <a:t>5/15/16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0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7810-BD4E-034C-87A0-34238F9BF99E}" type="datetime1">
              <a:rPr lang="en-US" smtClean="0"/>
              <a:t>5/15/16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B655-120A-8040-84A1-61698F8ED4D3}" type="datetime1">
              <a:rPr lang="en-US" smtClean="0"/>
              <a:t>5/15/16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4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E289-8329-E944-9BDB-C068DDA73A2E}" type="datetime1">
              <a:rPr lang="en-US" smtClean="0"/>
              <a:t>5/15/16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3E452-CD2F-9A42-A05D-F7159A5A9F33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4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8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Microsoft_Word_97_-_2004_Document2.doc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741682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chemeClr val="tx1"/>
                </a:solidFill>
              </a:rPr>
              <a:t>Spring 2016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Dr. Ehud Peleg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Credit Risk II –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Deriving Default Probabilities From Market Prices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ndersonLogo_TITN.gif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580" y="6103649"/>
            <a:ext cx="2194560" cy="4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1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Spread and Hazard Rate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C81B4-D1CD-47C3-80A2-38E91EC33209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871" y="1484784"/>
            <a:ext cx="803859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Assumptions regarding payments: </a:t>
            </a:r>
          </a:p>
          <a:p>
            <a:pPr algn="l"/>
            <a:r>
              <a:rPr lang="en-US" dirty="0" smtClean="0"/>
              <a:t>If the reference entity survives a certain year, buyer pays </a:t>
            </a:r>
            <a:r>
              <a:rPr lang="en-US" i="1" dirty="0" smtClean="0"/>
              <a:t>s</a:t>
            </a:r>
            <a:r>
              <a:rPr lang="en-US" dirty="0" smtClean="0"/>
              <a:t> in arrears</a:t>
            </a:r>
          </a:p>
          <a:p>
            <a:pPr algn="l"/>
            <a:r>
              <a:rPr lang="en-US" dirty="0" smtClean="0"/>
              <a:t>If the reference entity defaults in a certain year, it does so mid-way through the year. At that point: seller pays </a:t>
            </a:r>
            <a:r>
              <a:rPr lang="en-US" i="1" dirty="0" smtClean="0"/>
              <a:t>(1-R)</a:t>
            </a:r>
            <a:r>
              <a:rPr lang="en-US" dirty="0" smtClean="0"/>
              <a:t>, buyer pays </a:t>
            </a:r>
            <a:r>
              <a:rPr lang="en-US" i="1" dirty="0" smtClean="0"/>
              <a:t>s/2</a:t>
            </a:r>
          </a:p>
          <a:p>
            <a:pPr algn="l"/>
            <a:endParaRPr lang="en-US" i="1" dirty="0"/>
          </a:p>
          <a:p>
            <a:pPr algn="l"/>
            <a:r>
              <a:rPr lang="en-US" i="1" dirty="0" smtClean="0"/>
              <a:t>Present Value of protection seller’s payments:</a:t>
            </a:r>
            <a:endParaRPr lang="en-US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56992"/>
            <a:ext cx="7776864" cy="253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Spread and Hazard Rate (3)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C81B4-D1CD-47C3-80A2-38E91EC33209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871" y="1484784"/>
            <a:ext cx="803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 smtClean="0"/>
              <a:t>Present Value of protection buyer’s payments: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88840"/>
            <a:ext cx="6336704" cy="20218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005064"/>
            <a:ext cx="6292304" cy="20337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9992" y="6165304"/>
            <a:ext cx="302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4.0704s+0.0426s = 4.1130s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Spread and Hazard Rate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4.1130s = 0.0511</a:t>
            </a:r>
          </a:p>
          <a:p>
            <a:r>
              <a:rPr lang="en-US" dirty="0" smtClean="0"/>
              <a:t>s = 0.0124 = 1.24%</a:t>
            </a:r>
          </a:p>
          <a:p>
            <a:r>
              <a:rPr lang="en-US" dirty="0" smtClean="0"/>
              <a:t>Using the approximation: </a:t>
            </a:r>
          </a:p>
          <a:p>
            <a:pPr lvl="1"/>
            <a:r>
              <a:rPr lang="en-US" dirty="0" smtClean="0"/>
              <a:t>s </a:t>
            </a:r>
            <a:r>
              <a:rPr lang="en-US" dirty="0"/>
              <a:t>= </a:t>
            </a:r>
            <a:r>
              <a:rPr lang="en-US" dirty="0" err="1"/>
              <a:t>λ</a:t>
            </a:r>
            <a:r>
              <a:rPr lang="en-US" dirty="0"/>
              <a:t>(1-R) </a:t>
            </a:r>
            <a:r>
              <a:rPr lang="en-US" dirty="0" smtClean="0"/>
              <a:t>= 2%*(1-0.4) = 1.20%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5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of Fixed Coupons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Increasingly CDSs and CDS indices trade like bonds</a:t>
            </a:r>
          </a:p>
          <a:p>
            <a:r>
              <a:rPr lang="en-US" smtClean="0"/>
              <a:t>A coupon and a recovery rate is specified</a:t>
            </a:r>
          </a:p>
          <a:p>
            <a:r>
              <a:rPr lang="en-US" smtClean="0"/>
              <a:t>There is an initial payments from the buyer to the seller or vice versa reflecting the difference between the currently quoted spread and the coupon 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5884CA-647F-4BF1-A572-2CA130CE9A94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529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Credit Indices</a:t>
            </a:r>
            <a:endParaRPr lang="en-US" sz="2400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CDX.NA.IG: equally weighted portfolio of 125 Investment Grade North American companies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CDX.NA.HY: covers 100 High Yield (Non-Investment Grade) NA borrower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CDX.EM: covers emerging market borrowers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iTraxx</a:t>
            </a:r>
            <a:r>
              <a:rPr lang="en-US" sz="2800" dirty="0" smtClean="0"/>
              <a:t>: equally weighted portfolio of 125 investment grade European companies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Components of the index are rebalanced twice a year. Each new portfolio is given a series number, e.g. CDX.NA.IG.</a:t>
            </a:r>
            <a:r>
              <a:rPr lang="en-US" sz="2800" dirty="0" smtClean="0"/>
              <a:t>9</a:t>
            </a:r>
            <a:endParaRPr lang="en-US" sz="2800" dirty="0" smtClean="0"/>
          </a:p>
        </p:txBody>
      </p:sp>
      <p:sp>
        <p:nvSpPr>
          <p:cNvPr id="378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09C4F5-D000-4261-839A-E7BE97DB75D2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CDX.NA.IG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a trader buys $80,000 protection on each of the 125 companies in the index</a:t>
            </a:r>
          </a:p>
          <a:p>
            <a:r>
              <a:rPr lang="en-US" dirty="0" smtClean="0"/>
              <a:t>A total of $10M notional</a:t>
            </a:r>
          </a:p>
          <a:p>
            <a:r>
              <a:rPr lang="en-US" dirty="0" smtClean="0"/>
              <a:t>The current spread is 203bp</a:t>
            </a:r>
          </a:p>
          <a:p>
            <a:r>
              <a:rPr lang="en-US" dirty="0" smtClean="0"/>
              <a:t>His annual spread payments are: </a:t>
            </a:r>
          </a:p>
          <a:p>
            <a:pPr marL="457200" lvl="1" indent="0">
              <a:buNone/>
            </a:pPr>
            <a:r>
              <a:rPr lang="en-US" dirty="0" smtClean="0"/>
              <a:t>0.0203*$10M = $203K</a:t>
            </a:r>
          </a:p>
          <a:p>
            <a:r>
              <a:rPr lang="en-US" dirty="0" smtClean="0"/>
              <a:t>If a company defaults, the buyer receives 80,000*(1-R), and the notional is reduced by $80K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London Whale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JP Morgan Synthetic Credit Portfolio is part of its CIO Portfolio</a:t>
            </a:r>
          </a:p>
          <a:p>
            <a:r>
              <a:rPr lang="en-US" dirty="0" smtClean="0"/>
              <a:t>Constructed as hedge to the bank’s long position in credit risk created by its bond and loan portfolio</a:t>
            </a:r>
          </a:p>
          <a:p>
            <a:r>
              <a:rPr lang="en-US" dirty="0" smtClean="0"/>
              <a:t>In 2011 JPM started selling protection on IG to finance buying protection on HY</a:t>
            </a:r>
          </a:p>
          <a:p>
            <a:r>
              <a:rPr lang="en-US" dirty="0" smtClean="0"/>
              <a:t>In Nov 2011, made $400M on </a:t>
            </a:r>
            <a:r>
              <a:rPr lang="en-US" dirty="0" smtClean="0"/>
              <a:t>American Airlines’ </a:t>
            </a:r>
            <a:r>
              <a:rPr lang="en-US" dirty="0" smtClean="0"/>
              <a:t>Bankruptcy</a:t>
            </a:r>
          </a:p>
          <a:p>
            <a:pPr lvl="1"/>
            <a:r>
              <a:rPr lang="en-US" dirty="0" smtClean="0"/>
              <a:t>It was not hedging any losses in other JP Morgan portfolios.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2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London Whale - 2012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order to reduce its Risk Weighted Assets and its exposure to improving credit </a:t>
            </a:r>
            <a:r>
              <a:rPr lang="en-US" dirty="0" smtClean="0"/>
              <a:t>conditions, </a:t>
            </a:r>
            <a:r>
              <a:rPr lang="en-US" dirty="0"/>
              <a:t>the bank </a:t>
            </a:r>
            <a:r>
              <a:rPr lang="en-US" dirty="0" smtClean="0"/>
              <a:t>increased selling </a:t>
            </a:r>
            <a:r>
              <a:rPr lang="en-US" dirty="0"/>
              <a:t>protection on credit indexes (CDX.NA.IG.9 in particular)</a:t>
            </a:r>
          </a:p>
          <a:p>
            <a:r>
              <a:rPr lang="en-US" dirty="0" smtClean="0"/>
              <a:t>By end of March </a:t>
            </a:r>
            <a:r>
              <a:rPr lang="en-US" dirty="0"/>
              <a:t>the bank was </a:t>
            </a:r>
            <a:r>
              <a:rPr lang="en-US" dirty="0" smtClean="0"/>
              <a:t>selling protection on $140B (by some estimates) in IG.9, mostly to hedge funds</a:t>
            </a:r>
          </a:p>
          <a:p>
            <a:r>
              <a:rPr lang="en-US" dirty="0" smtClean="0"/>
              <a:t>In late March, hedge funds stopped buying protection</a:t>
            </a:r>
          </a:p>
          <a:p>
            <a:r>
              <a:rPr lang="en-US" dirty="0" smtClean="0"/>
              <a:t>Eventually JP Morgan had to close out positions by buying protection at increasing prices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876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11560" y="3789040"/>
            <a:ext cx="2736304" cy="100811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520" y="3140968"/>
            <a:ext cx="3071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HY Position Losing Money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IG.9 Position making money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9973" y="5085184"/>
            <a:ext cx="511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Reached about $140B in sold protection on IG.9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72000" y="2420888"/>
            <a:ext cx="3168352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18559" y="3059668"/>
            <a:ext cx="328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Huge losses to close positions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00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Approximating the loss just in April-May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74085"/>
              </p:ext>
            </p:extLst>
          </p:nvPr>
        </p:nvGraphicFramePr>
        <p:xfrm>
          <a:off x="467541" y="2924944"/>
          <a:ext cx="8208915" cy="3352799"/>
        </p:xfrm>
        <a:graphic>
          <a:graphicData uri="http://schemas.openxmlformats.org/drawingml/2006/table">
            <a:tbl>
              <a:tblPr/>
              <a:tblGrid>
                <a:gridCol w="1439224"/>
                <a:gridCol w="657424"/>
                <a:gridCol w="799570"/>
                <a:gridCol w="941716"/>
                <a:gridCol w="870643"/>
                <a:gridCol w="781801"/>
                <a:gridCol w="817338"/>
                <a:gridCol w="920518"/>
                <a:gridCol w="98068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Recovery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LGD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Spread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Original Spread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Hazard 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Notional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PD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Survival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Paying Spread if Survive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 Paying Spread if Default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 Spread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Payer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 Protection Seller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97.17%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94.41%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2.68%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91.74%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89.14%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86.61%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Difference: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170080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JPM sold $140B protection at 120bp. What is the </a:t>
            </a:r>
            <a:r>
              <a:rPr lang="en-US" dirty="0" err="1" smtClean="0"/>
              <a:t>MtM</a:t>
            </a:r>
            <a:r>
              <a:rPr lang="en-US" dirty="0" smtClean="0"/>
              <a:t> of the position if the current spread is 170bp?</a:t>
            </a:r>
          </a:p>
          <a:p>
            <a:pPr algn="l"/>
            <a:r>
              <a:rPr lang="en-US" dirty="0" smtClean="0"/>
              <a:t>Assume defaults occur at end of year.</a:t>
            </a:r>
          </a:p>
          <a:p>
            <a:pPr algn="l"/>
            <a:r>
              <a:rPr lang="en-US" dirty="0" smtClean="0"/>
              <a:t>Derive hazard rate from current spread: Hazard rate = s/(1-R)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5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136525"/>
            <a:ext cx="7062788" cy="1062038"/>
          </a:xfrm>
        </p:spPr>
        <p:txBody>
          <a:bodyPr/>
          <a:lstStyle/>
          <a:p>
            <a:pPr eaLnBrk="1" hangingPunct="1"/>
            <a:r>
              <a:rPr lang="en-US" dirty="0" smtClean="0"/>
              <a:t>Credit Default Swaps</a:t>
            </a:r>
            <a:endParaRPr lang="en-US" sz="2400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16100"/>
            <a:ext cx="7772400" cy="42862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Buyer of the instrument acquires protection from the seller against a default by a particular issuer (the reference entity)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 Buyer pays a premium of 90 bps per year for $100 million of 5-year protection against company 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Premium is known as the </a:t>
            </a:r>
            <a:r>
              <a:rPr lang="en-US" sz="2400" i="1" dirty="0" smtClean="0"/>
              <a:t>credit default spread</a:t>
            </a:r>
            <a:r>
              <a:rPr lang="en-US" sz="2400" dirty="0" smtClean="0"/>
              <a:t>.  It is paid for life of contract or until default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there is a default, the buyer has the right to sell bonds with a face value of $100 million issued by company X for $100 million (Several bonds may be deliverable)</a:t>
            </a:r>
          </a:p>
        </p:txBody>
      </p:sp>
      <p:sp>
        <p:nvSpPr>
          <p:cNvPr id="337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2C780E-75F2-48F2-A0E6-B2A6195B3F5F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094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Whale - Report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Actually a failure of Risk Governance </a:t>
            </a:r>
          </a:p>
          <a:p>
            <a:r>
              <a:rPr lang="en-US" dirty="0" smtClean="0"/>
              <a:t>CIO Management gave conflicting and ambiguous goals, did not understand and properly monitor the portfolio position</a:t>
            </a:r>
          </a:p>
          <a:p>
            <a:r>
              <a:rPr lang="en-US" dirty="0" smtClean="0"/>
              <a:t>The Group’s controls </a:t>
            </a:r>
            <a:r>
              <a:rPr lang="en-US" dirty="0"/>
              <a:t>and oversight of CIO </a:t>
            </a:r>
            <a:r>
              <a:rPr lang="en-US" dirty="0" smtClean="0"/>
              <a:t>did not evolve with </a:t>
            </a:r>
            <a:r>
              <a:rPr lang="en-US" dirty="0"/>
              <a:t>the increased complexity and risks of </a:t>
            </a:r>
            <a:r>
              <a:rPr lang="en-US" dirty="0" smtClean="0"/>
              <a:t>the CIO portfolio</a:t>
            </a:r>
          </a:p>
          <a:p>
            <a:r>
              <a:rPr lang="en-US" dirty="0" smtClean="0"/>
              <a:t>CIO </a:t>
            </a:r>
            <a:r>
              <a:rPr lang="en-US" dirty="0"/>
              <a:t>Risk function </a:t>
            </a:r>
            <a:r>
              <a:rPr lang="en-US" dirty="0" smtClean="0"/>
              <a:t>understaffed</a:t>
            </a:r>
            <a:r>
              <a:rPr lang="en-US" dirty="0"/>
              <a:t>, and some of the CIO risk personnel lacked the </a:t>
            </a:r>
            <a:r>
              <a:rPr lang="en-US" dirty="0" smtClean="0"/>
              <a:t>needed skills  </a:t>
            </a:r>
          </a:p>
          <a:p>
            <a:r>
              <a:rPr lang="en-US" dirty="0" smtClean="0"/>
              <a:t>Inappropriate MTM to better prices than mid led to Income statement restatements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3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Whale - Limit Breaches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unit operated with three types of limits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limit was breached multiple times in January leading to breach in the JP Morgan’s overall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2"/>
            <a:r>
              <a:rPr lang="en-US" dirty="0" smtClean="0"/>
              <a:t>Breaches were “fixed” by changing the </a:t>
            </a:r>
            <a:r>
              <a:rPr lang="en-US" dirty="0" err="1" smtClean="0"/>
              <a:t>VaR</a:t>
            </a:r>
            <a:r>
              <a:rPr lang="en-US" dirty="0" smtClean="0"/>
              <a:t> model</a:t>
            </a:r>
          </a:p>
          <a:p>
            <a:pPr lvl="1"/>
            <a:r>
              <a:rPr lang="en-US" dirty="0"/>
              <a:t>Non-statistical: CSBPV and CSW 10</a:t>
            </a:r>
            <a:r>
              <a:rPr lang="en-US" dirty="0" smtClean="0"/>
              <a:t>%</a:t>
            </a:r>
          </a:p>
          <a:p>
            <a:pPr lvl="2"/>
            <a:r>
              <a:rPr lang="en-US" dirty="0" smtClean="0"/>
              <a:t>Measure the effect of spreads widening; </a:t>
            </a:r>
            <a:r>
              <a:rPr lang="en-US" dirty="0"/>
              <a:t>Does not take into consideration </a:t>
            </a:r>
            <a:r>
              <a:rPr lang="en-US" dirty="0" smtClean="0"/>
              <a:t>correlations</a:t>
            </a:r>
          </a:p>
          <a:p>
            <a:pPr lvl="2"/>
            <a:r>
              <a:rPr lang="en-US" dirty="0" smtClean="0"/>
              <a:t>Indications that portfolio was turning long on selling protection were ignored</a:t>
            </a:r>
          </a:p>
          <a:p>
            <a:pPr lvl="2"/>
            <a:r>
              <a:rPr lang="en-US" dirty="0" smtClean="0"/>
              <a:t>Breached in March, but was downplayed as irrelevant measure</a:t>
            </a:r>
            <a:endParaRPr lang="en-US" dirty="0"/>
          </a:p>
          <a:p>
            <a:pPr lvl="1"/>
            <a:r>
              <a:rPr lang="en-US" dirty="0" smtClean="0"/>
              <a:t>Stress test limits were also breached but too late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Whale - </a:t>
            </a:r>
            <a:r>
              <a:rPr lang="en-US" dirty="0" err="1" smtClean="0"/>
              <a:t>VaR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new CIO </a:t>
            </a:r>
            <a:r>
              <a:rPr lang="en-US" dirty="0" err="1"/>
              <a:t>VaR</a:t>
            </a:r>
            <a:r>
              <a:rPr lang="en-US" dirty="0"/>
              <a:t> model was not tested properly, and understated the risks in Q1 </a:t>
            </a:r>
            <a:r>
              <a:rPr lang="en-US" dirty="0" smtClean="0"/>
              <a:t>2012</a:t>
            </a: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model changed from “linear sensitivities” to “full revaluation”, </a:t>
            </a:r>
          </a:p>
          <a:p>
            <a:pPr lvl="1"/>
            <a:r>
              <a:rPr lang="en-US" dirty="0" smtClean="0"/>
              <a:t>from only considering spread changes, to considering portfolio correlations </a:t>
            </a:r>
          </a:p>
          <a:p>
            <a:r>
              <a:rPr lang="en-US" dirty="0" smtClean="0"/>
              <a:t>Limited back-testing by model validators due to “lack of historical data”</a:t>
            </a:r>
          </a:p>
          <a:p>
            <a:r>
              <a:rPr lang="en-US" dirty="0" smtClean="0"/>
              <a:t>Operational issues due to use of manual excel sheets</a:t>
            </a:r>
          </a:p>
          <a:p>
            <a:pPr lvl="1"/>
            <a:r>
              <a:rPr lang="en-US" dirty="0" smtClean="0"/>
              <a:t>E.g. Excel mistake: divided by sum instead of average</a:t>
            </a:r>
          </a:p>
          <a:p>
            <a:r>
              <a:rPr lang="en-US" dirty="0"/>
              <a:t>Made assumption regarding vendor method of calculation, which was </a:t>
            </a:r>
            <a:r>
              <a:rPr lang="en-US" dirty="0" smtClean="0"/>
              <a:t>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813320" y="260350"/>
            <a:ext cx="7431088" cy="9366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500" dirty="0" smtClean="0"/>
              <a:t>Credit Default Swaps and Bond Yields</a:t>
            </a:r>
            <a:endParaRPr lang="en-US" sz="2400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Portfolio A:</a:t>
            </a:r>
          </a:p>
          <a:p>
            <a:pPr lvl="1"/>
            <a:r>
              <a:rPr lang="en-US" sz="2400" dirty="0" smtClean="0"/>
              <a:t>5-year par corporate bond that provides a yield of 6%</a:t>
            </a:r>
          </a:p>
          <a:p>
            <a:pPr lvl="1"/>
            <a:r>
              <a:rPr lang="en-US" sz="2400" dirty="0" smtClean="0"/>
              <a:t>Buy protection using a 5-year CDS costing 100 bps per year </a:t>
            </a:r>
          </a:p>
          <a:p>
            <a:r>
              <a:rPr lang="en-US" sz="2800" dirty="0" smtClean="0"/>
              <a:t>Portfolio B: </a:t>
            </a:r>
          </a:p>
          <a:p>
            <a:pPr lvl="1"/>
            <a:r>
              <a:rPr lang="en-US" sz="2400" dirty="0" smtClean="0"/>
              <a:t>long position in a riskless instrument paying 5% per year</a:t>
            </a:r>
          </a:p>
          <a:p>
            <a:pPr eaLnBrk="1" hangingPunct="1"/>
            <a:r>
              <a:rPr lang="en-US" sz="2800" dirty="0" smtClean="0"/>
              <a:t>What are arbitrage opportunities if risk-free rate is not 5%, but 4.5%? What if it is 5.5%?</a:t>
            </a:r>
          </a:p>
          <a:p>
            <a:pPr lvl="1"/>
            <a:r>
              <a:rPr lang="en-US" sz="2400" dirty="0" smtClean="0"/>
              <a:t>Buy bond to get 6% coupon and buy protection for 1%, Short risk free bond to pay 4.5% per year</a:t>
            </a:r>
          </a:p>
        </p:txBody>
      </p:sp>
      <p:sp>
        <p:nvSpPr>
          <p:cNvPr id="399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6D64DC-6A3A-49EE-923C-587395E69B79}" type="slidenum">
              <a:rPr lang="en-US" altLang="en-US" smtClean="0"/>
              <a:pPr eaLnBrk="1" hangingPunct="1"/>
              <a:t>23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95288" y="-242888"/>
            <a:ext cx="7543800" cy="1295401"/>
          </a:xfrm>
        </p:spPr>
        <p:txBody>
          <a:bodyPr/>
          <a:lstStyle/>
          <a:p>
            <a:pPr eaLnBrk="1" hangingPunct="1"/>
            <a:r>
              <a:rPr lang="en-CA" smtClean="0"/>
              <a:t>Risk-free Rate</a:t>
            </a:r>
            <a:endParaRPr 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229600" cy="496775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CA" sz="2800" dirty="0" smtClean="0"/>
              <a:t>The risk-free rate used by </a:t>
            </a:r>
            <a:r>
              <a:rPr lang="en-CA" sz="2800" u="sng" dirty="0" smtClean="0"/>
              <a:t>bond traders </a:t>
            </a:r>
            <a:r>
              <a:rPr lang="en-CA" sz="2800" dirty="0" smtClean="0"/>
              <a:t>when quoting credit spreads is the Treasury rate</a:t>
            </a:r>
          </a:p>
          <a:p>
            <a:pPr eaLnBrk="1" hangingPunct="1"/>
            <a:r>
              <a:rPr lang="en-CA" sz="2800" dirty="0" smtClean="0"/>
              <a:t>The risk-free rate traditionally assumed </a:t>
            </a:r>
            <a:r>
              <a:rPr lang="en-CA" sz="2800" u="sng" dirty="0" smtClean="0"/>
              <a:t>in derivatives markets</a:t>
            </a:r>
            <a:r>
              <a:rPr lang="en-CA" sz="2800" dirty="0" smtClean="0"/>
              <a:t> is </a:t>
            </a:r>
            <a:r>
              <a:rPr lang="en-CA" sz="2800" dirty="0" smtClean="0"/>
              <a:t>the </a:t>
            </a:r>
            <a:r>
              <a:rPr lang="en-CA" sz="2800" dirty="0" smtClean="0"/>
              <a:t>LIBOR/swap rate</a:t>
            </a:r>
          </a:p>
          <a:p>
            <a:pPr eaLnBrk="1" hangingPunct="1"/>
            <a:r>
              <a:rPr lang="en-CA" sz="2800" dirty="0" smtClean="0"/>
              <a:t>By comparing CDS spreads and bond yields it appears that in normal market conditions traders are assuming a risk-free rate 10 </a:t>
            </a:r>
            <a:r>
              <a:rPr lang="en-CA" sz="2800" dirty="0" err="1" smtClean="0"/>
              <a:t>bp</a:t>
            </a:r>
            <a:r>
              <a:rPr lang="en-CA" sz="2800" dirty="0" smtClean="0"/>
              <a:t> less than the LIBOR/swap rates</a:t>
            </a:r>
          </a:p>
          <a:p>
            <a:pPr eaLnBrk="1" hangingPunct="1"/>
            <a:r>
              <a:rPr lang="en-CA" sz="2800" dirty="0" smtClean="0"/>
              <a:t>In stressed market conditions the gap between the LIBOR/swap rate and the “true” risk-free rate is liable to be much higher</a:t>
            </a:r>
          </a:p>
          <a:p>
            <a:pPr eaLnBrk="1" hangingPunct="1"/>
            <a:endParaRPr lang="en-CA" sz="28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E797F9-F113-4C13-A233-70E3BD418893}" type="slidenum">
              <a:rPr lang="en-US" altLang="en-US" smtClean="0"/>
              <a:pPr eaLnBrk="1" hangingPunct="1"/>
              <a:t>24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CDS-Bond Basis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the CDS spread minus the Bond Yield Spread</a:t>
            </a:r>
          </a:p>
          <a:p>
            <a:r>
              <a:rPr lang="en-US" dirty="0" smtClean="0"/>
              <a:t>Bond yield spread to LIBOR is usually calculated as the asset swap spread</a:t>
            </a:r>
          </a:p>
          <a:p>
            <a:pPr lvl="1"/>
            <a:r>
              <a:rPr lang="en-US" dirty="0" smtClean="0"/>
              <a:t>Asset Swaps allow to convert the bond fixed rate payments to floating (LIBOR) payment</a:t>
            </a:r>
          </a:p>
          <a:p>
            <a:r>
              <a:rPr lang="en-US" dirty="0" smtClean="0"/>
              <a:t>Tended to be positive pre-crisis </a:t>
            </a:r>
          </a:p>
          <a:p>
            <a:r>
              <a:rPr lang="en-US" dirty="0" smtClean="0"/>
              <a:t>In general, any feature that would make the insurance guaranteed by CDS more valuable will make the spread increase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56C0F0-0FC0-482D-AEE1-8D40E6E16304}" type="slidenum">
              <a:rPr lang="en-US" altLang="en-US" smtClean="0"/>
              <a:pPr eaLnBrk="1" hangingPunct="1"/>
              <a:t>25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CDS-Bond Basis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bond may sell for a price different than par (prices above par decrease basis; below par increase basis)</a:t>
            </a:r>
          </a:p>
          <a:p>
            <a:r>
              <a:rPr lang="en-US" dirty="0" smtClean="0"/>
              <a:t>Counterparty default risk in a CDS (push basis in negative direction)</a:t>
            </a:r>
          </a:p>
          <a:p>
            <a:r>
              <a:rPr lang="en-US" dirty="0" smtClean="0"/>
              <a:t>Cheapest-to-deliver bond option in CDS (pushes basis in positive direction)</a:t>
            </a:r>
          </a:p>
          <a:p>
            <a:r>
              <a:rPr lang="en-US" dirty="0" smtClean="0"/>
              <a:t>Payoff on a CDS does not include accrued interest on the bond delivered (push basis in negative direction)</a:t>
            </a:r>
          </a:p>
          <a:p>
            <a:r>
              <a:rPr lang="en-US" dirty="0" smtClean="0"/>
              <a:t>Restructuring clause in CDS contract may lead to payoff when there is no default (push basis in positive direction)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51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PD from Bond Prices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</a:t>
            </a:r>
            <a:r>
              <a:rPr lang="en-US" dirty="0" err="1" smtClean="0"/>
              <a:t>defaultable</a:t>
            </a:r>
            <a:r>
              <a:rPr lang="en-US" dirty="0" smtClean="0"/>
              <a:t> bond paying 100 in 1-year. The yield on the bond is 8%. A riskless bond with similar promised </a:t>
            </a:r>
            <a:r>
              <a:rPr lang="en-US" dirty="0" smtClean="0"/>
              <a:t>payment </a:t>
            </a:r>
            <a:r>
              <a:rPr lang="en-US" dirty="0" smtClean="0"/>
              <a:t>has a yield of 6%. </a:t>
            </a:r>
          </a:p>
          <a:p>
            <a:pPr lvl="1"/>
            <a:r>
              <a:rPr lang="en-US" dirty="0" smtClean="0"/>
              <a:t>The price of the riskless bond is 100/1.06=94.34</a:t>
            </a:r>
          </a:p>
          <a:p>
            <a:pPr lvl="1"/>
            <a:r>
              <a:rPr lang="en-US" dirty="0" smtClean="0"/>
              <a:t>The price of the risky bond is 100/1.08=92.59</a:t>
            </a:r>
          </a:p>
          <a:p>
            <a:pPr lvl="1"/>
            <a:r>
              <a:rPr lang="en-US" dirty="0" smtClean="0"/>
              <a:t>The difference between them, 1.75, is the present value of expected loss from default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36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PD from Bond Prices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have two ways of pricing the </a:t>
            </a:r>
            <a:r>
              <a:rPr lang="en-US" dirty="0" err="1" smtClean="0"/>
              <a:t>defaultable</a:t>
            </a:r>
            <a:r>
              <a:rPr lang="en-US" dirty="0" smtClean="0"/>
              <a:t> bond</a:t>
            </a:r>
          </a:p>
          <a:p>
            <a:pPr lvl="1"/>
            <a:r>
              <a:rPr lang="en-US" dirty="0" smtClean="0"/>
              <a:t>Discount the promised </a:t>
            </a:r>
            <a:r>
              <a:rPr lang="en-US" dirty="0" err="1" smtClean="0"/>
              <a:t>cashflows</a:t>
            </a:r>
            <a:r>
              <a:rPr lang="en-US" dirty="0"/>
              <a:t> </a:t>
            </a:r>
            <a:r>
              <a:rPr lang="en-US" dirty="0" smtClean="0"/>
              <a:t>with the risky yield - </a:t>
            </a:r>
            <a:r>
              <a:rPr lang="en-US" dirty="0"/>
              <a:t>100/</a:t>
            </a:r>
            <a:r>
              <a:rPr lang="en-US" dirty="0" smtClean="0"/>
              <a:t>1.08=92.59</a:t>
            </a:r>
            <a:endParaRPr lang="en-US" dirty="0"/>
          </a:p>
          <a:p>
            <a:pPr lvl="1"/>
            <a:r>
              <a:rPr lang="en-US" dirty="0" smtClean="0"/>
              <a:t>Discount the expected </a:t>
            </a:r>
            <a:r>
              <a:rPr lang="en-US" dirty="0" err="1" smtClean="0"/>
              <a:t>cashflows</a:t>
            </a:r>
            <a:r>
              <a:rPr lang="en-US" dirty="0" smtClean="0"/>
              <a:t> under the risk neutral measure with the risk free rate</a:t>
            </a:r>
          </a:p>
          <a:p>
            <a:r>
              <a:rPr lang="en-US" dirty="0" smtClean="0"/>
              <a:t>Suppose the risk-neutral probability of default is Q</a:t>
            </a:r>
          </a:p>
          <a:p>
            <a:r>
              <a:rPr lang="en-US" dirty="0" smtClean="0"/>
              <a:t>The expected </a:t>
            </a:r>
            <a:r>
              <a:rPr lang="en-US" dirty="0" err="1" smtClean="0"/>
              <a:t>cashflows</a:t>
            </a:r>
            <a:r>
              <a:rPr lang="en-US" dirty="0" smtClean="0"/>
              <a:t> are											 100*(1-Q)+100*R*Q = 100[1-Q*(1-R)]</a:t>
            </a:r>
          </a:p>
          <a:p>
            <a:r>
              <a:rPr lang="en-US" dirty="0" smtClean="0"/>
              <a:t>Assume R=0.4, the two methods will give the same result if: 			100</a:t>
            </a:r>
            <a:r>
              <a:rPr lang="en-US" dirty="0"/>
              <a:t>[</a:t>
            </a:r>
            <a:r>
              <a:rPr lang="en-US" dirty="0" smtClean="0"/>
              <a:t>1-Q</a:t>
            </a:r>
            <a:r>
              <a:rPr lang="en-US" dirty="0"/>
              <a:t>*(1-R)</a:t>
            </a:r>
            <a:r>
              <a:rPr lang="en-US" dirty="0" smtClean="0"/>
              <a:t>]/1.06=100/1.08</a:t>
            </a:r>
          </a:p>
          <a:p>
            <a:pPr marL="0" indent="0">
              <a:buNone/>
            </a:pPr>
            <a:r>
              <a:rPr lang="en-US" dirty="0" smtClean="0"/>
              <a:t>			Q=[1-1.06/1.08]/(1-0.4) = 3.09%</a:t>
            </a:r>
          </a:p>
          <a:p>
            <a:r>
              <a:rPr lang="en-US" dirty="0" smtClean="0"/>
              <a:t>The present value of expected loss from default is:</a:t>
            </a:r>
          </a:p>
          <a:p>
            <a:pPr lvl="1"/>
            <a:r>
              <a:rPr lang="en-US" dirty="0" smtClean="0"/>
              <a:t>100*PD*(1-R)/(1+rf) = 100*3.09%*(1-0.4)/1.06 = 1.75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74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Applying the method for longer term bonds</a:t>
            </a:r>
            <a:endParaRPr lang="en-US" sz="2400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Suppose that a five year corporate bond pays a coupon of 6% per annum (semiannually). The yield is 7% with continuous compounding and the yield on a similar risk-free bond is 5% (with continuous compounding) </a:t>
            </a:r>
          </a:p>
          <a:p>
            <a:pPr eaLnBrk="1" hangingPunct="1"/>
            <a:r>
              <a:rPr lang="en-CA" sz="2400" dirty="0" smtClean="0"/>
              <a:t>The expected loss from defaults is 8.75. This can be calculated as the difference between the market price of the bond and its risk-free price (104.09 – 95.34)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Suppose that the </a:t>
            </a:r>
            <a:r>
              <a:rPr lang="en-US" sz="2400" u="sng" dirty="0" smtClean="0"/>
              <a:t>unconditional</a:t>
            </a:r>
            <a:r>
              <a:rPr lang="en-US" sz="2400" dirty="0" smtClean="0"/>
              <a:t> probability of default is </a:t>
            </a:r>
            <a:r>
              <a:rPr lang="en-US" sz="2400" i="1" dirty="0" smtClean="0">
                <a:latin typeface="Times New Roman" pitchFamily="18" charset="0"/>
              </a:rPr>
              <a:t>Q</a:t>
            </a:r>
            <a:r>
              <a:rPr lang="en-US" sz="2400" dirty="0" smtClean="0"/>
              <a:t> per year and that defaults always happen half way through a year (immediately before a coupon payment).  </a:t>
            </a:r>
          </a:p>
        </p:txBody>
      </p:sp>
      <p:sp>
        <p:nvSpPr>
          <p:cNvPr id="4506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80E097-F410-4DDC-BEC6-E291E5F95C47}" type="slidenum">
              <a:rPr lang="en-US" altLang="en-US" smtClean="0"/>
              <a:pPr eaLnBrk="1" hangingPunct="1"/>
              <a:t>29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6994525" cy="947738"/>
          </a:xfrm>
        </p:spPr>
        <p:txBody>
          <a:bodyPr/>
          <a:lstStyle/>
          <a:p>
            <a:pPr eaLnBrk="1" hangingPunct="1"/>
            <a:r>
              <a:rPr lang="en-US" sz="3500" dirty="0" smtClean="0"/>
              <a:t>CDS Structure</a:t>
            </a:r>
            <a:endParaRPr lang="en-US" sz="2400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</a:t>
            </a:r>
          </a:p>
        </p:txBody>
      </p:sp>
      <p:sp>
        <p:nvSpPr>
          <p:cNvPr id="34829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11251D-97C2-4936-9140-B5B8AF3962AD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331913" y="2900363"/>
            <a:ext cx="1752600" cy="12525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n-US"/>
              <a:t>Default </a:t>
            </a:r>
          </a:p>
          <a:p>
            <a:pPr eaLnBrk="0" hangingPunct="0"/>
            <a:r>
              <a:rPr lang="en-US"/>
              <a:t>Protection</a:t>
            </a:r>
          </a:p>
          <a:p>
            <a:pPr eaLnBrk="0" hangingPunct="0"/>
            <a:r>
              <a:rPr lang="en-US"/>
              <a:t> Buyer, A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056313" y="2900363"/>
            <a:ext cx="1828800" cy="12525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n-US"/>
              <a:t>Default </a:t>
            </a:r>
          </a:p>
          <a:p>
            <a:pPr eaLnBrk="0" hangingPunct="0"/>
            <a:r>
              <a:rPr lang="en-US"/>
              <a:t>Protection </a:t>
            </a:r>
          </a:p>
          <a:p>
            <a:pPr eaLnBrk="0" hangingPunct="0"/>
            <a:r>
              <a:rPr lang="en-US"/>
              <a:t>Seller, B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3084513" y="30670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H="1">
            <a:off x="3084513" y="3819525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678238" y="2565400"/>
            <a:ext cx="208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/>
              <a:t>90 bps per year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2916238" y="3819525"/>
            <a:ext cx="34210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Payoff</a:t>
            </a:r>
            <a:r>
              <a:rPr lang="en-US" sz="1600"/>
              <a:t> if there is a default by reference entity=100(1-</a:t>
            </a:r>
            <a:r>
              <a:rPr lang="en-US" sz="1600">
                <a:latin typeface="Times New Roman" pitchFamily="18" charset="0"/>
              </a:rPr>
              <a:t>R</a:t>
            </a:r>
            <a:r>
              <a:rPr lang="en-US" sz="1600"/>
              <a:t>)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827088" y="4652963"/>
            <a:ext cx="727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CA" sz="2400" b="1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1331913" y="5084763"/>
            <a:ext cx="64801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Recovery rate, </a:t>
            </a:r>
            <a:r>
              <a:rPr lang="en-US" i="1">
                <a:latin typeface="Times New Roman" pitchFamily="18" charset="0"/>
              </a:rPr>
              <a:t>R</a:t>
            </a:r>
            <a:r>
              <a:rPr lang="en-US"/>
              <a:t>, is the ratio of the value of the bond issued by reference entity immediately after default to the face value of the bond</a:t>
            </a:r>
          </a:p>
        </p:txBody>
      </p:sp>
    </p:spTree>
    <p:extLst>
      <p:ext uri="{BB962C8B-B14F-4D97-AF65-F5344CB8AC3E}">
        <p14:creationId xmlns:p14="http://schemas.microsoft.com/office/powerpoint/2010/main" val="150143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Calculations</a:t>
            </a:r>
          </a:p>
        </p:txBody>
      </p:sp>
      <p:graphicFrame>
        <p:nvGraphicFramePr>
          <p:cNvPr id="828419" name="Group 3"/>
          <p:cNvGraphicFramePr>
            <a:graphicFrameLocks noGrp="1"/>
          </p:cNvGraphicFramePr>
          <p:nvPr>
            <p:ph type="tbl" idx="1"/>
          </p:nvPr>
        </p:nvGraphicFramePr>
        <p:xfrm>
          <a:off x="468313" y="1844675"/>
          <a:ext cx="7920037" cy="4100553"/>
        </p:xfrm>
        <a:graphic>
          <a:graphicData uri="http://schemas.openxmlformats.org/drawingml/2006/table">
            <a:tbl>
              <a:tblPr/>
              <a:tblGrid>
                <a:gridCol w="730250"/>
                <a:gridCol w="792162"/>
                <a:gridCol w="1296988"/>
                <a:gridCol w="1295400"/>
                <a:gridCol w="1068387"/>
                <a:gridCol w="1512888"/>
                <a:gridCol w="1223962"/>
              </a:tblGrid>
              <a:tr h="695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(yrs)</a:t>
                      </a:r>
                    </a:p>
                  </a:txBody>
                  <a:tcPr marL="92075" marR="92075" marT="46035" marB="46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Recovery Amount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Risk-free Value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Loss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Discount Factor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 of Exp Loss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L="92075" marR="92075" marT="46035" marB="46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106.73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66.73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0.9753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65.08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</a:t>
                      </a:r>
                    </a:p>
                  </a:txBody>
                  <a:tcPr marL="92075" marR="92075" marT="46035" marB="46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105.97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65.97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0.9277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61.20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</a:p>
                  </a:txBody>
                  <a:tcPr marL="92075" marR="92075" marT="46035" marB="46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105.17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65.17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0.8825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57.52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marL="92075" marR="92075" marT="46035" marB="46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104.34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64.34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0.8395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54.01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</a:t>
                      </a:r>
                    </a:p>
                  </a:txBody>
                  <a:tcPr marL="92075" marR="92075" marT="46035" marB="46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103.46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63.46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0.7985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50.67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L="92075" marR="92075" marT="46035" marB="460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288.48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marL="92075" marR="92075" marT="46035" marB="46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50" name="Slide Number Placeholder 7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F66E64-58A4-4617-A42D-7F56FB7D95EA}" type="slidenum">
              <a:rPr lang="en-US" altLang="en-US" smtClean="0"/>
              <a:pPr eaLnBrk="1" hangingPunct="1"/>
              <a:t>30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Calculations </a:t>
            </a:r>
            <a:r>
              <a:rPr lang="en-US" sz="2400" smtClean="0"/>
              <a:t>continued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To get Risk Free Value, we need forward rates. In this case, all are assumed to be 5%</a:t>
            </a:r>
          </a:p>
          <a:p>
            <a:pPr lvl="1"/>
            <a:r>
              <a:rPr lang="en-US" dirty="0" smtClean="0"/>
              <a:t>CDS Pays back Notional Value and recovery is assumed 40% of Par Value</a:t>
            </a:r>
          </a:p>
          <a:p>
            <a:pPr eaLnBrk="1" hangingPunct="1"/>
            <a:r>
              <a:rPr lang="en-US" dirty="0" smtClean="0"/>
              <a:t>We set 288.48</a:t>
            </a:r>
            <a:r>
              <a:rPr lang="en-US" i="1" dirty="0" smtClean="0">
                <a:latin typeface="Times New Roman" pitchFamily="18" charset="0"/>
              </a:rPr>
              <a:t>Q </a:t>
            </a:r>
            <a:r>
              <a:rPr lang="en-US" dirty="0" smtClean="0"/>
              <a:t>= 8.75 to get </a:t>
            </a:r>
            <a:r>
              <a:rPr lang="en-US" i="1" dirty="0" smtClean="0">
                <a:latin typeface="Times New Roman" pitchFamily="18" charset="0"/>
              </a:rPr>
              <a:t>Q </a:t>
            </a:r>
            <a:r>
              <a:rPr lang="en-US" dirty="0" smtClean="0"/>
              <a:t>= 3.03%</a:t>
            </a:r>
          </a:p>
          <a:p>
            <a:pPr eaLnBrk="1" hangingPunct="1"/>
            <a:r>
              <a:rPr lang="en-US" dirty="0" smtClean="0"/>
              <a:t>This analysis can be extended to allow defaults to take place more frequently</a:t>
            </a:r>
          </a:p>
          <a:p>
            <a:pPr eaLnBrk="1" hangingPunct="1"/>
            <a:r>
              <a:rPr lang="en-US" dirty="0" smtClean="0"/>
              <a:t>With several bond</a:t>
            </a:r>
            <a:r>
              <a:rPr lang="en-CA" dirty="0" smtClean="0"/>
              <a:t>s</a:t>
            </a:r>
            <a:r>
              <a:rPr lang="en-US" dirty="0" smtClean="0"/>
              <a:t> we can use more parameters to describe the default probability distribution (rather than Q for all maturities)</a:t>
            </a:r>
          </a:p>
        </p:txBody>
      </p:sp>
      <p:sp>
        <p:nvSpPr>
          <p:cNvPr id="4710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A8C83A-4F3A-452B-92CA-B4EDE6E928F3}" type="slidenum">
              <a:rPr lang="en-US" altLang="en-US" smtClean="0"/>
              <a:pPr eaLnBrk="1" hangingPunct="1"/>
              <a:t>31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Models of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models attempt to explain the mechanism by which default occurs.</a:t>
            </a:r>
          </a:p>
          <a:p>
            <a:r>
              <a:rPr lang="en-US" dirty="0" smtClean="0"/>
              <a:t>Merton (1974) is the prototype model</a:t>
            </a:r>
          </a:p>
          <a:p>
            <a:pPr lvl="1"/>
            <a:r>
              <a:rPr lang="en-US" dirty="0" smtClean="0"/>
              <a:t>The firm’s assets follow a stochastic  process (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firm has one zero coupon bond issued with face value D, maturing at time T</a:t>
            </a:r>
          </a:p>
          <a:p>
            <a:pPr lvl="1"/>
            <a:r>
              <a:rPr lang="en-US" dirty="0" smtClean="0"/>
              <a:t>At any time the value of the firm is given by: </a:t>
            </a:r>
          </a:p>
          <a:p>
            <a:pPr marL="0" indent="0" algn="ctr">
              <a:buNone/>
            </a:pPr>
            <a:r>
              <a:rPr lang="en-US" i="1" dirty="0" err="1" smtClean="0"/>
              <a:t>V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=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t</a:t>
            </a:r>
            <a:r>
              <a:rPr lang="en-US" i="1" dirty="0" err="1" smtClean="0"/>
              <a:t>+D</a:t>
            </a:r>
            <a:r>
              <a:rPr lang="en-US" i="1" baseline="-25000" dirty="0" err="1" smtClean="0"/>
              <a:t>t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6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 of Debt and Equity </a:t>
            </a:r>
            <a:br>
              <a:rPr lang="en-US" dirty="0" smtClean="0"/>
            </a:br>
            <a:r>
              <a:rPr lang="en-US" dirty="0" smtClean="0"/>
              <a:t>at Bond Maturity,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T</a:t>
            </a:r>
            <a:r>
              <a:rPr lang="en-US" dirty="0" smtClean="0"/>
              <a:t> &gt; D: the assets are worth more than the debt. The debt holders receive D. The shareholders receive E</a:t>
            </a:r>
            <a:r>
              <a:rPr lang="en-US" baseline="-25000" dirty="0" smtClean="0"/>
              <a:t>T</a:t>
            </a:r>
            <a:r>
              <a:rPr lang="en-US" dirty="0" smtClean="0"/>
              <a:t> = V</a:t>
            </a:r>
            <a:r>
              <a:rPr lang="en-US" baseline="-25000" dirty="0" smtClean="0"/>
              <a:t>T</a:t>
            </a:r>
            <a:r>
              <a:rPr lang="en-US" dirty="0" smtClean="0"/>
              <a:t> – D</a:t>
            </a:r>
          </a:p>
          <a:p>
            <a:r>
              <a:rPr lang="en-US" dirty="0"/>
              <a:t>V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 dirty="0" smtClean="0"/>
              <a:t>≤ D: </a:t>
            </a:r>
            <a:r>
              <a:rPr lang="en-US" dirty="0"/>
              <a:t>the assets are worth </a:t>
            </a:r>
            <a:r>
              <a:rPr lang="en-US" dirty="0" smtClean="0"/>
              <a:t>less than </a:t>
            </a:r>
            <a:r>
              <a:rPr lang="en-US" dirty="0"/>
              <a:t>the debt. The </a:t>
            </a:r>
            <a:r>
              <a:rPr lang="en-US" dirty="0" smtClean="0"/>
              <a:t>firm cannot pay its obligations. </a:t>
            </a:r>
          </a:p>
          <a:p>
            <a:pPr lvl="1"/>
            <a:r>
              <a:rPr lang="en-US" dirty="0" smtClean="0"/>
              <a:t>The equity is worth 0. </a:t>
            </a:r>
          </a:p>
          <a:p>
            <a:pPr lvl="1"/>
            <a:r>
              <a:rPr lang="en-US" dirty="0" smtClean="0"/>
              <a:t>Shareholders have limited liability. </a:t>
            </a:r>
          </a:p>
          <a:p>
            <a:pPr lvl="1"/>
            <a:r>
              <a:rPr lang="en-US" dirty="0" smtClean="0"/>
              <a:t>The firm is liquidated and the bond holders receive D</a:t>
            </a:r>
            <a:r>
              <a:rPr lang="en-US" baseline="-25000" dirty="0" smtClean="0"/>
              <a:t>T</a:t>
            </a:r>
            <a:r>
              <a:rPr lang="en-US" dirty="0" smtClean="0"/>
              <a:t> = V</a:t>
            </a:r>
            <a:r>
              <a:rPr lang="en-US" baseline="-25000" dirty="0" smtClean="0"/>
              <a:t>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72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dirty="0" smtClean="0"/>
              <a:t>Equity and Debt as Contingent Claims</a:t>
            </a:r>
            <a:endParaRPr lang="en-US" sz="2400" dirty="0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model regards the equity as a European call option on the assets of the firm with the strike price equal to the debt’s notional value: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i="1" dirty="0" smtClean="0">
                <a:latin typeface="Times New Roman" pitchFamily="18" charset="0"/>
              </a:rPr>
              <a:t>E</a:t>
            </a:r>
            <a:r>
              <a:rPr lang="en-US" i="1" baseline="-25000" dirty="0" smtClean="0">
                <a:latin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</a:rPr>
              <a:t> = max(</a:t>
            </a:r>
            <a:r>
              <a:rPr lang="en-US" i="1" dirty="0" smtClean="0">
                <a:latin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</a:rPr>
              <a:t>T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i="1" dirty="0" smtClean="0">
                <a:latin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</a:rPr>
              <a:t>, 0)</a:t>
            </a:r>
          </a:p>
          <a:p>
            <a:r>
              <a:rPr lang="en-US" dirty="0" smtClean="0"/>
              <a:t>The bond equals the notional value of the bond minus a European put option with strike price equal to the debt value:</a:t>
            </a:r>
            <a:endParaRPr lang="en-US" dirty="0"/>
          </a:p>
          <a:p>
            <a:pPr algn="ctr">
              <a:buNone/>
            </a:pPr>
            <a:r>
              <a:rPr lang="en-US" i="1" dirty="0" smtClean="0">
                <a:latin typeface="Times New Roman" pitchFamily="18" charset="0"/>
              </a:rPr>
              <a:t>D</a:t>
            </a:r>
            <a:r>
              <a:rPr lang="en-US" i="1" baseline="-25000" dirty="0" smtClean="0">
                <a:latin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= </a:t>
            </a:r>
            <a:r>
              <a:rPr lang="en-US" i="1" dirty="0">
                <a:latin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</a:rPr>
              <a:t>max(</a:t>
            </a:r>
            <a:r>
              <a:rPr lang="en-US" i="1" dirty="0" smtClean="0">
                <a:latin typeface="Times New Roman" pitchFamily="18" charset="0"/>
              </a:rPr>
              <a:t>D</a:t>
            </a:r>
            <a:r>
              <a:rPr lang="en-US" i="1" baseline="-25000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i="1" dirty="0" smtClean="0">
                <a:latin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</a:rPr>
              <a:t>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222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7C37B7-7034-49B6-8918-75FCABB8AC61}" type="slidenum">
              <a:rPr lang="en-US" altLang="en-US" smtClean="0"/>
              <a:pPr eaLnBrk="1" hangingPunct="1"/>
              <a:t>34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Process for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assets of the firm follow a Geometric Brownian Motion in the real-world probability measure:</a:t>
            </a:r>
            <a:endParaRPr lang="en-US" dirty="0"/>
          </a:p>
          <a:p>
            <a:r>
              <a:rPr lang="en-US" dirty="0" smtClean="0"/>
              <a:t>Apply Ito’s lemma and integrate from 0 to T: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probability of default is: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766819"/>
              </p:ext>
            </p:extLst>
          </p:nvPr>
        </p:nvGraphicFramePr>
        <p:xfrm>
          <a:off x="2843808" y="2672978"/>
          <a:ext cx="3557634" cy="53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3" imgW="1422400" imgH="215900" progId="Equation.3">
                  <p:embed/>
                </p:oleObj>
              </mc:Choice>
              <mc:Fallback>
                <p:oleObj name="Equation" r:id="rId3" imgW="1422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08" y="2672978"/>
                        <a:ext cx="3557634" cy="539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234642"/>
              </p:ext>
            </p:extLst>
          </p:nvPr>
        </p:nvGraphicFramePr>
        <p:xfrm>
          <a:off x="2555776" y="3582268"/>
          <a:ext cx="4608512" cy="926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5" imgW="2273300" imgH="457200" progId="Equation.3">
                  <p:embed/>
                </p:oleObj>
              </mc:Choice>
              <mc:Fallback>
                <p:oleObj name="Equation" r:id="rId5" imgW="2273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3582268"/>
                        <a:ext cx="4608512" cy="926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99927"/>
              </p:ext>
            </p:extLst>
          </p:nvPr>
        </p:nvGraphicFramePr>
        <p:xfrm>
          <a:off x="1475656" y="4903283"/>
          <a:ext cx="5904656" cy="133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7" imgW="3708400" imgH="838200" progId="Equation.3">
                  <p:embed/>
                </p:oleObj>
              </mc:Choice>
              <mc:Fallback>
                <p:oleObj name="Equation" r:id="rId7" imgW="3708400" imgH="83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5656" y="4903283"/>
                        <a:ext cx="5904656" cy="1334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02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6982"/>
            <a:ext cx="7848872" cy="57107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333" y="6309320"/>
            <a:ext cx="25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Kealhofer</a:t>
            </a:r>
            <a:r>
              <a:rPr lang="en-US" dirty="0" smtClean="0"/>
              <a:t> – FAJ (2003)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585056"/>
              </p:ext>
            </p:extLst>
          </p:nvPr>
        </p:nvGraphicFramePr>
        <p:xfrm>
          <a:off x="5436096" y="4509120"/>
          <a:ext cx="3504257" cy="1314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Equation" r:id="rId4" imgW="2235200" imgH="838200" progId="Equation.3">
                  <p:embed/>
                </p:oleObj>
              </mc:Choice>
              <mc:Fallback>
                <p:oleObj name="Equation" r:id="rId4" imgW="2235200" imgH="83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6096" y="4509120"/>
                        <a:ext cx="3504257" cy="131426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4F81B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5216" y="6165304"/>
            <a:ext cx="3278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= ? </a:t>
            </a:r>
            <a:r>
              <a:rPr lang="en-US" sz="2400" b="1" dirty="0"/>
              <a:t>, </a:t>
            </a:r>
            <a:r>
              <a:rPr lang="en-US" sz="2400" b="1" dirty="0" smtClean="0">
                <a:latin typeface="Symbol" charset="2"/>
                <a:cs typeface="Symbol" charset="2"/>
              </a:rPr>
              <a:t>m</a:t>
            </a:r>
            <a:r>
              <a:rPr lang="en-US" sz="2400" b="1" baseline="-25000" dirty="0" smtClean="0"/>
              <a:t>V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?</a:t>
            </a:r>
            <a:r>
              <a:rPr lang="en-US" sz="2400" b="1" dirty="0"/>
              <a:t> , </a:t>
            </a:r>
            <a:r>
              <a:rPr lang="en-US" sz="2400" b="1" dirty="0" err="1">
                <a:latin typeface="Symbol" charset="2"/>
                <a:cs typeface="Symbol" charset="2"/>
              </a:rPr>
              <a:t>s</a:t>
            </a:r>
            <a:r>
              <a:rPr lang="en-US" sz="2400" b="1" baseline="-25000" dirty="0" err="1"/>
              <a:t>V</a:t>
            </a:r>
            <a:r>
              <a:rPr lang="en-US" sz="2400" b="1" dirty="0"/>
              <a:t> = ?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9145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Neutral Probability of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risk neutral probability of default is: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RN probability of default is: </a:t>
            </a:r>
          </a:p>
          <a:p>
            <a:pPr lvl="1"/>
            <a:r>
              <a:rPr lang="en-US" dirty="0" smtClean="0"/>
              <a:t>Decreasing with V</a:t>
            </a:r>
            <a:r>
              <a:rPr lang="en-US" baseline="-25000" dirty="0" smtClean="0"/>
              <a:t>0</a:t>
            </a:r>
          </a:p>
          <a:p>
            <a:pPr lvl="1"/>
            <a:r>
              <a:rPr lang="en-US" dirty="0" smtClean="0"/>
              <a:t>Increasing with D</a:t>
            </a:r>
          </a:p>
          <a:p>
            <a:pPr lvl="1"/>
            <a:r>
              <a:rPr lang="en-US" dirty="0" smtClean="0"/>
              <a:t>Increasing in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V</a:t>
            </a:r>
            <a:r>
              <a:rPr lang="en-US" dirty="0" smtClean="0"/>
              <a:t> if V</a:t>
            </a:r>
            <a:r>
              <a:rPr lang="en-US" baseline="-25000" dirty="0" smtClean="0"/>
              <a:t>0</a:t>
            </a:r>
            <a:r>
              <a:rPr lang="en-US" dirty="0" smtClean="0"/>
              <a:t> &gt; D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270316"/>
              </p:ext>
            </p:extLst>
          </p:nvPr>
        </p:nvGraphicFramePr>
        <p:xfrm>
          <a:off x="2371725" y="2276475"/>
          <a:ext cx="35845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3" imgW="2286000" imgH="838200" progId="Equation.3">
                  <p:embed/>
                </p:oleObj>
              </mc:Choice>
              <mc:Fallback>
                <p:oleObj name="Equation" r:id="rId3" imgW="2286000" imgH="83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1725" y="2276475"/>
                        <a:ext cx="358457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425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dirty="0" smtClean="0"/>
              <a:t>Risk Neutral World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229600" cy="4525963"/>
          </a:xfrm>
          <a:noFill/>
        </p:spPr>
        <p:txBody>
          <a:bodyPr lIns="92075" tIns="46038" rIns="92075" bIns="46038"/>
          <a:lstStyle/>
          <a:p>
            <a:r>
              <a:rPr lang="en-US" dirty="0" smtClean="0"/>
              <a:t>In </a:t>
            </a:r>
            <a:r>
              <a:rPr lang="en-US" dirty="0"/>
              <a:t>order to find the probability of default, we have to find </a:t>
            </a:r>
            <a:r>
              <a:rPr lang="en-US" i="1" dirty="0">
                <a:latin typeface="Times New Roman" pitchFamily="18" charset="0"/>
              </a:rPr>
              <a:t>V</a:t>
            </a:r>
            <a:r>
              <a:rPr lang="en-US" baseline="-25000" dirty="0">
                <a:latin typeface="Times New Roman" pitchFamily="18" charset="0"/>
              </a:rPr>
              <a:t>0</a:t>
            </a:r>
            <a:r>
              <a:rPr lang="en-US" dirty="0"/>
              <a:t> and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i="1" baseline="-25000" dirty="0" err="1">
                <a:latin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</a:rPr>
              <a:t>.</a:t>
            </a:r>
            <a:endParaRPr lang="en-US" dirty="0"/>
          </a:p>
          <a:p>
            <a:r>
              <a:rPr lang="en-US" dirty="0" smtClean="0"/>
              <a:t>We use Black-Scholes to find the value of the firm’s equity today , </a:t>
            </a:r>
            <a:r>
              <a:rPr lang="en-US" i="1" dirty="0" smtClean="0">
                <a:latin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</a:rPr>
              <a:t>0</a:t>
            </a:r>
            <a:r>
              <a:rPr lang="en-US" dirty="0" smtClean="0"/>
              <a:t>, as a function of the value of its assets today, </a:t>
            </a:r>
            <a:r>
              <a:rPr lang="en-US" i="1" dirty="0" smtClean="0">
                <a:latin typeface="Times New Roman" pitchFamily="18" charset="0"/>
              </a:rPr>
              <a:t>V</a:t>
            </a:r>
            <a:r>
              <a:rPr lang="en-US" baseline="-25000" dirty="0" smtClean="0">
                <a:latin typeface="Times New Roman" pitchFamily="18" charset="0"/>
              </a:rPr>
              <a:t>0</a:t>
            </a:r>
            <a:r>
              <a:rPr lang="en-US" dirty="0" smtClean="0"/>
              <a:t>, and the volatility of its assets,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i="1" baseline="-25000" dirty="0" err="1" smtClean="0">
                <a:latin typeface="Times New Roman" pitchFamily="18" charset="0"/>
              </a:rPr>
              <a:t>V</a:t>
            </a:r>
            <a:endParaRPr lang="en-US" i="1" baseline="-25000" dirty="0" smtClean="0">
              <a:latin typeface="Times New Roman" pitchFamily="18" charset="0"/>
            </a:endParaRPr>
          </a:p>
        </p:txBody>
      </p:sp>
      <p:sp>
        <p:nvSpPr>
          <p:cNvPr id="615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F4CF2C-8F18-4908-951B-36A11F010CE6}" type="slidenum">
              <a:rPr lang="en-US" altLang="en-US" smtClean="0"/>
              <a:pPr eaLnBrk="1" hangingPunct="1"/>
              <a:t>38</a:t>
            </a:fld>
            <a:endParaRPr lang="en-US" altLang="en-US" smtClean="0"/>
          </a:p>
        </p:txBody>
      </p:sp>
      <p:graphicFrame>
        <p:nvGraphicFramePr>
          <p:cNvPr id="614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431099"/>
              </p:ext>
            </p:extLst>
          </p:nvPr>
        </p:nvGraphicFramePr>
        <p:xfrm>
          <a:off x="1036638" y="4688160"/>
          <a:ext cx="669131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Equation" r:id="rId4" imgW="1587240" imgH="533160" progId="Equation.3">
                  <p:embed/>
                </p:oleObj>
              </mc:Choice>
              <mc:Fallback>
                <p:oleObj name="Equation" r:id="rId4" imgW="1587240" imgH="5331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4688160"/>
                        <a:ext cx="6691312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dirty="0" smtClean="0"/>
              <a:t>Applying the model</a:t>
            </a:r>
          </a:p>
        </p:txBody>
      </p:sp>
      <p:sp>
        <p:nvSpPr>
          <p:cNvPr id="7175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95440C-59FD-491A-9AB2-99C9994CB5E6}" type="slidenum">
              <a:rPr lang="en-US" altLang="en-US" smtClean="0"/>
              <a:pPr eaLnBrk="1" hangingPunct="1"/>
              <a:t>39</a:t>
            </a:fld>
            <a:endParaRPr lang="en-US" altLang="en-US" smtClean="0"/>
          </a:p>
        </p:txBody>
      </p:sp>
      <p:graphicFrame>
        <p:nvGraphicFramePr>
          <p:cNvPr id="717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902047"/>
              </p:ext>
            </p:extLst>
          </p:nvPr>
        </p:nvGraphicFramePr>
        <p:xfrm>
          <a:off x="2396182" y="2794695"/>
          <a:ext cx="47244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Equation" r:id="rId4" imgW="1054080" imgH="228600" progId="Equation.3">
                  <p:embed/>
                </p:oleObj>
              </mc:Choice>
              <mc:Fallback>
                <p:oleObj name="Equation" r:id="rId4" imgW="1054080" imgH="2286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182" y="2794695"/>
                        <a:ext cx="47244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992832" y="4072036"/>
            <a:ext cx="7467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dirty="0"/>
              <a:t>This equation together with the option pricing relationship enables </a:t>
            </a:r>
            <a:r>
              <a:rPr lang="en-US" sz="2800" i="1" dirty="0">
                <a:latin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</a:rPr>
              <a:t>0</a:t>
            </a:r>
            <a:r>
              <a:rPr lang="en-US" sz="2800" dirty="0"/>
              <a:t> and</a:t>
            </a:r>
            <a:r>
              <a:rPr lang="en-US" sz="2800" dirty="0">
                <a:latin typeface="Symbol" pitchFamily="18" charset="2"/>
              </a:rPr>
              <a:t> </a:t>
            </a:r>
            <a:r>
              <a:rPr lang="en-US" sz="2800" dirty="0" err="1">
                <a:latin typeface="Symbol" pitchFamily="18" charset="2"/>
              </a:rPr>
              <a:t>s</a:t>
            </a:r>
            <a:r>
              <a:rPr lang="en-US" sz="2800" i="1" baseline="-25000" dirty="0" err="1">
                <a:latin typeface="Times New Roman" pitchFamily="18" charset="0"/>
              </a:rPr>
              <a:t>V</a:t>
            </a:r>
            <a:r>
              <a:rPr lang="en-US" sz="2800" baseline="-25000" dirty="0">
                <a:latin typeface="Symbol" pitchFamily="18" charset="2"/>
              </a:rPr>
              <a:t>  </a:t>
            </a:r>
            <a:r>
              <a:rPr lang="en-US" sz="2800" dirty="0"/>
              <a:t> to be determined from </a:t>
            </a:r>
            <a:r>
              <a:rPr lang="en-US" sz="2800" i="1" dirty="0">
                <a:latin typeface="Times New Roman" pitchFamily="18" charset="0"/>
              </a:rPr>
              <a:t>E</a:t>
            </a:r>
            <a:r>
              <a:rPr lang="en-US" sz="2800" baseline="-25000" dirty="0">
                <a:latin typeface="Times New Roman" pitchFamily="18" charset="0"/>
              </a:rPr>
              <a:t>0</a:t>
            </a:r>
            <a:r>
              <a:rPr lang="en-US" sz="2800" dirty="0"/>
              <a:t> and </a:t>
            </a:r>
            <a:r>
              <a:rPr lang="en-US" sz="2800" dirty="0" err="1">
                <a:latin typeface="Symbol" pitchFamily="18" charset="2"/>
              </a:rPr>
              <a:t>s</a:t>
            </a:r>
            <a:r>
              <a:rPr lang="en-US" sz="2800" i="1" baseline="-25000" dirty="0" err="1">
                <a:latin typeface="Times New Roman" pitchFamily="18" charset="0"/>
              </a:rPr>
              <a:t>E</a:t>
            </a:r>
            <a:endParaRPr lang="en-US" sz="2800" i="1" baseline="-25000" dirty="0"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78024" y="1628800"/>
            <a:ext cx="7467600" cy="95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dirty="0" smtClean="0"/>
              <a:t>Since E is a contingent claim on V, we can use Ito’s lemma to get:</a:t>
            </a:r>
            <a:endParaRPr lang="en-US" sz="2800" i="1" baseline="-25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Details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Payments are usually made quarterly in arrears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the event of default there is a final accrual payment by the buyer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Increasingly settlement is in cash and an auction process determines cash amount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Suppose payments are made quarterly in the example just considered. What are the cash flows if there is a default after 3 years and 1 month and recovery rate is 40%?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358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091CF0-6428-456C-AC8F-853587C189FB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999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company’s equity is $3 million and the volatility of the equity is 80%</a:t>
            </a:r>
          </a:p>
          <a:p>
            <a:pPr eaLnBrk="1" hangingPunct="1"/>
            <a:r>
              <a:rPr lang="en-US" smtClean="0"/>
              <a:t>The risk-free rate is 5%, the debt is $10 million and time to debt maturity is 1 year </a:t>
            </a:r>
          </a:p>
          <a:p>
            <a:pPr eaLnBrk="1" hangingPunct="1"/>
            <a:r>
              <a:rPr lang="en-US" smtClean="0"/>
              <a:t>Solving the two equations yields </a:t>
            </a:r>
            <a:r>
              <a:rPr lang="en-US" i="1" smtClean="0">
                <a:latin typeface="Times New Roman" pitchFamily="18" charset="0"/>
              </a:rPr>
              <a:t>V</a:t>
            </a:r>
            <a:r>
              <a:rPr lang="en-US" baseline="-25000" smtClean="0">
                <a:latin typeface="Times New Roman" pitchFamily="18" charset="0"/>
              </a:rPr>
              <a:t>0</a:t>
            </a:r>
            <a:r>
              <a:rPr lang="en-US" smtClean="0"/>
              <a:t>=12.40 and </a:t>
            </a:r>
            <a:r>
              <a:rPr lang="en-US" smtClean="0">
                <a:latin typeface="Symbol" pitchFamily="18" charset="2"/>
              </a:rPr>
              <a:t>s</a:t>
            </a:r>
            <a:r>
              <a:rPr lang="en-US" i="1" baseline="-25000" smtClean="0">
                <a:latin typeface="Times New Roman" pitchFamily="18" charset="0"/>
              </a:rPr>
              <a:t>v</a:t>
            </a:r>
            <a:r>
              <a:rPr lang="en-US" smtClean="0"/>
              <a:t>=21.23%</a:t>
            </a:r>
          </a:p>
        </p:txBody>
      </p:sp>
      <p:sp>
        <p:nvSpPr>
          <p:cNvPr id="5325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A72B9B-0A30-4991-B1BF-656B7A61BBDA}" type="slidenum">
              <a:rPr lang="en-US" altLang="en-US" smtClean="0"/>
              <a:pPr eaLnBrk="1" hangingPunct="1"/>
              <a:t>40</a:t>
            </a:fld>
            <a:endParaRPr lang="en-US" altLang="en-US" smtClean="0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811314"/>
              </p:ext>
            </p:extLst>
          </p:nvPr>
        </p:nvGraphicFramePr>
        <p:xfrm>
          <a:off x="2123728" y="4869160"/>
          <a:ext cx="5198665" cy="1580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Equation" r:id="rId4" imgW="1828800" imgH="647700" progId="Equation.3">
                  <p:embed/>
                </p:oleObj>
              </mc:Choice>
              <mc:Fallback>
                <p:oleObj name="Equation" r:id="rId4" imgW="1828800" imgH="6477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869160"/>
                        <a:ext cx="5198665" cy="1580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continued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The Risk Neutral probability of default is </a:t>
            </a:r>
            <a:r>
              <a:rPr lang="en-US" i="1" dirty="0" smtClean="0">
                <a:latin typeface="Times New Roman" pitchFamily="18" charset="0"/>
              </a:rPr>
              <a:t>N</a:t>
            </a:r>
            <a:r>
              <a:rPr lang="en-US" dirty="0" smtClean="0"/>
              <a:t>(-</a:t>
            </a:r>
            <a:r>
              <a:rPr lang="en-US" i="1" dirty="0" smtClean="0">
                <a:latin typeface="Times New Roman" pitchFamily="18" charset="0"/>
              </a:rPr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) or 12.7%</a:t>
            </a:r>
          </a:p>
          <a:p>
            <a:pPr eaLnBrk="1" hangingPunct="1"/>
            <a:r>
              <a:rPr lang="en-US" dirty="0" smtClean="0"/>
              <a:t>The market value of the debt is V</a:t>
            </a:r>
            <a:r>
              <a:rPr lang="en-US" baseline="-25000" dirty="0" smtClean="0"/>
              <a:t>0</a:t>
            </a:r>
            <a:r>
              <a:rPr lang="en-US" dirty="0" smtClean="0"/>
              <a:t>-E</a:t>
            </a:r>
            <a:r>
              <a:rPr lang="en-US" baseline="-25000" dirty="0" smtClean="0"/>
              <a:t>0</a:t>
            </a:r>
            <a:r>
              <a:rPr lang="en-US" dirty="0" smtClean="0"/>
              <a:t>=9.40</a:t>
            </a:r>
          </a:p>
          <a:p>
            <a:pPr eaLnBrk="1" hangingPunct="1"/>
            <a:r>
              <a:rPr lang="en-US" dirty="0" smtClean="0"/>
              <a:t>The risk-free present value of the debt is 9.51</a:t>
            </a:r>
          </a:p>
          <a:p>
            <a:pPr eaLnBrk="1" hangingPunct="1"/>
            <a:r>
              <a:rPr lang="en-US" dirty="0" smtClean="0"/>
              <a:t>PV of expected losses = 0.11</a:t>
            </a:r>
          </a:p>
          <a:p>
            <a:pPr eaLnBrk="1" hangingPunct="1"/>
            <a:r>
              <a:rPr lang="en-US" dirty="0" smtClean="0"/>
              <a:t>The expected loss at T=1 is 0.11*</a:t>
            </a:r>
            <a:r>
              <a:rPr lang="en-US" dirty="0" err="1" smtClean="0"/>
              <a:t>exp</a:t>
            </a:r>
            <a:r>
              <a:rPr lang="en-US" dirty="0" smtClean="0"/>
              <a:t>(0.05)/10= 1.2%</a:t>
            </a:r>
          </a:p>
          <a:p>
            <a:pPr eaLnBrk="1" hangingPunct="1"/>
            <a:r>
              <a:rPr lang="en-US" dirty="0" smtClean="0"/>
              <a:t>(1-Recovery)*12.7% = EL = 1.2%</a:t>
            </a:r>
          </a:p>
          <a:p>
            <a:pPr eaLnBrk="1" hangingPunct="1"/>
            <a:r>
              <a:rPr lang="en-US" dirty="0" smtClean="0"/>
              <a:t>The recovery rate is 91%</a:t>
            </a:r>
          </a:p>
        </p:txBody>
      </p:sp>
      <p:sp>
        <p:nvSpPr>
          <p:cNvPr id="5427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2B3B7C-069C-473E-81A8-142A438F9F3B}" type="slidenum">
              <a:rPr lang="en-US" altLang="en-US" smtClean="0"/>
              <a:pPr eaLnBrk="1" hangingPunct="1"/>
              <a:t>41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to Default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N(</a:t>
            </a:r>
            <a:r>
              <a:rPr lang="en-US" i="1" dirty="0" smtClean="0"/>
              <a:t>-d</a:t>
            </a:r>
            <a:r>
              <a:rPr lang="en-US" i="1" baseline="-25000" dirty="0" smtClean="0"/>
              <a:t>2</a:t>
            </a:r>
            <a:r>
              <a:rPr lang="en-US" dirty="0" smtClean="0"/>
              <a:t>) is the probability of default. </a:t>
            </a:r>
          </a:p>
          <a:p>
            <a:r>
              <a:rPr lang="en-US" dirty="0" smtClean="0"/>
              <a:t>KMV define Distance to Default as the number of standard deviations the firm value is from the default level</a:t>
            </a:r>
          </a:p>
          <a:p>
            <a:r>
              <a:rPr lang="en-US" dirty="0" smtClean="0"/>
              <a:t>It is a measure of how unlikely is default</a:t>
            </a:r>
          </a:p>
          <a:p>
            <a:r>
              <a:rPr lang="en-US" dirty="0" smtClean="0"/>
              <a:t>It is an approximation of </a:t>
            </a:r>
            <a:r>
              <a:rPr lang="en-US" i="1" dirty="0" smtClean="0"/>
              <a:t>d</a:t>
            </a:r>
            <a:r>
              <a:rPr lang="en-US" i="1" baseline="-25000" dirty="0" smtClean="0"/>
              <a:t>2</a:t>
            </a:r>
            <a:r>
              <a:rPr lang="en-US" dirty="0" smtClean="0"/>
              <a:t> (T=1)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206532"/>
              </p:ext>
            </p:extLst>
          </p:nvPr>
        </p:nvGraphicFramePr>
        <p:xfrm>
          <a:off x="1979712" y="4992340"/>
          <a:ext cx="5695032" cy="88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" name="Equation" r:id="rId3" imgW="2857500" imgH="444500" progId="Equation.3">
                  <p:embed/>
                </p:oleObj>
              </mc:Choice>
              <mc:Fallback>
                <p:oleObj name="Equation" r:id="rId3" imgW="2857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992340"/>
                        <a:ext cx="5695032" cy="8849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57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391400" cy="1066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sz="3600" smtClean="0"/>
              <a:t>The Implementation of Merton’s Model to estimate real-world default probability (e.g. Moody’s KMV)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65104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Calculate cumulative obligations to time horizon. We denote it by </a:t>
            </a:r>
            <a:r>
              <a:rPr lang="en-US" sz="2400" i="1" dirty="0" smtClean="0">
                <a:latin typeface="Times New Roman" pitchFamily="18" charset="0"/>
              </a:rPr>
              <a:t>D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 Merton’s model to calculate a theoretical probability of default, or Distance to Default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 historical data to develop a one-to-one mapping of theoretical probability into real-world probability of default.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Assumption is that the rank ordering of probability of default given by the model is the same as that for real world probability of default</a:t>
            </a:r>
          </a:p>
        </p:txBody>
      </p:sp>
      <p:sp>
        <p:nvSpPr>
          <p:cNvPr id="819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478004-4F55-484B-A254-5BB6B4555C43}" type="slidenum">
              <a:rPr lang="en-US" altLang="en-US" smtClean="0"/>
              <a:pPr eaLnBrk="1" hangingPunct="1"/>
              <a:t>43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smtClean="0"/>
              <a:t>Real World vs Risk-Neutral Default Probabilities</a:t>
            </a:r>
            <a:r>
              <a:rPr lang="en-US" smtClean="0"/>
              <a:t> 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The default probabilities backed out of bond prices or credit default swap spreads are risk-neutral default probabilities</a:t>
            </a:r>
          </a:p>
          <a:p>
            <a:pPr eaLnBrk="1" hangingPunct="1"/>
            <a:r>
              <a:rPr lang="en-CA" smtClean="0"/>
              <a:t>The default probabilities backed out of historical data are real-world default probabilities</a:t>
            </a:r>
            <a:endParaRPr lang="en-US" smtClean="0"/>
          </a:p>
        </p:txBody>
      </p:sp>
      <p:sp>
        <p:nvSpPr>
          <p:cNvPr id="4813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003EA7-C44D-4BC2-AE7D-51ACBC4BFDCE}" type="slidenum">
              <a:rPr lang="en-US" altLang="en-US" smtClean="0"/>
              <a:pPr eaLnBrk="1" hangingPunct="1"/>
              <a:t>44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A Comparison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Calculate 7-year hazard rates from the Moody’s data (1970-2010). These are r</a:t>
            </a:r>
            <a:r>
              <a:rPr lang="en-CA" dirty="0" err="1" smtClean="0"/>
              <a:t>ea</a:t>
            </a:r>
            <a:r>
              <a:rPr lang="en-US" dirty="0" smtClean="0"/>
              <a:t>l world default probabilities)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 Merrill Lynch data (1996-2007) to estimate average 7-year default intensities from bond prices (these are risk-neutral default intensities)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Assume a risk-free rate equal to the 7-year swap rate minus 10 basis points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915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CA6B41-3D02-441F-A5A8-BA00C6CCA73C}" type="slidenum">
              <a:rPr lang="en-US" altLang="en-US" smtClean="0"/>
              <a:pPr eaLnBrk="1" hangingPunct="1"/>
              <a:t>45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7467600" cy="1447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Real World </a:t>
            </a:r>
            <a:r>
              <a:rPr lang="en-US" dirty="0" err="1" smtClean="0"/>
              <a:t>vs</a:t>
            </a:r>
            <a:r>
              <a:rPr lang="en-US" dirty="0" smtClean="0"/>
              <a:t> Risk Neutral Default Probabilities (7 year averages)</a:t>
            </a:r>
            <a:endParaRPr lang="en-US" sz="2400" dirty="0" smtClean="0"/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861863"/>
              </p:ext>
            </p:extLst>
          </p:nvPr>
        </p:nvGraphicFramePr>
        <p:xfrm>
          <a:off x="684213" y="2928938"/>
          <a:ext cx="7712075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Document" r:id="rId4" imgW="5778500" imgH="1803400" progId="Word.Document.8">
                  <p:embed/>
                </p:oleObj>
              </mc:Choice>
              <mc:Fallback>
                <p:oleObj name="Document" r:id="rId4" imgW="5778500" imgH="18034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28938"/>
                        <a:ext cx="7712075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B73668-FCBF-4AEF-9F62-37A4B52A0C1E}" type="slidenum">
              <a:rPr lang="en-US" altLang="en-US" smtClean="0"/>
              <a:pPr eaLnBrk="1" hangingPunct="1"/>
              <a:t>46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Risk Premiums Earned By Bond Traders</a:t>
            </a:r>
            <a:endParaRPr lang="en-US" sz="2400" dirty="0" smtClean="0"/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609255"/>
              </p:ext>
            </p:extLst>
          </p:nvPr>
        </p:nvGraphicFramePr>
        <p:xfrm>
          <a:off x="927100" y="2568575"/>
          <a:ext cx="7224713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Document" r:id="rId4" imgW="5778500" imgH="2197100" progId="Word.Document.8">
                  <p:embed/>
                </p:oleObj>
              </mc:Choice>
              <mc:Fallback>
                <p:oleObj name="Document" r:id="rId4" imgW="5778500" imgH="21971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568575"/>
                        <a:ext cx="7224713" cy="274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073180-C2CF-4DF6-A7D2-1CE7A38751A2}" type="slidenum">
              <a:rPr lang="en-US" altLang="en-US" smtClean="0"/>
              <a:pPr eaLnBrk="1" hangingPunct="1"/>
              <a:t>47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dirty="0" smtClean="0"/>
              <a:t>Possible Reasons for These Results</a:t>
            </a:r>
            <a:endParaRPr lang="en-US" sz="2400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8945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Corporate bonds are relatively illiquid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Bonds do not default independently of each other. This leads to systematic risk that cannot be diversified away.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Bond return</a:t>
            </a:r>
            <a:r>
              <a:rPr lang="en-CA" sz="2800" dirty="0" smtClean="0"/>
              <a:t>s</a:t>
            </a:r>
            <a:r>
              <a:rPr lang="en-US" sz="2800" dirty="0" smtClean="0"/>
              <a:t> are highly skewed with limited upside. </a:t>
            </a:r>
            <a:r>
              <a:rPr lang="en-CA" sz="2800" dirty="0" smtClean="0"/>
              <a:t>T</a:t>
            </a:r>
            <a:r>
              <a:rPr lang="en-US" sz="2800" dirty="0" smtClean="0"/>
              <a:t>he non-systematic risk is difficult to diversify away</a:t>
            </a:r>
            <a:r>
              <a:rPr lang="en-CA" sz="2800" dirty="0" smtClean="0"/>
              <a:t> and may be priced by the market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The subjective default probabilities of bond traders may be much higher than the estimates from Moody’s historical </a:t>
            </a:r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5018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EB6D39-4F4A-4FE0-96A8-602F22DC4F89}" type="slidenum">
              <a:rPr lang="en-US" altLang="en-US" smtClean="0"/>
              <a:pPr eaLnBrk="1" hangingPunct="1"/>
              <a:t>48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Which World Should We Use?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should use risk-neutral estimates for valuing credit derivatives and estimating the present value of the cost of default </a:t>
            </a:r>
          </a:p>
          <a:p>
            <a:pPr eaLnBrk="1" hangingPunct="1"/>
            <a:r>
              <a:rPr lang="en-US" smtClean="0"/>
              <a:t>We should use real world estimates for calculating credit VaR and scenario analysis</a:t>
            </a:r>
          </a:p>
        </p:txBody>
      </p:sp>
      <p:sp>
        <p:nvSpPr>
          <p:cNvPr id="5120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2B7D52-778F-4AD1-A9F6-BC1EF759067B}" type="slidenum">
              <a:rPr lang="en-US" altLang="en-US" smtClean="0"/>
              <a:pPr eaLnBrk="1" hangingPunct="1"/>
              <a:t>49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500" smtClean="0"/>
              <a:t>Attractions of the CDS Market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27250"/>
            <a:ext cx="8229600" cy="4003675"/>
          </a:xfrm>
        </p:spPr>
        <p:txBody>
          <a:bodyPr/>
          <a:lstStyle/>
          <a:p>
            <a:pPr eaLnBrk="1" hangingPunct="1"/>
            <a:r>
              <a:rPr lang="en-US" dirty="0" smtClean="0"/>
              <a:t>Allows credit risks to be traded in the same way as market risks</a:t>
            </a:r>
          </a:p>
          <a:p>
            <a:pPr eaLnBrk="1" hangingPunct="1"/>
            <a:r>
              <a:rPr lang="en-US" dirty="0" smtClean="0"/>
              <a:t>Can be used to transfer credit risks to a third party</a:t>
            </a:r>
          </a:p>
          <a:p>
            <a:pPr eaLnBrk="1" hangingPunct="1"/>
            <a:r>
              <a:rPr lang="en-US" dirty="0" smtClean="0"/>
              <a:t>More liquidity in taking short position than in bond market </a:t>
            </a:r>
          </a:p>
        </p:txBody>
      </p:sp>
      <p:sp>
        <p:nvSpPr>
          <p:cNvPr id="368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B80133-31DA-4415-943A-81AAC64D9362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453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Declining Volumes in OTC CDS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7992888" cy="5442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96" y="6488668"/>
            <a:ext cx="2839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/>
              <a:t>BIS Quarterly Review: June 2015</a:t>
            </a:r>
          </a:p>
        </p:txBody>
      </p:sp>
    </p:spTree>
    <p:extLst>
      <p:ext uri="{BB962C8B-B14F-4D97-AF65-F5344CB8AC3E}">
        <p14:creationId xmlns:p14="http://schemas.microsoft.com/office/powerpoint/2010/main" val="253745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Credit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Swaps are typically priced to have a net zero present value at time of initiation. </a:t>
            </a:r>
          </a:p>
          <a:p>
            <a:r>
              <a:rPr lang="en-US" dirty="0" smtClean="0"/>
              <a:t>The credit spread paid by the protection buyer is set so:</a:t>
            </a:r>
          </a:p>
          <a:p>
            <a:r>
              <a:rPr lang="en-US" dirty="0" smtClean="0"/>
              <a:t>PV of expected payments by the protections seller is equal PV of expected payments by the protection buyer.</a:t>
            </a:r>
          </a:p>
          <a:p>
            <a:r>
              <a:rPr lang="en-US" dirty="0" smtClean="0"/>
              <a:t>Expectations are taken in the risk neutral measure and are discounted back with the risk free 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3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147248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Credit Spread and Hazard Rates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19263"/>
            <a:ext cx="7993136" cy="437403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One period example: </a:t>
            </a:r>
          </a:p>
          <a:p>
            <a:pPr lvl="1">
              <a:defRPr/>
            </a:pPr>
            <a:r>
              <a:rPr lang="en-US" sz="2400" dirty="0" smtClean="0"/>
              <a:t>Suppose the risk-neutral probability of default between time t and t+1, conditional on no-default prior to time t is </a:t>
            </a:r>
            <a:r>
              <a:rPr lang="en-US" sz="2400" dirty="0" err="1" smtClean="0"/>
              <a:t>λ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The protection buyer agrees to pay s in arrears</a:t>
            </a:r>
          </a:p>
          <a:p>
            <a:pPr lvl="1">
              <a:defRPr/>
            </a:pPr>
            <a:r>
              <a:rPr lang="en-US" sz="2400" dirty="0" smtClean="0"/>
              <a:t>The protection seller agrees </a:t>
            </a:r>
            <a:r>
              <a:rPr lang="en-US" sz="2400" dirty="0"/>
              <a:t>to </a:t>
            </a:r>
            <a:r>
              <a:rPr lang="en-US" sz="2400" dirty="0" smtClean="0"/>
              <a:t>pay:</a:t>
            </a:r>
          </a:p>
          <a:p>
            <a:pPr lvl="2">
              <a:defRPr/>
            </a:pPr>
            <a:r>
              <a:rPr lang="en-US" sz="2000" dirty="0" smtClean="0"/>
              <a:t>$1 for a bond worth R if there is a default</a:t>
            </a:r>
          </a:p>
          <a:p>
            <a:pPr lvl="2">
              <a:defRPr/>
            </a:pPr>
            <a:r>
              <a:rPr lang="en-US" sz="2000" dirty="0" smtClean="0"/>
              <a:t>0 if there is no default</a:t>
            </a:r>
          </a:p>
          <a:p>
            <a:pPr lvl="2">
              <a:defRPr/>
            </a:pPr>
            <a:r>
              <a:rPr lang="en-US" sz="2000" dirty="0" smtClean="0"/>
              <a:t>The expected payment is </a:t>
            </a:r>
            <a:r>
              <a:rPr lang="en-US" sz="2000" dirty="0"/>
              <a:t> </a:t>
            </a:r>
            <a:r>
              <a:rPr lang="en-US" sz="2000" dirty="0" smtClean="0"/>
              <a:t>(1-λ)*0+ </a:t>
            </a:r>
            <a:r>
              <a:rPr lang="en-US" sz="2000" dirty="0" err="1"/>
              <a:t>λ</a:t>
            </a:r>
            <a:r>
              <a:rPr lang="en-US" sz="2000" dirty="0"/>
              <a:t> </a:t>
            </a:r>
            <a:r>
              <a:rPr lang="en-US" sz="2000" dirty="0" smtClean="0"/>
              <a:t>(1-R)</a:t>
            </a:r>
          </a:p>
          <a:p>
            <a:pPr lvl="1">
              <a:defRPr/>
            </a:pPr>
            <a:r>
              <a:rPr lang="en-US" dirty="0" smtClean="0"/>
              <a:t>s = </a:t>
            </a:r>
            <a:r>
              <a:rPr lang="en-US" dirty="0" err="1" smtClean="0"/>
              <a:t>λ</a:t>
            </a:r>
            <a:r>
              <a:rPr lang="en-US" dirty="0"/>
              <a:t>(1-R</a:t>
            </a:r>
            <a:r>
              <a:rPr lang="en-US" dirty="0" smtClean="0"/>
              <a:t>) or </a:t>
            </a:r>
            <a:r>
              <a:rPr lang="en-US" dirty="0" err="1" smtClean="0"/>
              <a:t>λ</a:t>
            </a:r>
            <a:r>
              <a:rPr lang="en-US" dirty="0" smtClean="0"/>
              <a:t> = s/(</a:t>
            </a:r>
            <a:r>
              <a:rPr lang="en-US" dirty="0"/>
              <a:t>1-R)</a:t>
            </a:r>
            <a:endParaRPr lang="en-US" dirty="0" smtClean="0"/>
          </a:p>
          <a:p>
            <a:pPr>
              <a:defRPr/>
            </a:pPr>
            <a:r>
              <a:rPr lang="en-US" sz="2800" dirty="0" smtClean="0"/>
              <a:t>For longer periods: </a:t>
            </a:r>
            <a:endParaRPr lang="en-US" sz="2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757210"/>
              </p:ext>
            </p:extLst>
          </p:nvPr>
        </p:nvGraphicFramePr>
        <p:xfrm>
          <a:off x="3740150" y="5441950"/>
          <a:ext cx="11922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Equation" r:id="rId4" imgW="596900" imgH="393700" progId="Equation.3">
                  <p:embed/>
                </p:oleObj>
              </mc:Choice>
              <mc:Fallback>
                <p:oleObj name="Equation" r:id="rId4" imgW="5969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5441950"/>
                        <a:ext cx="119221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6DAFB7-42E8-4B9F-BB81-FF15AAAC66CA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Spread and Hazard Rate (1)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C81B4-D1CD-47C3-80A2-38E91EC3320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871" y="1700808"/>
            <a:ext cx="8038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Consider a 5-year CDS, what should be the spread for a given hazard rate? The risk-free rate is 5% and recovery on the bond is 40%</a:t>
            </a:r>
          </a:p>
          <a:p>
            <a:pPr algn="l"/>
            <a:r>
              <a:rPr lang="en-US" dirty="0" smtClean="0"/>
              <a:t>Suppose the hazard rate is 2.0%, first derive the unconditional probabilities of default: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068960"/>
            <a:ext cx="6934200" cy="274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594928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/>
              <a:t>Pr</a:t>
            </a:r>
            <a:r>
              <a:rPr lang="en-US" dirty="0" smtClean="0"/>
              <a:t> (D=2) = </a:t>
            </a:r>
            <a:r>
              <a:rPr lang="en-US" dirty="0" err="1" smtClean="0"/>
              <a:t>Pr</a:t>
            </a:r>
            <a:r>
              <a:rPr lang="en-US" dirty="0"/>
              <a:t> </a:t>
            </a:r>
            <a:r>
              <a:rPr lang="en-US" dirty="0" smtClean="0"/>
              <a:t>(Survival year 1) * </a:t>
            </a:r>
            <a:r>
              <a:rPr lang="en-US" dirty="0" err="1" smtClean="0"/>
              <a:t>Pr</a:t>
            </a:r>
            <a:r>
              <a:rPr lang="en-US" dirty="0" smtClean="0"/>
              <a:t> (D=2|Survival year 1)</a:t>
            </a:r>
          </a:p>
          <a:p>
            <a:pPr algn="l"/>
            <a:r>
              <a:rPr lang="en-US" dirty="0" err="1" smtClean="0"/>
              <a:t>Pr</a:t>
            </a:r>
            <a:r>
              <a:rPr lang="en-US" dirty="0"/>
              <a:t> </a:t>
            </a:r>
            <a:r>
              <a:rPr lang="en-US" dirty="0" smtClean="0"/>
              <a:t>(Survival year 2) = </a:t>
            </a:r>
            <a:r>
              <a:rPr lang="en-US" dirty="0" err="1" smtClean="0"/>
              <a:t>Pr</a:t>
            </a:r>
            <a:r>
              <a:rPr lang="en-US" dirty="0" smtClean="0"/>
              <a:t> (Survival year 1)*[1- </a:t>
            </a:r>
            <a:r>
              <a:rPr lang="en-US" dirty="0" err="1"/>
              <a:t>Pr</a:t>
            </a:r>
            <a:r>
              <a:rPr lang="en-US" dirty="0"/>
              <a:t> (D=2|Survival year 1</a:t>
            </a:r>
            <a:r>
              <a:rPr lang="en-US" dirty="0" smtClean="0"/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0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8050</TotalTime>
  <Pages>17</Pages>
  <Words>3253</Words>
  <Application>Microsoft Macintosh PowerPoint</Application>
  <PresentationFormat>Letter Paper (8.5x11 in)</PresentationFormat>
  <Paragraphs>435</Paragraphs>
  <Slides>50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Office Theme</vt:lpstr>
      <vt:lpstr>Equation</vt:lpstr>
      <vt:lpstr>Document</vt:lpstr>
      <vt:lpstr>Financial Risk Management</vt:lpstr>
      <vt:lpstr>Credit Default Swaps</vt:lpstr>
      <vt:lpstr>CDS Structure</vt:lpstr>
      <vt:lpstr>Other Details</vt:lpstr>
      <vt:lpstr>Attractions of the CDS Market</vt:lpstr>
      <vt:lpstr>Declining Volumes in OTC CDS</vt:lpstr>
      <vt:lpstr>Setting Credit Spreads</vt:lpstr>
      <vt:lpstr>Credit Spread and Hazard Rates</vt:lpstr>
      <vt:lpstr>Credit Spread and Hazard Rate (1)</vt:lpstr>
      <vt:lpstr>Credit Spread and Hazard Rate (2)</vt:lpstr>
      <vt:lpstr>Credit Spread and Hazard Rate (3)</vt:lpstr>
      <vt:lpstr>Credit Spread and Hazard Rate (4)</vt:lpstr>
      <vt:lpstr>Use of Fixed Coupons</vt:lpstr>
      <vt:lpstr>Credit Indices</vt:lpstr>
      <vt:lpstr>CDX.NA.IG Example</vt:lpstr>
      <vt:lpstr>London Whale - Background</vt:lpstr>
      <vt:lpstr>London Whale - 2012</vt:lpstr>
      <vt:lpstr>PowerPoint Presentation</vt:lpstr>
      <vt:lpstr>Approximating the loss just in April-May</vt:lpstr>
      <vt:lpstr>Whale - Report Findings</vt:lpstr>
      <vt:lpstr>Whale - Limit Breaches</vt:lpstr>
      <vt:lpstr>Whale - VaR Model</vt:lpstr>
      <vt:lpstr>Credit Default Swaps and Bond Yields</vt:lpstr>
      <vt:lpstr>Risk-free Rate</vt:lpstr>
      <vt:lpstr>CDS-Bond Basis</vt:lpstr>
      <vt:lpstr>Factors Affecting CDS-Bond Basis </vt:lpstr>
      <vt:lpstr>Deriving PD from Bond Prices </vt:lpstr>
      <vt:lpstr>Deriving PD from Bond Prices (2)</vt:lpstr>
      <vt:lpstr>Applying the method for longer term bonds</vt:lpstr>
      <vt:lpstr>Calculations</vt:lpstr>
      <vt:lpstr>Calculations continued</vt:lpstr>
      <vt:lpstr>Structural Models of Default</vt:lpstr>
      <vt:lpstr>Value of Debt and Equity  at Bond Maturity, T</vt:lpstr>
      <vt:lpstr>Equity and Debt as Contingent Claims</vt:lpstr>
      <vt:lpstr>Underlying Process for Assets</vt:lpstr>
      <vt:lpstr>PowerPoint Presentation</vt:lpstr>
      <vt:lpstr>Risk Neutral Probability of Default</vt:lpstr>
      <vt:lpstr>Risk Neutral World</vt:lpstr>
      <vt:lpstr>Applying the model</vt:lpstr>
      <vt:lpstr>Example</vt:lpstr>
      <vt:lpstr>Example continued</vt:lpstr>
      <vt:lpstr>Distance to Default</vt:lpstr>
      <vt:lpstr>The Implementation of Merton’s Model to estimate real-world default probability (e.g. Moody’s KMV)</vt:lpstr>
      <vt:lpstr>Real World vs Risk-Neutral Default Probabilities </vt:lpstr>
      <vt:lpstr>A Comparison</vt:lpstr>
      <vt:lpstr>Real World vs Risk Neutral Default Probabilities (7 year averages)</vt:lpstr>
      <vt:lpstr>Risk Premiums Earned By Bond Traders</vt:lpstr>
      <vt:lpstr>Possible Reasons for These Results</vt:lpstr>
      <vt:lpstr>Which World Should We Use?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16</dc:subject>
  <dc:creator>John  Hull</dc:creator>
  <cp:keywords>3rd Edition</cp:keywords>
  <dc:description>Copyright 2012 by John  Hull.
All rights reserved.</dc:description>
  <cp:lastModifiedBy>Ehud Peleg</cp:lastModifiedBy>
  <cp:revision>346</cp:revision>
  <cp:lastPrinted>2014-05-14T22:59:44Z</cp:lastPrinted>
  <dcterms:created xsi:type="dcterms:W3CDTF">1996-07-04T22:47:30Z</dcterms:created>
  <dcterms:modified xsi:type="dcterms:W3CDTF">2016-05-16T00:06:56Z</dcterms:modified>
</cp:coreProperties>
</file>