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1.xml" ContentType="application/vnd.openxmlformats-officedocument.presentationml.notesSlide+xml"/>
  <Override PartName="/ppt/embeddings/oleObject11.bin" ContentType="application/vnd.openxmlformats-officedocument.oleObject"/>
  <Override PartName="/ppt/notesSlides/notesSlide2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notesSlides/notesSlide3.xml" ContentType="application/vnd.openxmlformats-officedocument.presentationml.notesSlide+xml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notesSlides/notesSlide4.xml" ContentType="application/vnd.openxmlformats-officedocument.presentationml.notesSlide+xml"/>
  <Override PartName="/ppt/embeddings/oleObject34.bin" ContentType="application/vnd.openxmlformats-officedocument.oleObject"/>
  <Override PartName="/ppt/notesSlides/notesSlide5.xml" ContentType="application/vnd.openxmlformats-officedocument.presentationml.notesSlide+xml"/>
  <Override PartName="/ppt/embeddings/oleObject35.bin" ContentType="application/vnd.openxmlformats-officedocument.oleObject"/>
  <Override PartName="/ppt/notesSlides/notesSlide6.xml" ContentType="application/vnd.openxmlformats-officedocument.presentationml.notesSlide+xml"/>
  <Override PartName="/ppt/embeddings/oleObject36.bin" ContentType="application/vnd.openxmlformats-officedocument.oleObject"/>
  <Override PartName="/ppt/notesSlides/notesSlide7.xml" ContentType="application/vnd.openxmlformats-officedocument.presentationml.notesSlide+xml"/>
  <Override PartName="/ppt/embeddings/oleObject3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24" r:id="rId1"/>
  </p:sldMasterIdLst>
  <p:notesMasterIdLst>
    <p:notesMasterId r:id="rId47"/>
  </p:notesMasterIdLst>
  <p:handoutMasterIdLst>
    <p:handoutMasterId r:id="rId48"/>
  </p:handoutMasterIdLst>
  <p:sldIdLst>
    <p:sldId id="858" r:id="rId2"/>
    <p:sldId id="957" r:id="rId3"/>
    <p:sldId id="933" r:id="rId4"/>
    <p:sldId id="934" r:id="rId5"/>
    <p:sldId id="935" r:id="rId6"/>
    <p:sldId id="977" r:id="rId7"/>
    <p:sldId id="982" r:id="rId8"/>
    <p:sldId id="983" r:id="rId9"/>
    <p:sldId id="981" r:id="rId10"/>
    <p:sldId id="820" r:id="rId11"/>
    <p:sldId id="960" r:id="rId12"/>
    <p:sldId id="959" r:id="rId13"/>
    <p:sldId id="873" r:id="rId14"/>
    <p:sldId id="810" r:id="rId15"/>
    <p:sldId id="961" r:id="rId16"/>
    <p:sldId id="978" r:id="rId17"/>
    <p:sldId id="811" r:id="rId18"/>
    <p:sldId id="996" r:id="rId19"/>
    <p:sldId id="812" r:id="rId20"/>
    <p:sldId id="997" r:id="rId21"/>
    <p:sldId id="994" r:id="rId22"/>
    <p:sldId id="999" r:id="rId23"/>
    <p:sldId id="1000" r:id="rId24"/>
    <p:sldId id="813" r:id="rId25"/>
    <p:sldId id="964" r:id="rId26"/>
    <p:sldId id="976" r:id="rId27"/>
    <p:sldId id="979" r:id="rId28"/>
    <p:sldId id="822" r:id="rId29"/>
    <p:sldId id="998" r:id="rId30"/>
    <p:sldId id="941" r:id="rId31"/>
    <p:sldId id="942" r:id="rId32"/>
    <p:sldId id="943" r:id="rId33"/>
    <p:sldId id="944" r:id="rId34"/>
    <p:sldId id="774" r:id="rId35"/>
    <p:sldId id="826" r:id="rId36"/>
    <p:sldId id="824" r:id="rId37"/>
    <p:sldId id="775" r:id="rId38"/>
    <p:sldId id="945" r:id="rId39"/>
    <p:sldId id="950" r:id="rId40"/>
    <p:sldId id="855" r:id="rId41"/>
    <p:sldId id="856" r:id="rId42"/>
    <p:sldId id="947" r:id="rId43"/>
    <p:sldId id="948" r:id="rId44"/>
    <p:sldId id="949" r:id="rId45"/>
    <p:sldId id="1001" r:id="rId46"/>
  </p:sldIdLst>
  <p:sldSz cx="9144000" cy="6858000" type="letter"/>
  <p:notesSz cx="9296400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6020" autoAdjust="0"/>
  </p:normalViewPr>
  <p:slideViewPr>
    <p:cSldViewPr>
      <p:cViewPr>
        <p:scale>
          <a:sx n="100" d="100"/>
          <a:sy n="100" d="100"/>
        </p:scale>
        <p:origin x="-1888" y="-2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1968" y="-102"/>
      </p:cViewPr>
      <p:guideLst>
        <p:guide orient="horz" pos="2208"/>
        <p:guide pos="29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handoutMaster" Target="handoutMasters/handout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Relationship Id="rId2" Type="http://schemas.openxmlformats.org/officeDocument/2006/relationships/image" Target="../media/image2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Relationship Id="rId2" Type="http://schemas.openxmlformats.org/officeDocument/2006/relationships/image" Target="../media/image30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Relationship Id="rId2" Type="http://schemas.openxmlformats.org/officeDocument/2006/relationships/image" Target="../media/image39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Relationship Id="rId3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Relationship Id="rId3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Relationship Id="rId2" Type="http://schemas.openxmlformats.org/officeDocument/2006/relationships/image" Target="../media/image19.emf"/><Relationship Id="rId3" Type="http://schemas.openxmlformats.org/officeDocument/2006/relationships/image" Target="../media/image2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Relationship Id="rId2" Type="http://schemas.openxmlformats.org/officeDocument/2006/relationships/image" Target="../media/image2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6826" cy="350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64" tIns="0" rIns="19264" bIns="0" numCol="1" anchor="t" anchorCtr="0" compatLnSpc="1">
            <a:prstTxWarp prst="textNoShape">
              <a:avLst/>
            </a:prstTxWarp>
          </a:bodyPr>
          <a:lstStyle>
            <a:lvl1pPr algn="l" defTabSz="924236" eaLnBrk="0" hangingPunct="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9575" y="0"/>
            <a:ext cx="4026826" cy="350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64" tIns="0" rIns="19264" bIns="0" numCol="1" anchor="t" anchorCtr="0" compatLnSpc="1">
            <a:prstTxWarp prst="textNoShape">
              <a:avLst/>
            </a:prstTxWarp>
          </a:bodyPr>
          <a:lstStyle>
            <a:lvl1pPr algn="r" defTabSz="924236" eaLnBrk="0" hangingPunct="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60344"/>
            <a:ext cx="4026826" cy="350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64" tIns="0" rIns="19264" bIns="0" numCol="1" anchor="b" anchorCtr="0" compatLnSpc="1">
            <a:prstTxWarp prst="textNoShape">
              <a:avLst/>
            </a:prstTxWarp>
          </a:bodyPr>
          <a:lstStyle>
            <a:lvl1pPr algn="l" defTabSz="924236" eaLnBrk="0" hangingPunct="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9575" y="6660344"/>
            <a:ext cx="4026826" cy="350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64" tIns="0" rIns="19264" bIns="0" numCol="1" anchor="b" anchorCtr="0" compatLnSpc="1">
            <a:prstTxWarp prst="textNoShape">
              <a:avLst/>
            </a:prstTxWarp>
          </a:bodyPr>
          <a:lstStyle>
            <a:lvl1pPr algn="r" defTabSz="924236" eaLnBrk="0" hangingPunct="0">
              <a:defRPr sz="1000" i="1"/>
            </a:lvl1pPr>
          </a:lstStyle>
          <a:p>
            <a:pPr>
              <a:defRPr/>
            </a:pPr>
            <a:fld id="{DB8055DD-C96B-463F-A37B-64FF779028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7678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6826" cy="350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64" tIns="0" rIns="19264" bIns="0" numCol="1" anchor="t" anchorCtr="0" compatLnSpc="1">
            <a:prstTxWarp prst="textNoShape">
              <a:avLst/>
            </a:prstTxWarp>
          </a:bodyPr>
          <a:lstStyle>
            <a:lvl1pPr algn="l" defTabSz="771216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9575" y="0"/>
            <a:ext cx="4026826" cy="350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64" tIns="0" rIns="19264" bIns="0" numCol="1" anchor="t" anchorCtr="0" compatLnSpc="1">
            <a:prstTxWarp prst="textNoShape">
              <a:avLst/>
            </a:prstTxWarp>
          </a:bodyPr>
          <a:lstStyle>
            <a:lvl1pPr algn="r" defTabSz="771216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60344"/>
            <a:ext cx="4026826" cy="350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64" tIns="0" rIns="19264" bIns="0" numCol="1" anchor="b" anchorCtr="0" compatLnSpc="1">
            <a:prstTxWarp prst="textNoShape">
              <a:avLst/>
            </a:prstTxWarp>
          </a:bodyPr>
          <a:lstStyle>
            <a:lvl1pPr algn="l" defTabSz="771216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9575" y="6660344"/>
            <a:ext cx="4026826" cy="350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64" tIns="0" rIns="19264" bIns="0" numCol="1" anchor="b" anchorCtr="0" compatLnSpc="1">
            <a:prstTxWarp prst="textNoShape">
              <a:avLst/>
            </a:prstTxWarp>
          </a:bodyPr>
          <a:lstStyle>
            <a:lvl1pPr algn="r" defTabSz="771216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fld id="{9BB140CC-4A8F-450F-B8EB-DDC8F8A871E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8714" y="3330173"/>
            <a:ext cx="6818974" cy="3153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9" tIns="46554" rIns="93109" bIns="465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76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0363" y="528638"/>
            <a:ext cx="3502025" cy="2625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074667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37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59885" indent="-292263" defTabSz="93037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69054" indent="-233810" defTabSz="93037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36675" indent="-233810" defTabSz="93037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104297" indent="-233810" defTabSz="93037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71918" indent="-233810" defTabSz="9303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39540" indent="-233810" defTabSz="9303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07162" indent="-233810" defTabSz="9303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74783" indent="-233810" defTabSz="9303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A0780A5-A9DE-4D33-89D9-60E13667E06C}" type="slidenum">
              <a:rPr lang="en-US" smtClean="0"/>
              <a:pPr eaLnBrk="1" hangingPunct="1"/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71216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16130" indent="-275434" defTabSz="771216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01738" indent="-220348" defTabSz="771216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42433" indent="-220348" defTabSz="771216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83128" indent="-220348" defTabSz="771216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23823" indent="-220348" defTabSz="77121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64518" indent="-220348" defTabSz="77121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05213" indent="-220348" defTabSz="77121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5908" indent="-220348" defTabSz="77121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F51EBFE-66AA-4249-808B-AC6258A7AA0D}" type="slidenum">
              <a:rPr lang="en-US" smtClean="0">
                <a:latin typeface="Times New Roman" pitchFamily="18" charset="0"/>
              </a:rPr>
              <a:pPr/>
              <a:t>34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71216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16130" indent="-275434" defTabSz="771216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01738" indent="-220348" defTabSz="771216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42433" indent="-220348" defTabSz="771216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83128" indent="-220348" defTabSz="771216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23823" indent="-220348" defTabSz="77121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64518" indent="-220348" defTabSz="77121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05213" indent="-220348" defTabSz="77121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5908" indent="-220348" defTabSz="77121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F3252B3-D937-4E73-B262-874C4BBEA2B4}" type="slidenum">
              <a:rPr lang="en-US" smtClean="0">
                <a:latin typeface="Times New Roman" pitchFamily="18" charset="0"/>
              </a:rPr>
              <a:pPr/>
              <a:t>37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A4FCA-69D4-E943-A9A2-0BC87DAEB26B}" type="datetime1">
              <a:rPr lang="en-US" smtClean="0"/>
              <a:t>5/23/16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811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7D5C-A293-614D-A73A-58AA93BCAA95}" type="datetime1">
              <a:rPr lang="en-US" smtClean="0"/>
              <a:t>5/23/16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714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EC85-2D9A-064D-9E01-1599384063DE}" type="datetime1">
              <a:rPr lang="en-US" smtClean="0"/>
              <a:t>5/23/16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50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A01557-A76D-154A-AA19-E522B6A261C2}" type="datetime1">
              <a:rPr lang="en-US" altLang="en-US" smtClean="0"/>
              <a:t>5/23/16</a:t>
            </a:fld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50D429-75C0-4B63-BF5F-05484EE285A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54294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30DD6C-D8CB-2340-BA59-1C515D80714A}" type="datetime1">
              <a:rPr lang="en-US" altLang="en-US" smtClean="0"/>
              <a:t>5/23/16</a:t>
            </a:fld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9C81B4-D1CD-47C3-80A2-38E91EC3320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64233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0443-F494-3646-9646-21968882A230}" type="datetime1">
              <a:rPr lang="en-US" smtClean="0"/>
              <a:t>5/23/16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92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D115-1D98-6F43-8A6C-289EE7461F16}" type="datetime1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81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12AB5-2EC9-1B48-865F-BF7CA4D457BD}" type="datetime1">
              <a:rPr lang="en-US" smtClean="0"/>
              <a:t>5/23/16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630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BC3-593F-3741-9096-82CA3F5EBD20}" type="datetime1">
              <a:rPr lang="en-US" smtClean="0"/>
              <a:t>5/23/16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84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A520E-2F7B-4248-9E5C-E2C822E9D8F4}" type="datetime1">
              <a:rPr lang="en-US" smtClean="0"/>
              <a:t>5/23/16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7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5FEA-934C-F74A-ACCA-9B483009172E}" type="datetime1">
              <a:rPr lang="en-US" smtClean="0"/>
              <a:t>5/23/16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18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EFB6-B1B5-C04F-B71D-E0EF5138C214}" type="datetime1">
              <a:rPr lang="en-US" smtClean="0"/>
              <a:t>5/23/16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85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27CB0-DBBF-1842-912E-AD082C808AAF}" type="datetime1">
              <a:rPr lang="en-US" smtClean="0"/>
              <a:t>5/23/16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7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D96C6-D394-9941-989E-4C6E2B3CF2D5}" type="datetime1">
              <a:rPr lang="en-US" smtClean="0"/>
              <a:t>5/23/16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3999" cy="469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631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  <p:sldLayoutId id="2147483837" r:id="rId1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oleObject" Target="../embeddings/oleObject8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11.emf"/><Relationship Id="rId8" Type="http://schemas.openxmlformats.org/officeDocument/2006/relationships/oleObject" Target="../embeddings/oleObject10.bin"/><Relationship Id="rId9" Type="http://schemas.openxmlformats.org/officeDocument/2006/relationships/image" Target="../media/image12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4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5.e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16.emf"/><Relationship Id="rId8" Type="http://schemas.openxmlformats.org/officeDocument/2006/relationships/oleObject" Target="../embeddings/oleObject14.bin"/><Relationship Id="rId9" Type="http://schemas.openxmlformats.org/officeDocument/2006/relationships/image" Target="../media/image17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8.emf"/><Relationship Id="rId6" Type="http://schemas.openxmlformats.org/officeDocument/2006/relationships/oleObject" Target="../embeddings/oleObject16.bin"/><Relationship Id="rId7" Type="http://schemas.openxmlformats.org/officeDocument/2006/relationships/image" Target="../media/image19.emf"/><Relationship Id="rId8" Type="http://schemas.openxmlformats.org/officeDocument/2006/relationships/oleObject" Target="../embeddings/oleObject17.bin"/><Relationship Id="rId9" Type="http://schemas.openxmlformats.org/officeDocument/2006/relationships/image" Target="../media/image20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4" Type="http://schemas.openxmlformats.org/officeDocument/2006/relationships/image" Target="../media/image22.emf"/><Relationship Id="rId5" Type="http://schemas.openxmlformats.org/officeDocument/2006/relationships/oleObject" Target="../embeddings/oleObject19.bin"/><Relationship Id="rId6" Type="http://schemas.openxmlformats.org/officeDocument/2006/relationships/image" Target="../media/image23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oleObject" Target="../embeddings/oleObject20.bin"/><Relationship Id="rId5" Type="http://schemas.openxmlformats.org/officeDocument/2006/relationships/image" Target="../media/image22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25.wmf"/><Relationship Id="rId6" Type="http://schemas.openxmlformats.org/officeDocument/2006/relationships/oleObject" Target="../embeddings/oleObject22.bin"/><Relationship Id="rId7" Type="http://schemas.openxmlformats.org/officeDocument/2006/relationships/image" Target="../media/image26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oleObject" Target="../embeddings/oleObject23.bin"/><Relationship Id="rId5" Type="http://schemas.openxmlformats.org/officeDocument/2006/relationships/image" Target="../media/image27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4" Type="http://schemas.openxmlformats.org/officeDocument/2006/relationships/image" Target="../media/image28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4" Type="http://schemas.openxmlformats.org/officeDocument/2006/relationships/image" Target="../media/image29.emf"/><Relationship Id="rId5" Type="http://schemas.openxmlformats.org/officeDocument/2006/relationships/oleObject" Target="../embeddings/oleObject26.bin"/><Relationship Id="rId6" Type="http://schemas.openxmlformats.org/officeDocument/2006/relationships/image" Target="../media/image30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4" Type="http://schemas.openxmlformats.org/officeDocument/2006/relationships/image" Target="../media/image31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4" Type="http://schemas.openxmlformats.org/officeDocument/2006/relationships/image" Target="../media/image32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4" Type="http://schemas.openxmlformats.org/officeDocument/2006/relationships/image" Target="../media/image33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4" Type="http://schemas.openxmlformats.org/officeDocument/2006/relationships/image" Target="../media/image35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4" Type="http://schemas.openxmlformats.org/officeDocument/2006/relationships/oleObject" Target="../embeddings/oleObject31.bin"/><Relationship Id="rId5" Type="http://schemas.openxmlformats.org/officeDocument/2006/relationships/image" Target="../media/image36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4" Type="http://schemas.openxmlformats.org/officeDocument/2006/relationships/image" Target="../media/image38.emf"/><Relationship Id="rId5" Type="http://schemas.openxmlformats.org/officeDocument/2006/relationships/oleObject" Target="../embeddings/oleObject33.bin"/><Relationship Id="rId6" Type="http://schemas.openxmlformats.org/officeDocument/2006/relationships/image" Target="../media/image39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0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4" Type="http://schemas.openxmlformats.org/officeDocument/2006/relationships/image" Target="../media/image15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4" Type="http://schemas.openxmlformats.org/officeDocument/2006/relationships/image" Target="../media/image43.emf"/><Relationship Id="rId5" Type="http://schemas.openxmlformats.org/officeDocument/2006/relationships/oleObject" Target="../embeddings/oleObject35.bin"/><Relationship Id="rId6" Type="http://schemas.openxmlformats.org/officeDocument/2006/relationships/image" Target="../media/image41.e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4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36.bin"/><Relationship Id="rId5" Type="http://schemas.openxmlformats.org/officeDocument/2006/relationships/image" Target="../media/image47.w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37.bin"/><Relationship Id="rId5" Type="http://schemas.openxmlformats.org/officeDocument/2006/relationships/image" Target="../media/image48.w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6.e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8.e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9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Financial Risk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Spring 2016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Dr. Ehud Peleg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Credit </a:t>
            </a:r>
            <a:r>
              <a:rPr lang="en-US" dirty="0" err="1" smtClean="0">
                <a:solidFill>
                  <a:schemeClr val="tx1"/>
                </a:solidFill>
              </a:rPr>
              <a:t>VaR</a:t>
            </a:r>
            <a:r>
              <a:rPr lang="en-US" dirty="0" smtClean="0">
                <a:solidFill>
                  <a:schemeClr val="tx1"/>
                </a:solidFill>
              </a:rPr>
              <a:t> – Normal Copula Factor Model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AndersonLogo_TITN.gif"/>
          <p:cNvPicPr>
            <a:picLocks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53580" y="6103649"/>
            <a:ext cx="2194560" cy="43857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67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Simulating Defaults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First, we look at one loan:</a:t>
            </a:r>
          </a:p>
          <a:p>
            <a:r>
              <a:rPr lang="en-US" dirty="0" smtClean="0"/>
              <a:t>To simulate a loss on one loan with probability of default = PD, we can sample from a uniform,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i</a:t>
            </a:r>
            <a:r>
              <a:rPr lang="en-US" dirty="0" err="1" smtClean="0"/>
              <a:t>~</a:t>
            </a:r>
            <a:r>
              <a:rPr lang="en-US" i="1" dirty="0" err="1" smtClean="0"/>
              <a:t>U</a:t>
            </a:r>
            <a:r>
              <a:rPr lang="en-US" dirty="0" smtClean="0"/>
              <a:t>[0,1], and count as default </a:t>
            </a:r>
            <a:r>
              <a:rPr lang="en-US" dirty="0"/>
              <a:t>if </a:t>
            </a:r>
            <a:r>
              <a:rPr lang="en-US" i="1" dirty="0" smtClean="0"/>
              <a:t>V</a:t>
            </a:r>
            <a:r>
              <a:rPr lang="en-US" i="1" baseline="-25000" dirty="0" smtClean="0"/>
              <a:t>i</a:t>
            </a:r>
            <a:r>
              <a:rPr lang="en-US" dirty="0" smtClean="0"/>
              <a:t>&lt;</a:t>
            </a:r>
            <a:r>
              <a:rPr lang="en-US" i="1" dirty="0" smtClean="0"/>
              <a:t>PD</a:t>
            </a:r>
          </a:p>
          <a:p>
            <a:r>
              <a:rPr lang="en-US" dirty="0" smtClean="0"/>
              <a:t>We can alternatively sample from a Normal distribution, </a:t>
            </a:r>
            <a:r>
              <a:rPr lang="en-US" i="1" dirty="0" err="1" smtClean="0"/>
              <a:t>U</a:t>
            </a:r>
            <a:r>
              <a:rPr lang="en-US" i="1" baseline="-25000" dirty="0" err="1" smtClean="0"/>
              <a:t>i</a:t>
            </a:r>
            <a:r>
              <a:rPr lang="en-US" i="1" dirty="0" err="1" smtClean="0"/>
              <a:t>~N</a:t>
            </a:r>
            <a:r>
              <a:rPr lang="en-US" i="1" dirty="0" smtClean="0"/>
              <a:t>(0,1)</a:t>
            </a:r>
            <a:r>
              <a:rPr lang="en-US" dirty="0" smtClean="0"/>
              <a:t> and count as default if </a:t>
            </a:r>
            <a:r>
              <a:rPr lang="en-US" i="1" dirty="0" err="1"/>
              <a:t>U</a:t>
            </a:r>
            <a:r>
              <a:rPr lang="en-US" i="1" baseline="-25000" dirty="0" err="1"/>
              <a:t>i</a:t>
            </a:r>
            <a:r>
              <a:rPr lang="en-US" i="1" dirty="0" smtClean="0"/>
              <a:t>&lt;N</a:t>
            </a:r>
            <a:r>
              <a:rPr lang="en-US" i="1" baseline="30000" dirty="0" smtClean="0"/>
              <a:t>-1</a:t>
            </a:r>
            <a:r>
              <a:rPr lang="en-US" i="1" dirty="0" smtClean="0"/>
              <a:t>(PD)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52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Simulating </a:t>
            </a:r>
            <a:r>
              <a:rPr lang="en-US" dirty="0" err="1" smtClean="0"/>
              <a:t>VaR</a:t>
            </a:r>
            <a:r>
              <a:rPr lang="en-US" dirty="0" smtClean="0"/>
              <a:t> for Independent Loans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12168"/>
            <a:ext cx="8435280" cy="4709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/>
              <a:t>Num</a:t>
            </a:r>
            <a:r>
              <a:rPr lang="en-US" sz="1600" dirty="0"/>
              <a:t>=</a:t>
            </a:r>
            <a:r>
              <a:rPr lang="en-US" sz="1600" dirty="0" smtClean="0"/>
              <a:t>1000 </a:t>
            </a:r>
            <a:r>
              <a:rPr lang="en-US" sz="1600" i="1" dirty="0">
                <a:solidFill>
                  <a:schemeClr val="bg1">
                    <a:lumMod val="65000"/>
                  </a:schemeClr>
                </a:solidFill>
              </a:rPr>
              <a:t>#Number of loans</a:t>
            </a:r>
          </a:p>
          <a:p>
            <a:pPr marL="0" indent="0">
              <a:buNone/>
            </a:pPr>
            <a:r>
              <a:rPr lang="en-US" sz="1600" dirty="0"/>
              <a:t>Size=15 </a:t>
            </a:r>
            <a:r>
              <a:rPr lang="en-US" sz="1600" i="1" dirty="0">
                <a:solidFill>
                  <a:schemeClr val="bg1">
                    <a:lumMod val="65000"/>
                  </a:schemeClr>
                </a:solidFill>
              </a:rPr>
              <a:t>#Dollar size of each loan</a:t>
            </a:r>
          </a:p>
          <a:p>
            <a:pPr marL="0" indent="0">
              <a:buNone/>
            </a:pPr>
            <a:r>
              <a:rPr lang="en-US" sz="1600" dirty="0"/>
              <a:t>PD=0.025 </a:t>
            </a:r>
            <a:r>
              <a:rPr lang="en-US" sz="1600" i="1" dirty="0">
                <a:solidFill>
                  <a:schemeClr val="bg1">
                    <a:lumMod val="65000"/>
                  </a:schemeClr>
                </a:solidFill>
              </a:rPr>
              <a:t>#PD for one loan</a:t>
            </a:r>
          </a:p>
          <a:p>
            <a:pPr marL="0" indent="0">
              <a:buNone/>
            </a:pPr>
            <a:r>
              <a:rPr lang="en-US" sz="1600" dirty="0"/>
              <a:t>alpha=0.95 </a:t>
            </a:r>
            <a:r>
              <a:rPr lang="en-US" sz="1600" i="1" dirty="0">
                <a:solidFill>
                  <a:schemeClr val="bg1">
                    <a:lumMod val="65000"/>
                  </a:schemeClr>
                </a:solidFill>
              </a:rPr>
              <a:t>#</a:t>
            </a:r>
            <a:r>
              <a:rPr lang="en-US" sz="1600" i="1" dirty="0" err="1">
                <a:solidFill>
                  <a:schemeClr val="bg1">
                    <a:lumMod val="65000"/>
                  </a:schemeClr>
                </a:solidFill>
              </a:rPr>
              <a:t>VaR</a:t>
            </a:r>
            <a:r>
              <a:rPr lang="en-US" sz="1600" i="1" dirty="0">
                <a:solidFill>
                  <a:schemeClr val="bg1">
                    <a:lumMod val="65000"/>
                  </a:schemeClr>
                </a:solidFill>
              </a:rPr>
              <a:t> alpha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N=</a:t>
            </a:r>
            <a:r>
              <a:rPr lang="en-US" sz="1600" dirty="0" smtClean="0"/>
              <a:t>10000 </a:t>
            </a:r>
            <a:r>
              <a:rPr lang="en-US" sz="1600" i="1" dirty="0">
                <a:solidFill>
                  <a:schemeClr val="bg1">
                    <a:lumMod val="65000"/>
                  </a:schemeClr>
                </a:solidFill>
              </a:rPr>
              <a:t>#Number of iterations</a:t>
            </a:r>
          </a:p>
          <a:p>
            <a:pPr marL="0" indent="0">
              <a:buNone/>
            </a:pPr>
            <a:r>
              <a:rPr lang="en-US" sz="1600" dirty="0" err="1"/>
              <a:t>Iter_loss</a:t>
            </a:r>
            <a:r>
              <a:rPr lang="en-US" sz="1600" dirty="0"/>
              <a:t> = array (0, dim=c(N)) </a:t>
            </a:r>
            <a:r>
              <a:rPr lang="en-US" sz="1600" i="1" dirty="0" smtClean="0">
                <a:solidFill>
                  <a:srgbClr val="A6A6A6"/>
                </a:solidFill>
              </a:rPr>
              <a:t>#Distribution of losses per iteration </a:t>
            </a:r>
            <a:endParaRPr lang="en-US" sz="1600" i="1" dirty="0">
              <a:solidFill>
                <a:srgbClr val="A6A6A6"/>
              </a:solidFill>
            </a:endParaRP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for </a:t>
            </a:r>
            <a:r>
              <a:rPr lang="en-US" sz="1600" dirty="0"/>
              <a:t>(</a:t>
            </a:r>
            <a:r>
              <a:rPr lang="en-US" sz="1600" dirty="0" err="1"/>
              <a:t>iter</a:t>
            </a:r>
            <a:r>
              <a:rPr lang="en-US" sz="1600" dirty="0"/>
              <a:t> in 1:N) {</a:t>
            </a:r>
          </a:p>
          <a:p>
            <a:pPr marL="0" indent="0">
              <a:buNone/>
            </a:pPr>
            <a:r>
              <a:rPr lang="en-US" sz="1600" dirty="0"/>
              <a:t>		</a:t>
            </a:r>
            <a:r>
              <a:rPr lang="en-US" sz="1600" dirty="0" smtClean="0"/>
              <a:t>U </a:t>
            </a:r>
            <a:r>
              <a:rPr lang="en-US" sz="1600" dirty="0"/>
              <a:t>= matrix(</a:t>
            </a:r>
            <a:r>
              <a:rPr lang="en-US" sz="1600" dirty="0" err="1"/>
              <a:t>rnorm</a:t>
            </a:r>
            <a:r>
              <a:rPr lang="en-US" sz="1600" dirty="0"/>
              <a:t>(</a:t>
            </a:r>
            <a:r>
              <a:rPr lang="en-US" sz="1600" dirty="0" err="1"/>
              <a:t>Num,mean</a:t>
            </a:r>
            <a:r>
              <a:rPr lang="en-US" sz="1600" dirty="0"/>
              <a:t>=0,sd=1), 1, </a:t>
            </a:r>
            <a:r>
              <a:rPr lang="en-US" sz="1600" dirty="0" err="1"/>
              <a:t>Num</a:t>
            </a:r>
            <a:r>
              <a:rPr lang="en-US" sz="1600" dirty="0"/>
              <a:t>) </a:t>
            </a:r>
            <a:r>
              <a:rPr lang="en-US" sz="1600" i="1" dirty="0">
                <a:solidFill>
                  <a:srgbClr val="A6A6A6"/>
                </a:solidFill>
              </a:rPr>
              <a:t>#Generate </a:t>
            </a:r>
            <a:r>
              <a:rPr lang="en-US" sz="1600" i="1" dirty="0" err="1" smtClean="0">
                <a:solidFill>
                  <a:srgbClr val="A6A6A6"/>
                </a:solidFill>
              </a:rPr>
              <a:t>U_i</a:t>
            </a:r>
            <a:endParaRPr lang="en-US" sz="1600" i="1" dirty="0">
              <a:solidFill>
                <a:srgbClr val="A6A6A6"/>
              </a:solidFill>
            </a:endParaRPr>
          </a:p>
          <a:p>
            <a:pPr marL="0" indent="0">
              <a:buNone/>
            </a:pPr>
            <a:r>
              <a:rPr lang="en-US" sz="1600" dirty="0"/>
              <a:t>		Default = </a:t>
            </a:r>
            <a:r>
              <a:rPr lang="en-US" sz="1600" dirty="0" smtClean="0"/>
              <a:t>(U&lt;</a:t>
            </a:r>
            <a:r>
              <a:rPr lang="en-US" sz="1600" dirty="0" err="1"/>
              <a:t>qnorm</a:t>
            </a:r>
            <a:r>
              <a:rPr lang="en-US" sz="1600" dirty="0"/>
              <a:t>(PD)) </a:t>
            </a:r>
            <a:r>
              <a:rPr lang="en-US" sz="1600" i="1" dirty="0">
                <a:solidFill>
                  <a:srgbClr val="A6A6A6"/>
                </a:solidFill>
              </a:rPr>
              <a:t>#Every loan, every iteration, did it default</a:t>
            </a:r>
          </a:p>
          <a:p>
            <a:pPr marL="0" indent="0">
              <a:buNone/>
            </a:pPr>
            <a:r>
              <a:rPr lang="en-US" sz="1600" dirty="0"/>
              <a:t>		</a:t>
            </a:r>
            <a:r>
              <a:rPr lang="en-US" sz="1600" dirty="0" err="1"/>
              <a:t>loan_loss</a:t>
            </a:r>
            <a:r>
              <a:rPr lang="en-US" sz="1600" dirty="0"/>
              <a:t> = Default*Size </a:t>
            </a:r>
            <a:r>
              <a:rPr lang="en-US" sz="1600" i="1" dirty="0">
                <a:solidFill>
                  <a:srgbClr val="A6A6A6"/>
                </a:solidFill>
              </a:rPr>
              <a:t>#Total loss on each loan for this iteration (assuming LGD is 100%)</a:t>
            </a:r>
          </a:p>
          <a:p>
            <a:pPr marL="0" indent="0">
              <a:buNone/>
            </a:pPr>
            <a:r>
              <a:rPr lang="en-US" sz="1600" dirty="0"/>
              <a:t>		</a:t>
            </a:r>
            <a:r>
              <a:rPr lang="en-US" sz="1600" dirty="0" err="1"/>
              <a:t>Iter_loss</a:t>
            </a:r>
            <a:r>
              <a:rPr lang="en-US" sz="1600" dirty="0"/>
              <a:t>[</a:t>
            </a:r>
            <a:r>
              <a:rPr lang="en-US" sz="1600" dirty="0" err="1"/>
              <a:t>iter</a:t>
            </a:r>
            <a:r>
              <a:rPr lang="en-US" sz="1600" dirty="0"/>
              <a:t>] = sum(</a:t>
            </a:r>
            <a:r>
              <a:rPr lang="en-US" sz="1600" dirty="0" err="1"/>
              <a:t>loan_loss</a:t>
            </a:r>
            <a:r>
              <a:rPr lang="en-US" sz="1600" dirty="0"/>
              <a:t>) </a:t>
            </a:r>
            <a:r>
              <a:rPr lang="en-US" sz="1600" i="1" dirty="0">
                <a:solidFill>
                  <a:srgbClr val="A6A6A6"/>
                </a:solidFill>
              </a:rPr>
              <a:t>#Total loss for this iteration</a:t>
            </a:r>
          </a:p>
          <a:p>
            <a:pPr marL="0" indent="0">
              <a:buNone/>
            </a:pPr>
            <a:r>
              <a:rPr lang="en-US" sz="1600" dirty="0" smtClean="0"/>
              <a:t>}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hist</a:t>
            </a:r>
            <a:r>
              <a:rPr lang="en-US" sz="1600" dirty="0"/>
              <a:t>(</a:t>
            </a:r>
            <a:r>
              <a:rPr lang="en-US" sz="1600" dirty="0" err="1"/>
              <a:t>Iter_loss</a:t>
            </a:r>
            <a:r>
              <a:rPr lang="en-US" sz="1600" dirty="0"/>
              <a:t>) </a:t>
            </a:r>
            <a:r>
              <a:rPr lang="en-US" sz="1600" i="1" dirty="0">
                <a:solidFill>
                  <a:srgbClr val="A6A6A6"/>
                </a:solidFill>
              </a:rPr>
              <a:t>#Histogram of losses over iterations</a:t>
            </a:r>
          </a:p>
          <a:p>
            <a:pPr marL="0" indent="0">
              <a:buNone/>
            </a:pPr>
            <a:r>
              <a:rPr lang="en-US" sz="1600" dirty="0"/>
              <a:t>EL = mean(</a:t>
            </a:r>
            <a:r>
              <a:rPr lang="en-US" sz="1600" dirty="0" err="1"/>
              <a:t>Iter_loss</a:t>
            </a:r>
            <a:r>
              <a:rPr lang="en-US" sz="1600" dirty="0"/>
              <a:t>) </a:t>
            </a:r>
            <a:r>
              <a:rPr lang="en-US" sz="1600" i="1" dirty="0">
                <a:solidFill>
                  <a:srgbClr val="A6A6A6"/>
                </a:solidFill>
              </a:rPr>
              <a:t>#Expected </a:t>
            </a:r>
            <a:r>
              <a:rPr lang="en-US" sz="1600" i="1" dirty="0" smtClean="0">
                <a:solidFill>
                  <a:srgbClr val="A6A6A6"/>
                </a:solidFill>
              </a:rPr>
              <a:t>loss</a:t>
            </a:r>
            <a:endParaRPr lang="en-US" sz="1600" i="1" dirty="0">
              <a:solidFill>
                <a:srgbClr val="A6A6A6"/>
              </a:solidFill>
            </a:endParaRPr>
          </a:p>
          <a:p>
            <a:pPr marL="0" indent="0">
              <a:buNone/>
            </a:pPr>
            <a:r>
              <a:rPr lang="en-US" sz="1600" dirty="0" err="1"/>
              <a:t>VaR</a:t>
            </a:r>
            <a:r>
              <a:rPr lang="en-US" sz="1600" dirty="0"/>
              <a:t> = </a:t>
            </a:r>
            <a:r>
              <a:rPr lang="en-US" sz="1600" dirty="0" err="1"/>
              <a:t>quantile</a:t>
            </a:r>
            <a:r>
              <a:rPr lang="en-US" sz="1600" dirty="0"/>
              <a:t>(</a:t>
            </a:r>
            <a:r>
              <a:rPr lang="en-US" sz="1600" dirty="0" err="1"/>
              <a:t>Iter_loss</a:t>
            </a:r>
            <a:r>
              <a:rPr lang="en-US" sz="1600" dirty="0"/>
              <a:t>, alpha) </a:t>
            </a:r>
            <a:r>
              <a:rPr lang="en-US" sz="1600" i="1" dirty="0">
                <a:solidFill>
                  <a:srgbClr val="A6A6A6"/>
                </a:solidFill>
              </a:rPr>
              <a:t>#</a:t>
            </a:r>
            <a:r>
              <a:rPr lang="en-US" sz="1600" i="1" dirty="0" err="1" smtClean="0">
                <a:solidFill>
                  <a:srgbClr val="A6A6A6"/>
                </a:solidFill>
              </a:rPr>
              <a:t>VaR</a:t>
            </a:r>
            <a:endParaRPr lang="en-US" sz="1600" i="1" dirty="0">
              <a:solidFill>
                <a:srgbClr val="A6A6A6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36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Independent Loans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12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268759"/>
            <a:ext cx="6568828" cy="5445037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4897627"/>
              </p:ext>
            </p:extLst>
          </p:nvPr>
        </p:nvGraphicFramePr>
        <p:xfrm>
          <a:off x="6372200" y="2492896"/>
          <a:ext cx="1936636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25" name="Equation" r:id="rId4" imgW="927100" imgH="241300" progId="Equation.3">
                  <p:embed/>
                </p:oleObj>
              </mc:Choice>
              <mc:Fallback>
                <p:oleObj name="Equation" r:id="rId4" imgW="9271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72200" y="2492896"/>
                        <a:ext cx="1936636" cy="504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7168257"/>
              </p:ext>
            </p:extLst>
          </p:nvPr>
        </p:nvGraphicFramePr>
        <p:xfrm>
          <a:off x="6359525" y="3068638"/>
          <a:ext cx="196373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26" name="Equation" r:id="rId6" imgW="939800" imgH="241300" progId="Equation.3">
                  <p:embed/>
                </p:oleObj>
              </mc:Choice>
              <mc:Fallback>
                <p:oleObj name="Equation" r:id="rId6" imgW="9398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359525" y="3068638"/>
                        <a:ext cx="1963738" cy="504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2158406"/>
              </p:ext>
            </p:extLst>
          </p:nvPr>
        </p:nvGraphicFramePr>
        <p:xfrm>
          <a:off x="6529388" y="3597275"/>
          <a:ext cx="17526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27" name="Equation" r:id="rId8" imgW="838200" imgH="215900" progId="Equation.3">
                  <p:embed/>
                </p:oleObj>
              </mc:Choice>
              <mc:Fallback>
                <p:oleObj name="Equation" r:id="rId8" imgW="838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529388" y="3597275"/>
                        <a:ext cx="1752600" cy="452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8773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CA" sz="3600" dirty="0" smtClean="0"/>
              <a:t>Normal Copula Factor Model</a:t>
            </a:r>
            <a:endParaRPr lang="en-US" sz="3600" dirty="0" smtClean="0"/>
          </a:p>
        </p:txBody>
      </p:sp>
      <p:sp>
        <p:nvSpPr>
          <p:cNvPr id="29699" name="Content Placeholder 8"/>
          <p:cNvSpPr>
            <a:spLocks noGrp="1"/>
          </p:cNvSpPr>
          <p:nvPr>
            <p:ph idx="1"/>
          </p:nvPr>
        </p:nvSpPr>
        <p:spPr>
          <a:xfrm>
            <a:off x="685800" y="1785938"/>
            <a:ext cx="7772400" cy="44767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>
                <a:cs typeface="Arial" charset="0"/>
              </a:rPr>
              <a:t> </a:t>
            </a:r>
          </a:p>
        </p:txBody>
      </p:sp>
      <p:sp>
        <p:nvSpPr>
          <p:cNvPr id="29701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EADA8C-A46F-4052-AC95-60E8BE7DF7A8}" type="slidenum">
              <a:rPr lang="en-US" altLang="en-US" smtClean="0"/>
              <a:pPr eaLnBrk="1" hangingPunct="1"/>
              <a:t>13</a:t>
            </a:fld>
            <a:endParaRPr lang="en-US" altLang="en-US" smtClean="0"/>
          </a:p>
        </p:txBody>
      </p:sp>
      <p:sp>
        <p:nvSpPr>
          <p:cNvPr id="92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4374" y="1772816"/>
            <a:ext cx="7746057" cy="4411662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CA" sz="2800" dirty="0" smtClean="0"/>
              <a:t>We can generate a set of </a:t>
            </a:r>
            <a:r>
              <a:rPr lang="en-CA" sz="2800" i="1" dirty="0" smtClean="0"/>
              <a:t>N</a:t>
            </a:r>
            <a:r>
              <a:rPr lang="en-CA" sz="2800" dirty="0" smtClean="0"/>
              <a:t> correlated variables with standard normal distribution using a Factor Model.</a:t>
            </a:r>
          </a:p>
          <a:p>
            <a:pPr>
              <a:defRPr/>
            </a:pPr>
            <a:r>
              <a:rPr lang="en-CA" sz="2800" dirty="0" smtClean="0"/>
              <a:t>We generate </a:t>
            </a:r>
            <a:r>
              <a:rPr lang="en-CA" sz="2800" i="1" dirty="0" smtClean="0"/>
              <a:t>N+1</a:t>
            </a:r>
            <a:r>
              <a:rPr lang="en-CA" sz="2800" dirty="0" smtClean="0"/>
              <a:t> </a:t>
            </a:r>
            <a:r>
              <a:rPr lang="en-CA" sz="2800" dirty="0"/>
              <a:t>independent standard </a:t>
            </a:r>
            <a:r>
              <a:rPr lang="en-CA" sz="2800" dirty="0" smtClean="0"/>
              <a:t>normal variables: the common </a:t>
            </a:r>
            <a:r>
              <a:rPr lang="en-CA" sz="2800" dirty="0"/>
              <a:t>factor </a:t>
            </a:r>
            <a:r>
              <a:rPr lang="en-CA" sz="2800" i="1" dirty="0" smtClean="0">
                <a:latin typeface="Times New Roman" pitchFamily="18" charset="0"/>
              </a:rPr>
              <a:t>F</a:t>
            </a:r>
            <a:r>
              <a:rPr lang="en-CA" sz="2800" dirty="0" smtClean="0">
                <a:latin typeface="Times New Roman" pitchFamily="18" charset="0"/>
              </a:rPr>
              <a:t>,</a:t>
            </a:r>
            <a:r>
              <a:rPr lang="en-CA" sz="2800" dirty="0" smtClean="0"/>
              <a:t> </a:t>
            </a:r>
            <a:r>
              <a:rPr lang="en-CA" sz="2800" dirty="0"/>
              <a:t>and </a:t>
            </a:r>
            <a:r>
              <a:rPr lang="en-CA" sz="2800" i="1" dirty="0" smtClean="0"/>
              <a:t>N</a:t>
            </a:r>
            <a:r>
              <a:rPr lang="en-CA" sz="2800" dirty="0" smtClean="0"/>
              <a:t> </a:t>
            </a:r>
            <a:r>
              <a:rPr lang="en-CA" sz="2800" dirty="0"/>
              <a:t>idiosyncratic </a:t>
            </a:r>
            <a:r>
              <a:rPr lang="en-CA" sz="2800" dirty="0" smtClean="0"/>
              <a:t>components </a:t>
            </a:r>
            <a:r>
              <a:rPr lang="en-CA" sz="2800" i="1" dirty="0" err="1" smtClean="0">
                <a:latin typeface="Times New Roman" pitchFamily="18" charset="0"/>
              </a:rPr>
              <a:t>Z</a:t>
            </a:r>
            <a:r>
              <a:rPr lang="en-CA" sz="2800" i="1" baseline="-25000" dirty="0" err="1" smtClean="0">
                <a:latin typeface="Times New Roman" pitchFamily="18" charset="0"/>
              </a:rPr>
              <a:t>i</a:t>
            </a:r>
            <a:endParaRPr lang="en-CA" sz="2800" dirty="0" smtClean="0"/>
          </a:p>
          <a:p>
            <a:pPr>
              <a:defRPr/>
            </a:pPr>
            <a:r>
              <a:rPr lang="en-US" sz="2800" dirty="0"/>
              <a:t>Generate new variables</a:t>
            </a:r>
            <a:r>
              <a:rPr lang="en-US" sz="2800" dirty="0" smtClean="0">
                <a:latin typeface="Times New Roman" pitchFamily="18" charset="0"/>
              </a:rPr>
              <a:t>, </a:t>
            </a:r>
            <a:r>
              <a:rPr lang="en-US" sz="2800" i="1" dirty="0" err="1">
                <a:latin typeface="Times New Roman" pitchFamily="18" charset="0"/>
              </a:rPr>
              <a:t>U</a:t>
            </a:r>
            <a:r>
              <a:rPr lang="en-US" sz="2800" i="1" baseline="-25000" dirty="0" err="1">
                <a:latin typeface="Times New Roman" pitchFamily="18" charset="0"/>
              </a:rPr>
              <a:t>i</a:t>
            </a:r>
            <a:r>
              <a:rPr lang="en-US" sz="2800" dirty="0"/>
              <a:t> </a:t>
            </a:r>
            <a:r>
              <a:rPr lang="en-US" sz="2800" dirty="0" smtClean="0"/>
              <a:t>as:</a:t>
            </a:r>
          </a:p>
          <a:p>
            <a:pPr>
              <a:defRPr/>
            </a:pPr>
            <a:endParaRPr lang="en-US" sz="2800" dirty="0" smtClean="0">
              <a:latin typeface="Times New Roman" pitchFamily="18" charset="0"/>
            </a:endParaRPr>
          </a:p>
          <a:p>
            <a:pPr>
              <a:defRPr/>
            </a:pPr>
            <a:r>
              <a:rPr lang="en-US" sz="2800" dirty="0" smtClean="0"/>
              <a:t>They have </a:t>
            </a:r>
            <a:r>
              <a:rPr lang="en-US" sz="2800" dirty="0"/>
              <a:t>standard normal distributions </a:t>
            </a:r>
            <a:r>
              <a:rPr lang="en-US" sz="2800" dirty="0" smtClean="0"/>
              <a:t>and </a:t>
            </a:r>
            <a:r>
              <a:rPr lang="en-CA" sz="2800" dirty="0" smtClean="0"/>
              <a:t>correlation between </a:t>
            </a:r>
            <a:r>
              <a:rPr lang="en-CA" sz="2800" i="1" dirty="0" smtClean="0">
                <a:latin typeface="+mj-lt"/>
              </a:rPr>
              <a:t>U</a:t>
            </a:r>
            <a:r>
              <a:rPr lang="en-CA" sz="2800" i="1" baseline="-25000" dirty="0" smtClean="0">
                <a:latin typeface="+mj-lt"/>
              </a:rPr>
              <a:t>i</a:t>
            </a:r>
            <a:r>
              <a:rPr lang="en-CA" sz="2800" i="1" dirty="0" smtClean="0">
                <a:latin typeface="+mj-lt"/>
              </a:rPr>
              <a:t> </a:t>
            </a:r>
            <a:r>
              <a:rPr lang="en-CA" sz="2800" dirty="0" smtClean="0"/>
              <a:t>and </a:t>
            </a:r>
            <a:r>
              <a:rPr lang="en-CA" sz="2800" i="1" dirty="0" smtClean="0">
                <a:latin typeface="+mj-lt"/>
              </a:rPr>
              <a:t>U</a:t>
            </a:r>
            <a:r>
              <a:rPr lang="en-CA" sz="2800" i="1" baseline="-25000" dirty="0" smtClean="0">
                <a:latin typeface="+mj-lt"/>
              </a:rPr>
              <a:t>j</a:t>
            </a:r>
            <a:r>
              <a:rPr lang="en-CA" sz="2800" i="1" dirty="0" smtClean="0">
                <a:latin typeface="+mj-lt"/>
              </a:rPr>
              <a:t> </a:t>
            </a:r>
            <a:r>
              <a:rPr lang="en-CA" sz="2800" dirty="0" smtClean="0"/>
              <a:t>is </a:t>
            </a:r>
            <a:r>
              <a:rPr lang="en-CA" sz="2800" i="1" dirty="0" err="1" smtClean="0">
                <a:latin typeface="+mj-lt"/>
              </a:rPr>
              <a:t>a</a:t>
            </a:r>
            <a:r>
              <a:rPr lang="en-CA" sz="2800" i="1" baseline="-25000" dirty="0" err="1" smtClean="0">
                <a:latin typeface="+mj-lt"/>
              </a:rPr>
              <a:t>i</a:t>
            </a:r>
            <a:r>
              <a:rPr lang="en-CA" sz="2800" i="1" dirty="0" smtClean="0">
                <a:latin typeface="+mj-lt"/>
              </a:rPr>
              <a:t> </a:t>
            </a:r>
            <a:r>
              <a:rPr lang="en-CA" sz="2800" i="1" dirty="0" err="1" smtClean="0">
                <a:latin typeface="+mj-lt"/>
              </a:rPr>
              <a:t>a</a:t>
            </a:r>
            <a:r>
              <a:rPr lang="en-CA" sz="2800" i="1" baseline="-25000" dirty="0" err="1" smtClean="0">
                <a:latin typeface="+mj-lt"/>
              </a:rPr>
              <a:t>j</a:t>
            </a:r>
            <a:r>
              <a:rPr lang="en-CA" sz="2800" dirty="0" smtClean="0">
                <a:latin typeface="+mj-lt"/>
              </a:rPr>
              <a:t> – show this.</a:t>
            </a:r>
            <a:endParaRPr lang="en-US" sz="2800" i="1" dirty="0" smtClean="0">
              <a:latin typeface="+mj-lt"/>
            </a:endParaRPr>
          </a:p>
        </p:txBody>
      </p:sp>
      <p:graphicFrame>
        <p:nvGraphicFramePr>
          <p:cNvPr id="2970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1143513"/>
              </p:ext>
            </p:extLst>
          </p:nvPr>
        </p:nvGraphicFramePr>
        <p:xfrm>
          <a:off x="2843808" y="4725144"/>
          <a:ext cx="257175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9" name="Equation" r:id="rId4" imgW="1257199" imgH="285660" progId="Equation.3">
                  <p:embed/>
                </p:oleObj>
              </mc:Choice>
              <mc:Fallback>
                <p:oleObj name="Equation" r:id="rId4" imgW="1257199" imgH="2856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4725144"/>
                        <a:ext cx="2571750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623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7188"/>
            <a:ext cx="7543800" cy="857250"/>
          </a:xfrm>
        </p:spPr>
        <p:txBody>
          <a:bodyPr/>
          <a:lstStyle/>
          <a:p>
            <a:pPr eaLnBrk="1" hangingPunct="1"/>
            <a:r>
              <a:rPr lang="en-US" dirty="0" smtClean="0"/>
              <a:t>Normal Copula Factor Model 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71625"/>
            <a:ext cx="8686800" cy="45593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cs typeface="Arial" charset="0"/>
              </a:rPr>
              <a:t>We consider a case where all </a:t>
            </a:r>
          </a:p>
          <a:p>
            <a:pPr eaLnBrk="1" hangingPunct="1">
              <a:defRPr/>
            </a:pPr>
            <a:endParaRPr lang="en-US" sz="2800" dirty="0" smtClean="0">
              <a:cs typeface="Arial" charset="0"/>
            </a:endParaRPr>
          </a:p>
          <a:p>
            <a:pPr eaLnBrk="1" hangingPunct="1">
              <a:defRPr/>
            </a:pPr>
            <a:r>
              <a:rPr lang="en-US" sz="2800" dirty="0" err="1" smtClean="0">
                <a:cs typeface="Arial" charset="0"/>
              </a:rPr>
              <a:t>U</a:t>
            </a:r>
            <a:r>
              <a:rPr lang="en-US" sz="2800" baseline="-25000" dirty="0" err="1" smtClean="0">
                <a:cs typeface="Arial" charset="0"/>
              </a:rPr>
              <a:t>i</a:t>
            </a:r>
            <a:r>
              <a:rPr lang="en-US" sz="2800" dirty="0" smtClean="0">
                <a:cs typeface="Arial" charset="0"/>
              </a:rPr>
              <a:t> is also distributed normally: </a:t>
            </a:r>
            <a:r>
              <a:rPr lang="en-US" sz="2800" i="1" dirty="0" err="1" smtClean="0">
                <a:cs typeface="Arial" charset="0"/>
              </a:rPr>
              <a:t>U</a:t>
            </a:r>
            <a:r>
              <a:rPr lang="en-US" sz="2800" i="1" baseline="-25000" dirty="0" err="1" smtClean="0">
                <a:cs typeface="Arial" charset="0"/>
              </a:rPr>
              <a:t>i</a:t>
            </a:r>
            <a:r>
              <a:rPr lang="en-US" sz="2800" i="1" dirty="0" err="1" smtClean="0">
                <a:cs typeface="Arial" charset="0"/>
              </a:rPr>
              <a:t>~N</a:t>
            </a:r>
            <a:r>
              <a:rPr lang="en-US" sz="2800" i="1" dirty="0" smtClean="0">
                <a:cs typeface="Arial" charset="0"/>
              </a:rPr>
              <a:t>(0,1)</a:t>
            </a:r>
            <a:endParaRPr lang="en-CA" sz="2800" dirty="0" smtClean="0">
              <a:cs typeface="Arial" charset="0"/>
            </a:endParaRPr>
          </a:p>
          <a:p>
            <a:pPr eaLnBrk="1" hangingPunct="1">
              <a:defRPr/>
            </a:pPr>
            <a:r>
              <a:rPr lang="en-CA" sz="2800" dirty="0" smtClean="0">
                <a:cs typeface="Arial" charset="0"/>
              </a:rPr>
              <a:t>The correlation between every two latent variables (</a:t>
            </a:r>
            <a:r>
              <a:rPr lang="en-CA" sz="2800" i="1" dirty="0" err="1" smtClean="0">
                <a:cs typeface="Arial" charset="0"/>
              </a:rPr>
              <a:t>U</a:t>
            </a:r>
            <a:r>
              <a:rPr lang="en-CA" sz="2800" i="1" baseline="-25000" dirty="0" err="1" smtClean="0">
                <a:cs typeface="Arial" charset="0"/>
              </a:rPr>
              <a:t>i</a:t>
            </a:r>
            <a:r>
              <a:rPr lang="en-CA" sz="2800" dirty="0" smtClean="0">
                <a:cs typeface="Arial" charset="0"/>
              </a:rPr>
              <a:t>) </a:t>
            </a:r>
            <a:r>
              <a:rPr lang="en-CA" sz="2800" dirty="0" smtClean="0">
                <a:cs typeface="Arial" charset="0"/>
              </a:rPr>
              <a:t>is </a:t>
            </a:r>
            <a:r>
              <a:rPr lang="en-CA" sz="2800" dirty="0" smtClean="0">
                <a:latin typeface="Symbol" pitchFamily="18" charset="2"/>
                <a:cs typeface="Arial" charset="0"/>
              </a:rPr>
              <a:t>r</a:t>
            </a:r>
          </a:p>
          <a:p>
            <a:pPr eaLnBrk="1" hangingPunct="1">
              <a:defRPr/>
            </a:pPr>
            <a:r>
              <a:rPr lang="en-US" sz="2800" dirty="0">
                <a:cs typeface="Arial" charset="0"/>
              </a:rPr>
              <a:t>Count as default if</a:t>
            </a:r>
          </a:p>
        </p:txBody>
      </p:sp>
      <p:graphicFrame>
        <p:nvGraphicFramePr>
          <p:cNvPr id="43012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9341083"/>
              </p:ext>
            </p:extLst>
          </p:nvPr>
        </p:nvGraphicFramePr>
        <p:xfrm>
          <a:off x="3059832" y="2060848"/>
          <a:ext cx="3226544" cy="645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1" name="Equation" r:id="rId4" imgW="1270000" imgH="254000" progId="Equation.3">
                  <p:embed/>
                </p:oleObj>
              </mc:Choice>
              <mc:Fallback>
                <p:oleObj name="Equation" r:id="rId4" imgW="12700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2060848"/>
                        <a:ext cx="3226544" cy="6455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7E5A90F-7D76-42F5-9D64-9EB5F65B6BE3}" type="slidenum">
              <a:rPr lang="en-US" altLang="en-US" smtClean="0"/>
              <a:pPr eaLnBrk="1" hangingPunct="1"/>
              <a:t>14</a:t>
            </a:fld>
            <a:endParaRPr lang="en-US" altLang="en-US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701202"/>
              </p:ext>
            </p:extLst>
          </p:nvPr>
        </p:nvGraphicFramePr>
        <p:xfrm>
          <a:off x="1835696" y="4653136"/>
          <a:ext cx="5511556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2" name="Equation" r:id="rId6" imgW="1955800" imgH="254000" progId="Equation.3">
                  <p:embed/>
                </p:oleObj>
              </mc:Choice>
              <mc:Fallback>
                <p:oleObj name="Equation" r:id="rId6" imgW="19558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35696" y="4653136"/>
                        <a:ext cx="5511556" cy="720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92939583"/>
              </p:ext>
            </p:extLst>
          </p:nvPr>
        </p:nvGraphicFramePr>
        <p:xfrm>
          <a:off x="5090676" y="1556792"/>
          <a:ext cx="997660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3" name="Equation" r:id="rId8" imgW="533160" imgH="253800" progId="Equation.3">
                  <p:embed/>
                </p:oleObj>
              </mc:Choice>
              <mc:Fallback>
                <p:oleObj name="Equation" r:id="rId8" imgW="533160" imgH="25380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0676" y="1556792"/>
                        <a:ext cx="997660" cy="504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3808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Simulating </a:t>
            </a:r>
            <a:r>
              <a:rPr lang="en-US" dirty="0" err="1" smtClean="0"/>
              <a:t>VaR</a:t>
            </a:r>
            <a:r>
              <a:rPr lang="en-US" dirty="0" smtClean="0"/>
              <a:t> for Correlated Loans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96752"/>
            <a:ext cx="8435280" cy="4709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/>
              <a:t>Num</a:t>
            </a:r>
            <a:r>
              <a:rPr lang="en-US" sz="1600" dirty="0"/>
              <a:t>=</a:t>
            </a:r>
            <a:r>
              <a:rPr lang="en-US" sz="1600" dirty="0" smtClean="0"/>
              <a:t>1000 </a:t>
            </a:r>
            <a:r>
              <a:rPr lang="en-US" sz="1600" i="1" dirty="0">
                <a:solidFill>
                  <a:schemeClr val="bg1">
                    <a:lumMod val="65000"/>
                  </a:schemeClr>
                </a:solidFill>
              </a:rPr>
              <a:t>#Number of loans</a:t>
            </a:r>
          </a:p>
          <a:p>
            <a:pPr marL="0" indent="0">
              <a:buNone/>
            </a:pPr>
            <a:r>
              <a:rPr lang="en-US" sz="1600" dirty="0"/>
              <a:t>Size=15 </a:t>
            </a:r>
            <a:r>
              <a:rPr lang="en-US" sz="1600" i="1" dirty="0">
                <a:solidFill>
                  <a:schemeClr val="bg1">
                    <a:lumMod val="65000"/>
                  </a:schemeClr>
                </a:solidFill>
              </a:rPr>
              <a:t>#Dollar size of each loan</a:t>
            </a:r>
          </a:p>
          <a:p>
            <a:pPr marL="0" indent="0">
              <a:buNone/>
            </a:pPr>
            <a:r>
              <a:rPr lang="en-US" sz="1600" dirty="0"/>
              <a:t>PD=0.025 </a:t>
            </a:r>
            <a:r>
              <a:rPr lang="en-US" sz="1600" i="1" dirty="0">
                <a:solidFill>
                  <a:schemeClr val="bg1">
                    <a:lumMod val="65000"/>
                  </a:schemeClr>
                </a:solidFill>
              </a:rPr>
              <a:t>#PD for one </a:t>
            </a:r>
            <a:r>
              <a:rPr lang="en-US" sz="1600" i="1" dirty="0" smtClean="0">
                <a:solidFill>
                  <a:schemeClr val="bg1">
                    <a:lumMod val="65000"/>
                  </a:schemeClr>
                </a:solidFill>
              </a:rPr>
              <a:t>loan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rho = 0.15 </a:t>
            </a:r>
            <a:r>
              <a:rPr lang="en-US" sz="1600" i="1" dirty="0" smtClean="0">
                <a:solidFill>
                  <a:schemeClr val="bg1">
                    <a:lumMod val="65000"/>
                  </a:schemeClr>
                </a:solidFill>
              </a:rPr>
              <a:t>#Correlation between latent variables</a:t>
            </a:r>
            <a:endParaRPr lang="en-US" sz="1600" i="1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/>
              <a:t>alpha=0.95 </a:t>
            </a:r>
            <a:r>
              <a:rPr lang="en-US" sz="1600" i="1" dirty="0">
                <a:solidFill>
                  <a:schemeClr val="bg1">
                    <a:lumMod val="65000"/>
                  </a:schemeClr>
                </a:solidFill>
              </a:rPr>
              <a:t>#</a:t>
            </a:r>
            <a:r>
              <a:rPr lang="en-US" sz="1600" i="1" dirty="0" err="1">
                <a:solidFill>
                  <a:schemeClr val="bg1">
                    <a:lumMod val="65000"/>
                  </a:schemeClr>
                </a:solidFill>
              </a:rPr>
              <a:t>VaR</a:t>
            </a:r>
            <a:r>
              <a:rPr lang="en-US" sz="16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600" i="1" dirty="0" smtClean="0">
                <a:solidFill>
                  <a:schemeClr val="bg1">
                    <a:lumMod val="65000"/>
                  </a:schemeClr>
                </a:solidFill>
              </a:rPr>
              <a:t>alpha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N=</a:t>
            </a:r>
            <a:r>
              <a:rPr lang="en-US" sz="1600" dirty="0" smtClean="0"/>
              <a:t>10000 </a:t>
            </a:r>
            <a:r>
              <a:rPr lang="en-US" sz="1600" i="1" dirty="0">
                <a:solidFill>
                  <a:schemeClr val="bg1">
                    <a:lumMod val="65000"/>
                  </a:schemeClr>
                </a:solidFill>
              </a:rPr>
              <a:t>#Number of iterations</a:t>
            </a:r>
          </a:p>
          <a:p>
            <a:pPr marL="0" indent="0">
              <a:buNone/>
            </a:pPr>
            <a:r>
              <a:rPr lang="en-US" sz="1600" dirty="0" err="1"/>
              <a:t>Iter_loss</a:t>
            </a:r>
            <a:r>
              <a:rPr lang="en-US" sz="1600" dirty="0"/>
              <a:t> = array (0, dim=c(N)) </a:t>
            </a:r>
            <a:r>
              <a:rPr lang="en-US" sz="1600" i="1" dirty="0" smtClean="0">
                <a:solidFill>
                  <a:srgbClr val="A6A6A6"/>
                </a:solidFill>
              </a:rPr>
              <a:t>#Distribution of losses per iteration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for </a:t>
            </a:r>
            <a:r>
              <a:rPr lang="en-US" sz="1600" dirty="0"/>
              <a:t>(</a:t>
            </a:r>
            <a:r>
              <a:rPr lang="en-US" sz="1600" dirty="0" err="1"/>
              <a:t>iter</a:t>
            </a:r>
            <a:r>
              <a:rPr lang="en-US" sz="1600" dirty="0"/>
              <a:t> in 1:N) {</a:t>
            </a:r>
          </a:p>
          <a:p>
            <a:pPr marL="0" indent="0">
              <a:buNone/>
            </a:pPr>
            <a:r>
              <a:rPr lang="en-US" sz="1600" dirty="0"/>
              <a:t>	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 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 matrix(</a:t>
            </a:r>
            <a:r>
              <a:rPr lang="en-US" sz="16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rnorm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(1),1,Num) </a:t>
            </a:r>
            <a:r>
              <a:rPr lang="en-US" sz="1600" i="1" dirty="0" smtClean="0">
                <a:solidFill>
                  <a:srgbClr val="A6A6A6"/>
                </a:solidFill>
              </a:rPr>
              <a:t>#One F Factor value per iteration</a:t>
            </a:r>
            <a:endParaRPr lang="en-US" sz="1600" i="1" dirty="0">
              <a:solidFill>
                <a:srgbClr val="A6A6A6"/>
              </a:solidFill>
            </a:endParaRPr>
          </a:p>
          <a:p>
            <a:pPr marL="0" indent="0">
              <a:buNone/>
            </a:pPr>
            <a:r>
              <a:rPr lang="en-US" sz="1600" dirty="0"/>
              <a:t>		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Z = matrix(</a:t>
            </a:r>
            <a:r>
              <a:rPr lang="en-US" sz="16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rnorm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16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Num,mean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=0,sd=1), 1, </a:t>
            </a:r>
            <a:r>
              <a:rPr lang="en-US" sz="16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Num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 </a:t>
            </a:r>
            <a:r>
              <a:rPr lang="en-US" sz="1600" i="1" dirty="0">
                <a:solidFill>
                  <a:srgbClr val="A6A6A6"/>
                </a:solidFill>
              </a:rPr>
              <a:t>#idiosyncratic errors for all loans</a:t>
            </a:r>
          </a:p>
          <a:p>
            <a:pPr marL="0" indent="0">
              <a:buNone/>
            </a:pPr>
            <a:r>
              <a:rPr lang="en-US" sz="1600" dirty="0"/>
              <a:t>		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 = </a:t>
            </a:r>
            <a:r>
              <a:rPr lang="en-US" sz="16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sqrt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(rho)*F + </a:t>
            </a:r>
            <a:r>
              <a:rPr lang="en-US" sz="16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sqrt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(1-rho)*Z </a:t>
            </a:r>
            <a:r>
              <a:rPr lang="en-US" sz="1600" i="1" dirty="0" smtClean="0">
                <a:solidFill>
                  <a:srgbClr val="A6A6A6"/>
                </a:solidFill>
              </a:rPr>
              <a:t>#Generate </a:t>
            </a:r>
            <a:r>
              <a:rPr lang="en-US" sz="1600" i="1" dirty="0">
                <a:solidFill>
                  <a:srgbClr val="A6A6A6"/>
                </a:solidFill>
              </a:rPr>
              <a:t>the </a:t>
            </a:r>
            <a:r>
              <a:rPr lang="en-US" sz="1600" i="1" dirty="0" err="1">
                <a:solidFill>
                  <a:srgbClr val="A6A6A6"/>
                </a:solidFill>
              </a:rPr>
              <a:t>U_i</a:t>
            </a:r>
            <a:r>
              <a:rPr lang="en-US" sz="1600" i="1" dirty="0">
                <a:solidFill>
                  <a:srgbClr val="A6A6A6"/>
                </a:solidFill>
              </a:rPr>
              <a:t> for all loans</a:t>
            </a:r>
          </a:p>
          <a:p>
            <a:pPr marL="0" indent="0">
              <a:buNone/>
            </a:pPr>
            <a:r>
              <a:rPr lang="en-US" sz="1600" dirty="0"/>
              <a:t>		Default = </a:t>
            </a:r>
            <a:r>
              <a:rPr lang="en-US" sz="1600" dirty="0" smtClean="0"/>
              <a:t>(U&lt;</a:t>
            </a:r>
            <a:r>
              <a:rPr lang="en-US" sz="1600" dirty="0" err="1"/>
              <a:t>qnorm</a:t>
            </a:r>
            <a:r>
              <a:rPr lang="en-US" sz="1600" dirty="0"/>
              <a:t>(PD)) </a:t>
            </a:r>
            <a:r>
              <a:rPr lang="en-US" sz="1600" i="1" dirty="0">
                <a:solidFill>
                  <a:srgbClr val="A6A6A6"/>
                </a:solidFill>
              </a:rPr>
              <a:t>#Every loan, every iteration, did it default</a:t>
            </a:r>
          </a:p>
          <a:p>
            <a:pPr marL="0" indent="0">
              <a:buNone/>
            </a:pPr>
            <a:r>
              <a:rPr lang="en-US" sz="1600" dirty="0"/>
              <a:t>		</a:t>
            </a:r>
            <a:r>
              <a:rPr lang="en-US" sz="1600" dirty="0" err="1"/>
              <a:t>loan_loss</a:t>
            </a:r>
            <a:r>
              <a:rPr lang="en-US" sz="1600" dirty="0"/>
              <a:t> = Default*Size </a:t>
            </a:r>
            <a:r>
              <a:rPr lang="en-US" sz="1600" i="1" dirty="0">
                <a:solidFill>
                  <a:srgbClr val="A6A6A6"/>
                </a:solidFill>
              </a:rPr>
              <a:t>#Total loss on each loan for this iteration (assuming LGD is 100%)</a:t>
            </a:r>
          </a:p>
          <a:p>
            <a:pPr marL="0" indent="0">
              <a:buNone/>
            </a:pPr>
            <a:r>
              <a:rPr lang="en-US" sz="1600" dirty="0"/>
              <a:t>		</a:t>
            </a:r>
            <a:r>
              <a:rPr lang="en-US" sz="1600" dirty="0" err="1"/>
              <a:t>Iter_loss</a:t>
            </a:r>
            <a:r>
              <a:rPr lang="en-US" sz="1600" dirty="0"/>
              <a:t>[</a:t>
            </a:r>
            <a:r>
              <a:rPr lang="en-US" sz="1600" dirty="0" err="1"/>
              <a:t>iter</a:t>
            </a:r>
            <a:r>
              <a:rPr lang="en-US" sz="1600" dirty="0"/>
              <a:t>] = sum(</a:t>
            </a:r>
            <a:r>
              <a:rPr lang="en-US" sz="1600" dirty="0" err="1"/>
              <a:t>loan_loss</a:t>
            </a:r>
            <a:r>
              <a:rPr lang="en-US" sz="1600" dirty="0"/>
              <a:t>) </a:t>
            </a:r>
            <a:r>
              <a:rPr lang="en-US" sz="1600" i="1" dirty="0">
                <a:solidFill>
                  <a:srgbClr val="A6A6A6"/>
                </a:solidFill>
              </a:rPr>
              <a:t>#Total loss for this iteration</a:t>
            </a:r>
          </a:p>
          <a:p>
            <a:pPr marL="0" indent="0">
              <a:buNone/>
            </a:pPr>
            <a:r>
              <a:rPr lang="en-US" sz="1600" dirty="0" smtClean="0"/>
              <a:t>}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hist</a:t>
            </a:r>
            <a:r>
              <a:rPr lang="en-US" sz="1600" dirty="0"/>
              <a:t>(</a:t>
            </a:r>
            <a:r>
              <a:rPr lang="en-US" sz="1600" dirty="0" err="1"/>
              <a:t>Iter_loss</a:t>
            </a:r>
            <a:r>
              <a:rPr lang="en-US" sz="1600" dirty="0"/>
              <a:t>) </a:t>
            </a:r>
            <a:r>
              <a:rPr lang="en-US" sz="1600" i="1" dirty="0">
                <a:solidFill>
                  <a:srgbClr val="A6A6A6"/>
                </a:solidFill>
              </a:rPr>
              <a:t>#Histogram of losses over iterations</a:t>
            </a:r>
          </a:p>
          <a:p>
            <a:pPr marL="0" indent="0">
              <a:buNone/>
            </a:pPr>
            <a:r>
              <a:rPr lang="en-US" sz="1600" dirty="0"/>
              <a:t>EL = mean(</a:t>
            </a:r>
            <a:r>
              <a:rPr lang="en-US" sz="1600" dirty="0" err="1"/>
              <a:t>Iter_loss</a:t>
            </a:r>
            <a:r>
              <a:rPr lang="en-US" sz="1600" dirty="0"/>
              <a:t>) </a:t>
            </a:r>
            <a:r>
              <a:rPr lang="en-US" sz="1600" i="1" dirty="0">
                <a:solidFill>
                  <a:srgbClr val="A6A6A6"/>
                </a:solidFill>
              </a:rPr>
              <a:t>#Expected </a:t>
            </a:r>
            <a:r>
              <a:rPr lang="en-US" sz="1600" i="1" dirty="0" smtClean="0">
                <a:solidFill>
                  <a:srgbClr val="A6A6A6"/>
                </a:solidFill>
              </a:rPr>
              <a:t>loss</a:t>
            </a:r>
            <a:endParaRPr lang="en-US" sz="1600" i="1" dirty="0">
              <a:solidFill>
                <a:srgbClr val="A6A6A6"/>
              </a:solidFill>
            </a:endParaRPr>
          </a:p>
          <a:p>
            <a:pPr marL="0" indent="0">
              <a:buNone/>
            </a:pPr>
            <a:r>
              <a:rPr lang="en-US" sz="1600" dirty="0" err="1"/>
              <a:t>VaR</a:t>
            </a:r>
            <a:r>
              <a:rPr lang="en-US" sz="1600" dirty="0"/>
              <a:t> = </a:t>
            </a:r>
            <a:r>
              <a:rPr lang="en-US" sz="1600" dirty="0" err="1"/>
              <a:t>quantile</a:t>
            </a:r>
            <a:r>
              <a:rPr lang="en-US" sz="1600" dirty="0"/>
              <a:t>(</a:t>
            </a:r>
            <a:r>
              <a:rPr lang="en-US" sz="1600" dirty="0" err="1"/>
              <a:t>Iter_loss</a:t>
            </a:r>
            <a:r>
              <a:rPr lang="en-US" sz="1600" dirty="0"/>
              <a:t>, alpha) </a:t>
            </a:r>
            <a:r>
              <a:rPr lang="en-US" sz="1600" i="1" dirty="0">
                <a:solidFill>
                  <a:srgbClr val="A6A6A6"/>
                </a:solidFill>
              </a:rPr>
              <a:t>#</a:t>
            </a:r>
            <a:r>
              <a:rPr lang="en-US" sz="1600" i="1" dirty="0" err="1" smtClean="0">
                <a:solidFill>
                  <a:srgbClr val="A6A6A6"/>
                </a:solidFill>
              </a:rPr>
              <a:t>VaR</a:t>
            </a:r>
            <a:endParaRPr lang="en-US" sz="1600" i="1" dirty="0">
              <a:solidFill>
                <a:srgbClr val="A6A6A6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19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Correlated Loans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980728"/>
            <a:ext cx="6768752" cy="5610758"/>
          </a:xfrm>
          <a:prstGeom prst="rect">
            <a:avLst/>
          </a:prstGeom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042899"/>
              </p:ext>
            </p:extLst>
          </p:nvPr>
        </p:nvGraphicFramePr>
        <p:xfrm>
          <a:off x="6372200" y="2492896"/>
          <a:ext cx="1936636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47" name="Equation" r:id="rId4" imgW="927100" imgH="241300" progId="Equation.3">
                  <p:embed/>
                </p:oleObj>
              </mc:Choice>
              <mc:Fallback>
                <p:oleObj name="Equation" r:id="rId4" imgW="9271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72200" y="2492896"/>
                        <a:ext cx="1936636" cy="504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5184204"/>
              </p:ext>
            </p:extLst>
          </p:nvPr>
        </p:nvGraphicFramePr>
        <p:xfrm>
          <a:off x="6280150" y="3068638"/>
          <a:ext cx="212248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48" name="Equation" r:id="rId6" imgW="1016000" imgH="241300" progId="Equation.3">
                  <p:embed/>
                </p:oleObj>
              </mc:Choice>
              <mc:Fallback>
                <p:oleObj name="Equation" r:id="rId6" imgW="10160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280150" y="3068638"/>
                        <a:ext cx="2122488" cy="504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6487174"/>
              </p:ext>
            </p:extLst>
          </p:nvPr>
        </p:nvGraphicFramePr>
        <p:xfrm>
          <a:off x="6464300" y="3597275"/>
          <a:ext cx="1884363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49" name="Equation" r:id="rId8" imgW="901700" imgH="215900" progId="Equation.3">
                  <p:embed/>
                </p:oleObj>
              </mc:Choice>
              <mc:Fallback>
                <p:oleObj name="Equation" r:id="rId8" imgW="9017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464300" y="3597275"/>
                        <a:ext cx="1884363" cy="452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4120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Closed Form Solution</a:t>
            </a:r>
            <a:endParaRPr lang="en-US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CA" sz="2800" dirty="0" smtClean="0"/>
              <a:t>If we assume all loans are of same size, L, with same PD and same LGD we can reach a closed form solution</a:t>
            </a:r>
          </a:p>
          <a:p>
            <a:pPr>
              <a:defRPr/>
            </a:pPr>
            <a:r>
              <a:rPr lang="en-CA" sz="2800" dirty="0" smtClean="0"/>
              <a:t>For a given F, rewrite the condition of default as:</a:t>
            </a:r>
          </a:p>
          <a:p>
            <a:pPr>
              <a:defRPr/>
            </a:pPr>
            <a:endParaRPr lang="en-CA" sz="2800" dirty="0" smtClean="0"/>
          </a:p>
          <a:p>
            <a:pPr>
              <a:defRPr/>
            </a:pPr>
            <a:endParaRPr lang="en-CA" sz="2800" dirty="0"/>
          </a:p>
          <a:p>
            <a:pPr>
              <a:defRPr/>
            </a:pPr>
            <a:r>
              <a:rPr lang="en-CA" sz="2800" dirty="0" smtClean="0"/>
              <a:t>Given that </a:t>
            </a:r>
            <a:r>
              <a:rPr lang="en-CA" sz="2800" i="1" dirty="0" err="1" smtClean="0"/>
              <a:t>Z</a:t>
            </a:r>
            <a:r>
              <a:rPr lang="en-CA" sz="2800" i="1" baseline="-25000" dirty="0" err="1" smtClean="0"/>
              <a:t>i</a:t>
            </a:r>
            <a:r>
              <a:rPr lang="en-CA" sz="2800" dirty="0" smtClean="0"/>
              <a:t> is standard normal, the portion of loans that default </a:t>
            </a:r>
            <a:r>
              <a:rPr lang="en-CA" sz="2800" u="sng" dirty="0" smtClean="0"/>
              <a:t>conditional on </a:t>
            </a:r>
            <a:r>
              <a:rPr lang="en-CA" sz="2800" i="1" u="sng" dirty="0" smtClean="0"/>
              <a:t>F</a:t>
            </a:r>
            <a:r>
              <a:rPr lang="en-CA" sz="2800" u="sng" dirty="0" smtClean="0"/>
              <a:t> </a:t>
            </a:r>
            <a:r>
              <a:rPr lang="en-CA" sz="2800" dirty="0" smtClean="0"/>
              <a:t>is: </a:t>
            </a:r>
            <a:endParaRPr lang="en-CA" dirty="0" smtClean="0"/>
          </a:p>
        </p:txBody>
      </p:sp>
      <p:sp>
        <p:nvSpPr>
          <p:cNvPr id="440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D52707F-856B-4FAF-9BDD-669656EA5563}" type="slidenum">
              <a:rPr lang="en-US" altLang="en-US" smtClean="0"/>
              <a:pPr eaLnBrk="1" hangingPunct="1"/>
              <a:t>17</a:t>
            </a:fld>
            <a:endParaRPr lang="en-US" altLang="en-US" smtClean="0"/>
          </a:p>
        </p:txBody>
      </p:sp>
      <p:graphicFrame>
        <p:nvGraphicFramePr>
          <p:cNvPr id="4403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057796"/>
              </p:ext>
            </p:extLst>
          </p:nvPr>
        </p:nvGraphicFramePr>
        <p:xfrm>
          <a:off x="3203575" y="5447431"/>
          <a:ext cx="2686050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3" name="Equation" r:id="rId3" imgW="1295400" imgH="520700" progId="Equation.3">
                  <p:embed/>
                </p:oleObj>
              </mc:Choice>
              <mc:Fallback>
                <p:oleObj name="Equation" r:id="rId3" imgW="12954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5447431"/>
                        <a:ext cx="2686050" cy="107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5141135"/>
              </p:ext>
            </p:extLst>
          </p:nvPr>
        </p:nvGraphicFramePr>
        <p:xfrm>
          <a:off x="3748088" y="3500438"/>
          <a:ext cx="2243137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4" name="Equation" r:id="rId5" imgW="1320800" imgH="482600" progId="Equation.3">
                  <p:embed/>
                </p:oleObj>
              </mc:Choice>
              <mc:Fallback>
                <p:oleObj name="Equation" r:id="rId5" imgW="13208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48088" y="3500438"/>
                        <a:ext cx="2243137" cy="820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4340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495300"/>
            <a:ext cx="8597900" cy="58547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76256" y="2636912"/>
            <a:ext cx="768735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 charset="2"/>
                <a:cs typeface="Symbol" charset="2"/>
              </a:rPr>
              <a:t>r</a:t>
            </a:r>
            <a:r>
              <a:rPr lang="en-US" dirty="0" smtClean="0"/>
              <a:t>=0.3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8455" y="4149080"/>
            <a:ext cx="105720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PD=0.5%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2132856"/>
            <a:ext cx="105720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PD=2.5%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827584" y="1124744"/>
            <a:ext cx="100019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PD=10%</a:t>
            </a:r>
            <a:endParaRPr lang="en-US" sz="1600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2084510"/>
              </p:ext>
            </p:extLst>
          </p:nvPr>
        </p:nvGraphicFramePr>
        <p:xfrm>
          <a:off x="5508104" y="3645024"/>
          <a:ext cx="2686050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84" name="Equation" r:id="rId4" imgW="1295400" imgH="520700" progId="Equation.3">
                  <p:embed/>
                </p:oleObj>
              </mc:Choice>
              <mc:Fallback>
                <p:oleObj name="Equation" r:id="rId4" imgW="12954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3645024"/>
                        <a:ext cx="2686050" cy="107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6613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Closed Form Solution </a:t>
            </a:r>
            <a:r>
              <a:rPr lang="en-US" sz="2800" dirty="0" smtClean="0"/>
              <a:t>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800" dirty="0" smtClean="0"/>
              <a:t>F is the state variable (e.g. condition of the economy), when it’s high the probability of default is low.</a:t>
            </a:r>
          </a:p>
          <a:p>
            <a:pPr>
              <a:defRPr/>
            </a:pPr>
            <a:r>
              <a:rPr lang="en-US" sz="2800" dirty="0" smtClean="0"/>
              <a:t>The </a:t>
            </a:r>
            <a:r>
              <a:rPr lang="en-US" sz="2800" i="1" dirty="0" smtClean="0">
                <a:latin typeface="+mj-lt"/>
              </a:rPr>
              <a:t>X</a:t>
            </a:r>
            <a:r>
              <a:rPr lang="en-US" sz="2800" dirty="0" smtClean="0"/>
              <a:t>% worst case is when </a:t>
            </a:r>
            <a:r>
              <a:rPr lang="en-US" sz="2800" i="1" dirty="0" smtClean="0">
                <a:latin typeface="+mj-lt"/>
              </a:rPr>
              <a:t>F</a:t>
            </a:r>
            <a:r>
              <a:rPr lang="en-US" sz="2800" dirty="0" smtClean="0"/>
              <a:t> is </a:t>
            </a:r>
            <a:r>
              <a:rPr lang="en-US" sz="2800" i="1" dirty="0" smtClean="0">
                <a:latin typeface="+mj-lt"/>
              </a:rPr>
              <a:t>N</a:t>
            </a:r>
            <a:r>
              <a:rPr lang="en-US" sz="2800" i="1" baseline="30000" dirty="0" smtClean="0"/>
              <a:t>-1</a:t>
            </a:r>
            <a:r>
              <a:rPr lang="en-US" sz="2800" i="1" dirty="0" smtClean="0"/>
              <a:t>(1−</a:t>
            </a:r>
            <a:r>
              <a:rPr lang="en-US" sz="2800" i="1" dirty="0" smtClean="0">
                <a:latin typeface="+mj-lt"/>
              </a:rPr>
              <a:t>X</a:t>
            </a:r>
            <a:r>
              <a:rPr lang="en-US" sz="2800" i="1" dirty="0"/>
              <a:t>)=−</a:t>
            </a:r>
            <a:r>
              <a:rPr lang="en-US" sz="2800" i="1" dirty="0" smtClean="0"/>
              <a:t>N</a:t>
            </a:r>
            <a:r>
              <a:rPr lang="en-US" sz="2800" i="1" baseline="30000" dirty="0"/>
              <a:t>-1</a:t>
            </a:r>
            <a:r>
              <a:rPr lang="en-US" sz="2800" i="1" dirty="0" smtClean="0"/>
              <a:t>(X</a:t>
            </a:r>
            <a:r>
              <a:rPr lang="en-US" sz="2800" i="1" dirty="0"/>
              <a:t>)</a:t>
            </a:r>
            <a:endParaRPr lang="en-US" sz="2800" i="1" dirty="0" smtClean="0"/>
          </a:p>
          <a:p>
            <a:pPr>
              <a:defRPr/>
            </a:pPr>
            <a:r>
              <a:rPr lang="en-CA" sz="2800" dirty="0" smtClean="0"/>
              <a:t>For example, 99% worst case is when F=</a:t>
            </a:r>
            <a:r>
              <a:rPr lang="en-US" sz="2800" i="1" dirty="0"/>
              <a:t>N</a:t>
            </a:r>
            <a:r>
              <a:rPr lang="en-US" sz="2800" i="1" baseline="30000" dirty="0"/>
              <a:t>-1</a:t>
            </a:r>
            <a:r>
              <a:rPr lang="en-US" sz="2800" i="1" dirty="0" smtClean="0"/>
              <a:t>(0.01)</a:t>
            </a:r>
            <a:r>
              <a:rPr lang="en-US" sz="2800" i="1" dirty="0"/>
              <a:t>=−N</a:t>
            </a:r>
            <a:r>
              <a:rPr lang="en-US" sz="2800" i="1" baseline="30000" dirty="0"/>
              <a:t>-1</a:t>
            </a:r>
            <a:r>
              <a:rPr lang="en-US" sz="2800" i="1" dirty="0" smtClean="0"/>
              <a:t>(0.99)</a:t>
            </a:r>
            <a:endParaRPr lang="en-CA" sz="2800" dirty="0" smtClean="0"/>
          </a:p>
          <a:p>
            <a:pPr eaLnBrk="1" hangingPunct="1">
              <a:defRPr/>
            </a:pPr>
            <a:r>
              <a:rPr lang="en-CA" sz="2800" dirty="0" smtClean="0"/>
              <a:t>The worst case default rate with a confidence level of </a:t>
            </a:r>
            <a:r>
              <a:rPr lang="en-CA" sz="2800" i="1" dirty="0" smtClean="0">
                <a:latin typeface="+mj-lt"/>
              </a:rPr>
              <a:t>X</a:t>
            </a:r>
            <a:r>
              <a:rPr lang="en-CA" sz="2800" dirty="0" smtClean="0"/>
              <a:t> is therefore:</a:t>
            </a:r>
            <a:endParaRPr lang="en-US" sz="2800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sz="3600" dirty="0"/>
          </a:p>
        </p:txBody>
      </p:sp>
      <p:sp>
        <p:nvSpPr>
          <p:cNvPr id="4506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34933DA-2F14-4CF0-B4FF-B390AA5C7F6E}" type="slidenum">
              <a:rPr lang="en-US" altLang="en-US" smtClean="0"/>
              <a:pPr eaLnBrk="1" hangingPunct="1"/>
              <a:t>19</a:t>
            </a:fld>
            <a:endParaRPr lang="en-US" altLang="en-US" smtClean="0"/>
          </a:p>
        </p:txBody>
      </p:sp>
      <p:graphicFrame>
        <p:nvGraphicFramePr>
          <p:cNvPr id="45062" name="Object 2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4" name="Equation" r:id="rId4" imgW="114151" imgH="215619" progId="Equation.3">
                  <p:embed/>
                </p:oleObj>
              </mc:Choice>
              <mc:Fallback>
                <p:oleObj name="Equation" r:id="rId4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6261286"/>
              </p:ext>
            </p:extLst>
          </p:nvPr>
        </p:nvGraphicFramePr>
        <p:xfrm>
          <a:off x="1691680" y="5338217"/>
          <a:ext cx="5664490" cy="1187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5" name="Equation" r:id="rId6" imgW="2425700" imgH="508000" progId="Equation.3">
                  <p:embed/>
                </p:oleObj>
              </mc:Choice>
              <mc:Fallback>
                <p:oleObj name="Equation" r:id="rId6" imgW="24257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5338217"/>
                        <a:ext cx="5664490" cy="11871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5545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 </a:t>
            </a:r>
            <a:r>
              <a:rPr lang="en-US" dirty="0" err="1" smtClean="0"/>
              <a:t>VaR</a:t>
            </a:r>
            <a:r>
              <a:rPr lang="en-US" dirty="0" smtClean="0"/>
              <a:t>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for Independent Loans</a:t>
            </a:r>
          </a:p>
          <a:p>
            <a:r>
              <a:rPr lang="en-US" dirty="0" smtClean="0"/>
              <a:t>Simulating Dependent Loans</a:t>
            </a:r>
          </a:p>
          <a:p>
            <a:r>
              <a:rPr lang="en-US" dirty="0" smtClean="0"/>
              <a:t>Copula Factor Model</a:t>
            </a:r>
          </a:p>
          <a:p>
            <a:pPr lvl="1"/>
            <a:r>
              <a:rPr lang="en-US" dirty="0" smtClean="0"/>
              <a:t>Closed-form solution</a:t>
            </a:r>
          </a:p>
          <a:p>
            <a:pPr lvl="1"/>
            <a:r>
              <a:rPr lang="en-US" dirty="0" smtClean="0"/>
              <a:t>Extensions through simulation</a:t>
            </a:r>
          </a:p>
          <a:p>
            <a:pPr lvl="1"/>
            <a:r>
              <a:rPr lang="en-US" dirty="0" smtClean="0"/>
              <a:t>Application to capital requirements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4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476672"/>
            <a:ext cx="8597900" cy="58547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20</a:t>
            </a:fld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2627784" y="1412776"/>
            <a:ext cx="0" cy="4464496"/>
          </a:xfrm>
          <a:prstGeom prst="line">
            <a:avLst/>
          </a:prstGeom>
          <a:ln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40044" y="5877272"/>
            <a:ext cx="2387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F=−N</a:t>
            </a:r>
            <a:r>
              <a:rPr lang="en-US" baseline="30000" dirty="0" smtClean="0"/>
              <a:t>−1</a:t>
            </a:r>
            <a:r>
              <a:rPr lang="en-US" dirty="0" smtClean="0"/>
              <a:t>(0.99)=</a:t>
            </a:r>
            <a:r>
              <a:rPr lang="en-US" dirty="0"/>
              <a:t>−</a:t>
            </a:r>
            <a:r>
              <a:rPr lang="en-US" dirty="0" smtClean="0"/>
              <a:t>2.326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8455" y="4149080"/>
            <a:ext cx="105720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PD=0.5%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467544" y="2132856"/>
            <a:ext cx="105720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PD=2.5%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827584" y="1124744"/>
            <a:ext cx="100019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PD=10%</a:t>
            </a:r>
            <a:endParaRPr lang="en-US" sz="1600" dirty="0"/>
          </a:p>
        </p:txBody>
      </p:sp>
      <p:graphicFrame>
        <p:nvGraphicFramePr>
          <p:cNvPr id="1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1053020"/>
              </p:ext>
            </p:extLst>
          </p:nvPr>
        </p:nvGraphicFramePr>
        <p:xfrm>
          <a:off x="2843808" y="1052736"/>
          <a:ext cx="5014912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11" name="Equation" r:id="rId4" imgW="2768600" imgH="508000" progId="Equation.3">
                  <p:embed/>
                </p:oleObj>
              </mc:Choice>
              <mc:Fallback>
                <p:oleObj name="Equation" r:id="rId4" imgW="27686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1052736"/>
                        <a:ext cx="5014912" cy="9207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solidFill>
                          <a:schemeClr val="tx1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876256" y="2636912"/>
            <a:ext cx="768735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 charset="2"/>
                <a:cs typeface="Symbol" charset="2"/>
              </a:rPr>
              <a:t>r</a:t>
            </a:r>
            <a:r>
              <a:rPr lang="en-US" dirty="0" smtClean="0"/>
              <a:t>=0.3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627784" y="3212976"/>
            <a:ext cx="1944216" cy="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627784" y="4653136"/>
            <a:ext cx="1944216" cy="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627784" y="5301208"/>
            <a:ext cx="1944216" cy="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9002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 </a:t>
            </a:r>
            <a:r>
              <a:rPr lang="en-US" dirty="0" err="1" smtClean="0"/>
              <a:t>VaR</a:t>
            </a:r>
            <a:r>
              <a:rPr lang="en-US" dirty="0" smtClean="0"/>
              <a:t> Formula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/>
              <a:t>The </a:t>
            </a:r>
            <a:r>
              <a:rPr lang="en-US" sz="3600" dirty="0" smtClean="0"/>
              <a:t>Unexpected Loss (UL) </a:t>
            </a:r>
            <a:r>
              <a:rPr lang="en-US" sz="3600" dirty="0"/>
              <a:t>Credit </a:t>
            </a:r>
            <a:r>
              <a:rPr lang="en-US" sz="3600" dirty="0" err="1"/>
              <a:t>VaR</a:t>
            </a:r>
            <a:r>
              <a:rPr lang="en-US" sz="3600" dirty="0"/>
              <a:t> </a:t>
            </a:r>
            <a:r>
              <a:rPr lang="en-US" sz="3600" dirty="0" smtClean="0"/>
              <a:t>in Dollars is: </a:t>
            </a:r>
            <a:endParaRPr lang="en-US" sz="3600" dirty="0"/>
          </a:p>
          <a:p>
            <a:pPr>
              <a:buNone/>
              <a:defRPr/>
            </a:pPr>
            <a:endParaRPr lang="en-US" sz="3600" dirty="0"/>
          </a:p>
          <a:p>
            <a:pPr>
              <a:buNone/>
              <a:defRPr/>
            </a:pPr>
            <a:r>
              <a:rPr lang="en-US" sz="3600" dirty="0"/>
              <a:t>	</a:t>
            </a:r>
            <a:endParaRPr lang="en-US" sz="3600" dirty="0" smtClean="0"/>
          </a:p>
          <a:p>
            <a:pPr>
              <a:buNone/>
              <a:defRPr/>
            </a:pPr>
            <a:r>
              <a:rPr lang="en-US" sz="3600" dirty="0"/>
              <a:t>	</a:t>
            </a:r>
            <a:r>
              <a:rPr lang="en-US" dirty="0" smtClean="0"/>
              <a:t>where </a:t>
            </a:r>
            <a:r>
              <a:rPr lang="en-US" i="1" dirty="0"/>
              <a:t>L</a:t>
            </a:r>
            <a:r>
              <a:rPr lang="en-US" dirty="0"/>
              <a:t> is loan principal and LGD is loss given </a:t>
            </a:r>
            <a:r>
              <a:rPr lang="en-US" dirty="0" smtClean="0"/>
              <a:t>default, </a:t>
            </a:r>
            <a:r>
              <a:rPr lang="en-US" i="1" dirty="0" smtClean="0"/>
              <a:t>WCDR</a:t>
            </a:r>
            <a:r>
              <a:rPr lang="en-US" dirty="0" smtClean="0"/>
              <a:t> based on previous formula. </a:t>
            </a:r>
            <a:endParaRPr lang="en-US" dirty="0"/>
          </a:p>
          <a:p>
            <a:pPr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4050962"/>
              </p:ext>
            </p:extLst>
          </p:nvPr>
        </p:nvGraphicFramePr>
        <p:xfrm>
          <a:off x="899592" y="3159820"/>
          <a:ext cx="7441296" cy="629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4" name="Equation" r:id="rId3" imgW="2844800" imgH="241300" progId="Equation.3">
                  <p:embed/>
                </p:oleObj>
              </mc:Choice>
              <mc:Fallback>
                <p:oleObj name="Equation" r:id="rId3" imgW="28448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159820"/>
                        <a:ext cx="7441296" cy="6292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5426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 </a:t>
            </a:r>
            <a:r>
              <a:rPr lang="en-US" dirty="0" err="1" smtClean="0"/>
              <a:t>VaR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bank </a:t>
            </a:r>
            <a:r>
              <a:rPr lang="en-US" dirty="0"/>
              <a:t>has a total of $100 million of </a:t>
            </a:r>
            <a:r>
              <a:rPr lang="en-US" dirty="0" smtClean="0"/>
              <a:t>loans, each </a:t>
            </a:r>
            <a:r>
              <a:rPr lang="en-US" dirty="0"/>
              <a:t>exposure </a:t>
            </a:r>
            <a:r>
              <a:rPr lang="en-US" dirty="0" smtClean="0"/>
              <a:t>is small </a:t>
            </a:r>
            <a:r>
              <a:rPr lang="en-US" dirty="0"/>
              <a:t>in relation to the total </a:t>
            </a:r>
            <a:r>
              <a:rPr lang="en-US" dirty="0" smtClean="0"/>
              <a:t>portfolio. </a:t>
            </a:r>
            <a:r>
              <a:rPr lang="en-US" dirty="0"/>
              <a:t>The one-year probability of </a:t>
            </a:r>
            <a:r>
              <a:rPr lang="en-US" dirty="0" smtClean="0"/>
              <a:t>default (PD) </a:t>
            </a:r>
            <a:r>
              <a:rPr lang="en-US" dirty="0"/>
              <a:t>for each loan is 2% and the loss given default </a:t>
            </a:r>
            <a:r>
              <a:rPr lang="en-US" dirty="0" smtClean="0"/>
              <a:t>(LGD) for </a:t>
            </a:r>
            <a:r>
              <a:rPr lang="en-US" dirty="0"/>
              <a:t>each loan is 40%. The copula correlation </a:t>
            </a:r>
            <a:r>
              <a:rPr lang="en-US" dirty="0" smtClean="0"/>
              <a:t>parameter</a:t>
            </a:r>
            <a:r>
              <a:rPr lang="en-US" dirty="0" smtClean="0">
                <a:latin typeface="Symbol" charset="2"/>
                <a:cs typeface="Symbol" charset="2"/>
              </a:rPr>
              <a:t> r </a:t>
            </a:r>
            <a:r>
              <a:rPr lang="en-US" dirty="0" smtClean="0"/>
              <a:t>is 0.1. </a:t>
            </a:r>
          </a:p>
          <a:p>
            <a:pPr lvl="1"/>
            <a:r>
              <a:rPr lang="en-US" dirty="0" smtClean="0"/>
              <a:t>What is Worst Case Default Rate (WCDR) at 99.9%?</a:t>
            </a:r>
          </a:p>
          <a:p>
            <a:pPr lvl="1"/>
            <a:r>
              <a:rPr lang="en-US" dirty="0" smtClean="0"/>
              <a:t>What is Unexpected Loss VaR</a:t>
            </a:r>
            <a:r>
              <a:rPr lang="en-US" baseline="-25000" dirty="0" smtClean="0"/>
              <a:t>99%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598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 </a:t>
            </a:r>
            <a:r>
              <a:rPr lang="en-US" dirty="0" err="1" smtClean="0"/>
              <a:t>VaR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1961926"/>
              </p:ext>
            </p:extLst>
          </p:nvPr>
        </p:nvGraphicFramePr>
        <p:xfrm>
          <a:off x="1187624" y="1916832"/>
          <a:ext cx="6894413" cy="1003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90" name="Equation" r:id="rId3" imgW="3581400" imgH="520700" progId="Equation.3">
                  <p:embed/>
                </p:oleObj>
              </mc:Choice>
              <mc:Fallback>
                <p:oleObj name="Equation" r:id="rId3" imgW="35814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1916832"/>
                        <a:ext cx="6894413" cy="10037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334065"/>
              </p:ext>
            </p:extLst>
          </p:nvPr>
        </p:nvGraphicFramePr>
        <p:xfrm>
          <a:off x="452438" y="3159125"/>
          <a:ext cx="833755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91" name="Equation" r:id="rId5" imgW="3187700" imgH="241300" progId="Equation.3">
                  <p:embed/>
                </p:oleObj>
              </mc:Choice>
              <mc:Fallback>
                <p:oleObj name="Equation" r:id="rId5" imgW="31877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438" y="3159125"/>
                        <a:ext cx="8337550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96278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Gordy’s Result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In a large portfolio of </a:t>
            </a:r>
            <a:r>
              <a:rPr lang="en-CA" i="1" dirty="0" smtClean="0">
                <a:latin typeface="+mj-lt"/>
              </a:rPr>
              <a:t>M</a:t>
            </a:r>
            <a:r>
              <a:rPr lang="en-CA" dirty="0" smtClean="0"/>
              <a:t> loans where each loan is small in relation to the size of the portfolio it is approximately true that</a:t>
            </a:r>
          </a:p>
          <a:p>
            <a:pPr>
              <a:defRPr/>
            </a:pPr>
            <a:endParaRPr lang="en-CA" dirty="0"/>
          </a:p>
          <a:p>
            <a:pPr>
              <a:defRPr/>
            </a:pPr>
            <a:endParaRPr lang="en-CA" dirty="0" smtClean="0"/>
          </a:p>
          <a:p>
            <a:pPr>
              <a:defRPr/>
            </a:pPr>
            <a:endParaRPr lang="en-CA" dirty="0"/>
          </a:p>
          <a:p>
            <a:pPr>
              <a:defRPr/>
            </a:pPr>
            <a:r>
              <a:rPr lang="en-CA" dirty="0" smtClean="0"/>
              <a:t>Note that: loan size, probability of default and loss given default can vary between loans. </a:t>
            </a:r>
          </a:p>
          <a:p>
            <a:pPr>
              <a:defRPr/>
            </a:pPr>
            <a:endParaRPr lang="en-CA" dirty="0"/>
          </a:p>
          <a:p>
            <a:pPr marL="0" indent="0">
              <a:buFont typeface="Wingdings" pitchFamily="2" charset="2"/>
              <a:buNone/>
              <a:defRPr/>
            </a:pPr>
            <a:endParaRPr lang="en-CA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4608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97176F2-047A-4E04-9E61-09FE4AD49CEA}" type="slidenum">
              <a:rPr lang="en-US" altLang="en-US" smtClean="0"/>
              <a:pPr eaLnBrk="1" hangingPunct="1"/>
              <a:t>24</a:t>
            </a:fld>
            <a:endParaRPr lang="en-US" altLang="en-US" smtClean="0"/>
          </a:p>
        </p:txBody>
      </p:sp>
      <p:graphicFrame>
        <p:nvGraphicFramePr>
          <p:cNvPr id="4608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6298470"/>
              </p:ext>
            </p:extLst>
          </p:nvPr>
        </p:nvGraphicFramePr>
        <p:xfrm>
          <a:off x="1141413" y="3573463"/>
          <a:ext cx="6853237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5" name="Equation" r:id="rId3" imgW="3162300" imgH="457200" progId="Equation.3">
                  <p:embed/>
                </p:oleObj>
              </mc:Choice>
              <mc:Fallback>
                <p:oleObj name="Equation" r:id="rId3" imgW="31623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413" y="3573463"/>
                        <a:ext cx="6853237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8365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RBS Asset Protection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In 2009, Royal Bank of Scotland (RBS) was bailed out by the UK government using an Asset Protection Scheme (APS). </a:t>
            </a:r>
          </a:p>
          <a:p>
            <a:pPr marL="0" indent="0">
              <a:buNone/>
            </a:pPr>
            <a:r>
              <a:rPr lang="en-US" dirty="0" smtClean="0"/>
              <a:t>$325B of the Bank’s assets (i.e. loans and bonds) were placed in the scheme. RBS would be liable for the first $19.5B of losses on the portfolio, and the government would be liable for the rest. Assume every asset is a small part of the portfolio.</a:t>
            </a:r>
          </a:p>
          <a:p>
            <a:pPr marL="0" indent="0">
              <a:buNone/>
            </a:pPr>
            <a:r>
              <a:rPr lang="en-US" dirty="0" smtClean="0"/>
              <a:t>Suppose the Probability of Default (PD) of each asset is 1% and the Loss Given Default (LGD) is 100%. The copula correlation is 0.4. What is the probability that the government will have to pay anything?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294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RBS Asset Protection Scheme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Call </a:t>
            </a:r>
            <a:r>
              <a:rPr lang="en-US" i="1" dirty="0" smtClean="0"/>
              <a:t>x</a:t>
            </a:r>
            <a:r>
              <a:rPr lang="en-US" dirty="0" smtClean="0"/>
              <a:t> the probability of losing $19.5B or less on the portfolio. We are looking for </a:t>
            </a:r>
            <a:r>
              <a:rPr lang="en-US" i="1" dirty="0" smtClean="0"/>
              <a:t>1-x</a:t>
            </a:r>
            <a:r>
              <a:rPr lang="en-US" dirty="0" smtClean="0"/>
              <a:t>:</a:t>
            </a:r>
            <a:endParaRPr lang="en-US" i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1532210"/>
              </p:ext>
            </p:extLst>
          </p:nvPr>
        </p:nvGraphicFramePr>
        <p:xfrm>
          <a:off x="1835697" y="2852936"/>
          <a:ext cx="5769832" cy="359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95" name="Equation" r:id="rId3" imgW="2870200" imgH="1790700" progId="Equation.3">
                  <p:embed/>
                </p:oleObj>
              </mc:Choice>
              <mc:Fallback>
                <p:oleObj name="Equation" r:id="rId3" imgW="2870200" imgH="1790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5697" y="2852936"/>
                        <a:ext cx="5769832" cy="3599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94542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RBS Asset Protection Scheme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What if the loan defaults were independent of each other, and there were 1000 loans?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dirty="0" smtClean="0"/>
              <a:t>If the loans were independent there would be almost no chance of the government paying out!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7310873"/>
              </p:ext>
            </p:extLst>
          </p:nvPr>
        </p:nvGraphicFramePr>
        <p:xfrm>
          <a:off x="2306638" y="2564904"/>
          <a:ext cx="4826000" cy="234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2" name="Equation" r:id="rId3" imgW="2400300" imgH="1168400" progId="Equation.3">
                  <p:embed/>
                </p:oleObj>
              </mc:Choice>
              <mc:Fallback>
                <p:oleObj name="Equation" r:id="rId3" imgW="2400300" imgH="1168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06638" y="2564904"/>
                        <a:ext cx="4826000" cy="2347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71890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simulation get us?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simulation we can address specific features of the portfolio</a:t>
            </a:r>
          </a:p>
          <a:p>
            <a:pPr lvl="1"/>
            <a:r>
              <a:rPr lang="en-US" dirty="0" smtClean="0"/>
              <a:t>Size Concentration</a:t>
            </a:r>
          </a:p>
          <a:p>
            <a:pPr lvl="1"/>
            <a:r>
              <a:rPr lang="en-US" dirty="0" smtClean="0"/>
              <a:t>Industry/Sector Concentration</a:t>
            </a:r>
          </a:p>
          <a:p>
            <a:r>
              <a:rPr lang="en-US" dirty="0"/>
              <a:t>Mark to Market </a:t>
            </a:r>
            <a:r>
              <a:rPr lang="en-US" dirty="0" err="1" smtClean="0"/>
              <a:t>VaR</a:t>
            </a:r>
            <a:r>
              <a:rPr lang="en-US" dirty="0" smtClean="0"/>
              <a:t> vs. Default </a:t>
            </a:r>
            <a:r>
              <a:rPr lang="en-US" dirty="0" err="1" smtClean="0"/>
              <a:t>VaR</a:t>
            </a:r>
            <a:endParaRPr lang="en-US" dirty="0"/>
          </a:p>
          <a:p>
            <a:r>
              <a:rPr lang="en-US" dirty="0" smtClean="0"/>
              <a:t>LGD Simulation</a:t>
            </a:r>
          </a:p>
          <a:p>
            <a:r>
              <a:rPr lang="en-US" dirty="0" smtClean="0"/>
              <a:t>Expected Shortfall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779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60648"/>
            <a:ext cx="7344816" cy="645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294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Credit </a:t>
            </a:r>
            <a:r>
              <a:rPr lang="en-US" dirty="0" err="1" smtClean="0"/>
              <a:t>VaR</a:t>
            </a:r>
            <a:r>
              <a:rPr lang="en-US" dirty="0" smtClean="0"/>
              <a:t> for Uncorrelated Loans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bank has 100 loans of $15 million each. The probability of default (PD) of each loan is 2.5%. In case of default there is no recovery. Loan defaults are independent of each other.</a:t>
            </a:r>
          </a:p>
          <a:p>
            <a:r>
              <a:rPr lang="en-US" dirty="0" smtClean="0"/>
              <a:t>What is the Expected Loss (EL) on the portfolio?</a:t>
            </a:r>
          </a:p>
          <a:p>
            <a:pPr lvl="1"/>
            <a:r>
              <a:rPr lang="en-US" dirty="0" smtClean="0"/>
              <a:t>EL = 100*15*2.5% = $37.5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24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Industry/Sector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multiple factors instead of one</a:t>
            </a:r>
          </a:p>
          <a:p>
            <a:r>
              <a:rPr lang="en-US" dirty="0" smtClean="0"/>
              <a:t>For example, 2 factors will lead to every loan variable being generated as: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Common choice for factors are equity indices </a:t>
            </a:r>
          </a:p>
          <a:p>
            <a:pPr lvl="1"/>
            <a:r>
              <a:rPr lang="en-US" dirty="0" smtClean="0"/>
              <a:t>Credit Metrics uses MSCI indexes</a:t>
            </a:r>
          </a:p>
          <a:p>
            <a:r>
              <a:rPr lang="en-US" i="1" dirty="0" smtClean="0"/>
              <a:t>F</a:t>
            </a:r>
            <a:r>
              <a:rPr lang="en-US" i="1" baseline="-25000" dirty="0" smtClean="0"/>
              <a:t>1</a:t>
            </a:r>
            <a:r>
              <a:rPr lang="en-US" dirty="0" smtClean="0"/>
              <a:t> and </a:t>
            </a:r>
            <a:r>
              <a:rPr lang="en-US" i="1" dirty="0" smtClean="0"/>
              <a:t>F</a:t>
            </a:r>
            <a:r>
              <a:rPr lang="en-US" i="1" baseline="-25000" dirty="0" smtClean="0"/>
              <a:t>2</a:t>
            </a:r>
            <a:r>
              <a:rPr lang="en-US" dirty="0" smtClean="0"/>
              <a:t> are correlated Normal variables, with mean zero. </a:t>
            </a:r>
            <a:r>
              <a:rPr lang="en-US" i="1" dirty="0" err="1" smtClean="0"/>
              <a:t>Z</a:t>
            </a:r>
            <a:r>
              <a:rPr lang="en-US" i="1" baseline="-25000" dirty="0" err="1" smtClean="0"/>
              <a:t>i</a:t>
            </a:r>
            <a:r>
              <a:rPr lang="en-US" dirty="0" smtClean="0"/>
              <a:t> are independent of </a:t>
            </a:r>
            <a:r>
              <a:rPr lang="en-US" i="1" dirty="0" err="1" smtClean="0"/>
              <a:t>F</a:t>
            </a:r>
            <a:r>
              <a:rPr lang="en-US" dirty="0" err="1" smtClean="0"/>
              <a:t>s</a:t>
            </a:r>
            <a:r>
              <a:rPr lang="en-US" dirty="0" smtClean="0"/>
              <a:t> and other </a:t>
            </a:r>
            <a:r>
              <a:rPr lang="en-US" i="1" dirty="0" err="1" smtClean="0"/>
              <a:t>Z</a:t>
            </a:r>
            <a:r>
              <a:rPr lang="en-US" i="1" baseline="-25000" dirty="0" err="1" smtClean="0"/>
              <a:t>i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2034904"/>
              </p:ext>
            </p:extLst>
          </p:nvPr>
        </p:nvGraphicFramePr>
        <p:xfrm>
          <a:off x="1858963" y="2996952"/>
          <a:ext cx="5572125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7" name="Equation" r:id="rId3" imgW="1409700" imgH="215900" progId="Equation.3">
                  <p:embed/>
                </p:oleObj>
              </mc:Choice>
              <mc:Fallback>
                <p:oleObj name="Equation" r:id="rId3" imgW="14097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58963" y="2996952"/>
                        <a:ext cx="5572125" cy="852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40985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Sector Concentration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Estimate the correlation matrix for the factors.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Regress equity returns on the factors to get betas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i="1" dirty="0" smtClean="0"/>
              <a:t>σ</a:t>
            </a:r>
            <a:r>
              <a:rPr lang="en-US" i="1" baseline="30000" dirty="0"/>
              <a:t>2</a:t>
            </a:r>
            <a:r>
              <a:rPr lang="en-US" i="1" baseline="-25000" dirty="0" smtClean="0"/>
              <a:t>XYZ</a:t>
            </a:r>
            <a:r>
              <a:rPr lang="en-US" dirty="0" smtClean="0"/>
              <a:t> is the total variance, </a:t>
            </a:r>
            <a:r>
              <a:rPr lang="en-US" i="1" dirty="0" smtClean="0"/>
              <a:t>R</a:t>
            </a:r>
            <a:r>
              <a:rPr lang="en-US" i="1" baseline="30000" dirty="0"/>
              <a:t>2</a:t>
            </a:r>
            <a:r>
              <a:rPr lang="en-US" i="1" baseline="-25000" dirty="0" smtClean="0"/>
              <a:t>XYZ</a:t>
            </a:r>
            <a:r>
              <a:rPr lang="en-US" dirty="0" smtClean="0"/>
              <a:t> out of it is due to the factors, while </a:t>
            </a:r>
            <a:r>
              <a:rPr lang="en-US" i="1" dirty="0" smtClean="0"/>
              <a:t>1-R</a:t>
            </a:r>
            <a:r>
              <a:rPr lang="en-US" i="1" baseline="30000" dirty="0"/>
              <a:t>2</a:t>
            </a:r>
            <a:r>
              <a:rPr lang="en-US" i="1" baseline="-25000" dirty="0" smtClean="0"/>
              <a:t>XYZ</a:t>
            </a:r>
            <a:r>
              <a:rPr lang="en-US" i="1" dirty="0" smtClean="0"/>
              <a:t> </a:t>
            </a:r>
            <a:r>
              <a:rPr lang="en-US" dirty="0" smtClean="0"/>
              <a:t>is due to idiosyncratic risk.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31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112020"/>
            <a:ext cx="5903696" cy="1533004"/>
          </a:xfrm>
          <a:prstGeom prst="rect">
            <a:avLst/>
          </a:prstGeom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5955129"/>
              </p:ext>
            </p:extLst>
          </p:nvPr>
        </p:nvGraphicFramePr>
        <p:xfrm>
          <a:off x="2343150" y="4335463"/>
          <a:ext cx="450532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5" name="Equation" r:id="rId4" imgW="1816100" imgH="228600" progId="Equation.3">
                  <p:embed/>
                </p:oleObj>
              </mc:Choice>
              <mc:Fallback>
                <p:oleObj name="Equation" r:id="rId4" imgW="18161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43150" y="4335463"/>
                        <a:ext cx="4505325" cy="565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31939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Sector Concentration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Simulate factors as correlated mean-zero </a:t>
            </a:r>
            <a:r>
              <a:rPr lang="en-US" dirty="0" err="1" smtClean="0"/>
              <a:t>Normals</a:t>
            </a:r>
            <a:r>
              <a:rPr lang="en-US" dirty="0" smtClean="0"/>
              <a:t> and simulate idiosyncratic as uncorrelated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</a:t>
            </a:r>
            <a:r>
              <a:rPr lang="en-US" baseline="-25000" dirty="0" smtClean="0"/>
              <a:t>1</a:t>
            </a:r>
            <a:r>
              <a:rPr lang="en-US" dirty="0" smtClean="0"/>
              <a:t>, F</a:t>
            </a:r>
            <a:r>
              <a:rPr lang="en-US" baseline="-25000" dirty="0" smtClean="0"/>
              <a:t>2</a:t>
            </a:r>
            <a:r>
              <a:rPr lang="en-US" dirty="0" smtClean="0"/>
              <a:t> for example are indexes: </a:t>
            </a:r>
            <a:r>
              <a:rPr lang="en-US" i="1" dirty="0" err="1" smtClean="0"/>
              <a:t>Germany:Banking</a:t>
            </a:r>
            <a:r>
              <a:rPr lang="en-US" dirty="0" smtClean="0"/>
              <a:t> and </a:t>
            </a:r>
            <a:r>
              <a:rPr lang="en-US" i="1" dirty="0" err="1" smtClean="0"/>
              <a:t>Germany:Insurance</a:t>
            </a:r>
            <a:endParaRPr lang="en-US" i="1" dirty="0" smtClean="0"/>
          </a:p>
          <a:p>
            <a:r>
              <a:rPr lang="en-US" dirty="0" smtClean="0"/>
              <a:t>Coefficients are set so variance due to Factors is </a:t>
            </a:r>
            <a:r>
              <a:rPr lang="en-US" i="1" dirty="0" smtClean="0"/>
              <a:t>R</a:t>
            </a:r>
            <a:r>
              <a:rPr lang="en-US" i="1" baseline="30000" dirty="0" smtClean="0"/>
              <a:t>2</a:t>
            </a:r>
            <a:r>
              <a:rPr lang="en-US" i="1" baseline="-25000" dirty="0" smtClean="0"/>
              <a:t>XYZ</a:t>
            </a:r>
            <a:r>
              <a:rPr lang="en-US" dirty="0" smtClean="0"/>
              <a:t>. Leading to </a:t>
            </a:r>
            <a:r>
              <a:rPr lang="en-US" i="1" dirty="0" smtClean="0"/>
              <a:t>U</a:t>
            </a:r>
            <a:r>
              <a:rPr lang="en-US" i="1" baseline="-25000" dirty="0" smtClean="0"/>
              <a:t>XYZ</a:t>
            </a:r>
            <a:r>
              <a:rPr lang="en-US" dirty="0" smtClean="0"/>
              <a:t> being standard normal. </a:t>
            </a:r>
            <a:endParaRPr lang="en-US" i="1" dirty="0" smtClean="0"/>
          </a:p>
          <a:p>
            <a:r>
              <a:rPr lang="en-US" dirty="0" smtClean="0"/>
              <a:t>As before, count as default if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0313753"/>
              </p:ext>
            </p:extLst>
          </p:nvPr>
        </p:nvGraphicFramePr>
        <p:xfrm>
          <a:off x="1127125" y="2565400"/>
          <a:ext cx="70358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94" name="Equation" r:id="rId3" imgW="2527300" imgH="431800" progId="Equation.3">
                  <p:embed/>
                </p:oleObj>
              </mc:Choice>
              <mc:Fallback>
                <p:oleObj name="Equation" r:id="rId3" imgW="25273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27125" y="2565400"/>
                        <a:ext cx="7035800" cy="1200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7526269"/>
              </p:ext>
            </p:extLst>
          </p:nvPr>
        </p:nvGraphicFramePr>
        <p:xfrm>
          <a:off x="5491264" y="5373216"/>
          <a:ext cx="1961056" cy="551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95" name="Equation" r:id="rId5" imgW="863600" imgH="241300" progId="Equation.3">
                  <p:embed/>
                </p:oleObj>
              </mc:Choice>
              <mc:Fallback>
                <p:oleObj name="Equation" r:id="rId5" imgW="8636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91264" y="5373216"/>
                        <a:ext cx="1961056" cy="5514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0266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Mark-to-Market </a:t>
            </a:r>
            <a:r>
              <a:rPr lang="en-US" dirty="0" err="1" smtClean="0"/>
              <a:t>VaR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 far, we modeled losses due to default only.</a:t>
            </a:r>
          </a:p>
          <a:p>
            <a:r>
              <a:rPr lang="en-US" dirty="0" smtClean="0"/>
              <a:t>At the end of the period some credits may be downgraded or upgraded. This will affect their price.</a:t>
            </a:r>
          </a:p>
          <a:p>
            <a:r>
              <a:rPr lang="en-US" dirty="0" smtClean="0"/>
              <a:t>Bondholders may be concerned with the MTM of the bond at the end of the period, rather than loss to default.</a:t>
            </a:r>
          </a:p>
          <a:p>
            <a:r>
              <a:rPr lang="en-US" dirty="0" smtClean="0"/>
              <a:t>In fact, loan holders too are interested in changes in the ratings, because the model is quantifying one period losses, whereas the loan maturities are longer.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955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68313" y="549275"/>
            <a:ext cx="7543800" cy="1295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One-Year Rating Transition Matrix </a:t>
            </a:r>
            <a:r>
              <a:rPr lang="en-US" sz="2800" dirty="0" smtClean="0"/>
              <a:t>(% probability, Moody’s 1970-2010)</a:t>
            </a:r>
            <a:endParaRPr lang="en-US" sz="2000" dirty="0" smtClean="0"/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91DEA26-4037-4FC4-98C6-231B266F71B2}" type="slidenum">
              <a:rPr lang="en-US" altLang="en-US" smtClean="0"/>
              <a:pPr eaLnBrk="1" hangingPunct="1"/>
              <a:t>34</a:t>
            </a:fld>
            <a:endParaRPr lang="en-US" altLang="en-US" smtClean="0"/>
          </a:p>
        </p:txBody>
      </p:sp>
      <p:grpSp>
        <p:nvGrpSpPr>
          <p:cNvPr id="17413" name="Group 8"/>
          <p:cNvGrpSpPr>
            <a:grpSpLocks noChangeAspect="1"/>
          </p:cNvGrpSpPr>
          <p:nvPr/>
        </p:nvGrpSpPr>
        <p:grpSpPr bwMode="auto">
          <a:xfrm>
            <a:off x="179388" y="2276475"/>
            <a:ext cx="7842250" cy="3375025"/>
            <a:chOff x="113" y="1434"/>
            <a:chExt cx="4940" cy="2126"/>
          </a:xfrm>
        </p:grpSpPr>
        <p:sp>
          <p:nvSpPr>
            <p:cNvPr id="17414" name="AutoShape 7"/>
            <p:cNvSpPr>
              <a:spLocks noChangeAspect="1" noChangeArrowheads="1" noTextEdit="1"/>
            </p:cNvSpPr>
            <p:nvPr/>
          </p:nvSpPr>
          <p:spPr bwMode="auto">
            <a:xfrm>
              <a:off x="113" y="1434"/>
              <a:ext cx="4898" cy="2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5" name="Rectangle 9"/>
            <p:cNvSpPr>
              <a:spLocks noChangeArrowheads="1"/>
            </p:cNvSpPr>
            <p:nvPr/>
          </p:nvSpPr>
          <p:spPr bwMode="auto">
            <a:xfrm>
              <a:off x="624" y="1519"/>
              <a:ext cx="408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Calibri" pitchFamily="34" charset="0"/>
                </a:rPr>
                <a:t>Initial </a:t>
              </a:r>
              <a:endParaRPr lang="en-US"/>
            </a:p>
          </p:txBody>
        </p:sp>
        <p:sp>
          <p:nvSpPr>
            <p:cNvPr id="17416" name="Rectangle 10"/>
            <p:cNvSpPr>
              <a:spLocks noChangeArrowheads="1"/>
            </p:cNvSpPr>
            <p:nvPr/>
          </p:nvSpPr>
          <p:spPr bwMode="auto">
            <a:xfrm>
              <a:off x="619" y="1689"/>
              <a:ext cx="419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Calibri" pitchFamily="34" charset="0"/>
                </a:rPr>
                <a:t>Rating</a:t>
              </a:r>
              <a:endParaRPr lang="en-US"/>
            </a:p>
          </p:txBody>
        </p:sp>
        <p:sp>
          <p:nvSpPr>
            <p:cNvPr id="17417" name="Rectangle 11"/>
            <p:cNvSpPr>
              <a:spLocks noChangeArrowheads="1"/>
            </p:cNvSpPr>
            <p:nvPr/>
          </p:nvSpPr>
          <p:spPr bwMode="auto">
            <a:xfrm>
              <a:off x="1126" y="1689"/>
              <a:ext cx="277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Calibri" pitchFamily="34" charset="0"/>
                </a:rPr>
                <a:t>Aaa</a:t>
              </a:r>
              <a:endParaRPr lang="en-US"/>
            </a:p>
          </p:txBody>
        </p:sp>
        <p:sp>
          <p:nvSpPr>
            <p:cNvPr id="17418" name="Rectangle 12"/>
            <p:cNvSpPr>
              <a:spLocks noChangeArrowheads="1"/>
            </p:cNvSpPr>
            <p:nvPr/>
          </p:nvSpPr>
          <p:spPr bwMode="auto">
            <a:xfrm>
              <a:off x="1597" y="1689"/>
              <a:ext cx="213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Calibri" pitchFamily="34" charset="0"/>
                </a:rPr>
                <a:t>Aa</a:t>
              </a:r>
              <a:endParaRPr lang="en-US"/>
            </a:p>
          </p:txBody>
        </p:sp>
        <p:sp>
          <p:nvSpPr>
            <p:cNvPr id="17419" name="Rectangle 13"/>
            <p:cNvSpPr>
              <a:spLocks noChangeArrowheads="1"/>
            </p:cNvSpPr>
            <p:nvPr/>
          </p:nvSpPr>
          <p:spPr bwMode="auto">
            <a:xfrm>
              <a:off x="2069" y="1689"/>
              <a:ext cx="147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Calibri" pitchFamily="34" charset="0"/>
                </a:rPr>
                <a:t>A</a:t>
              </a:r>
              <a:endParaRPr lang="en-US"/>
            </a:p>
          </p:txBody>
        </p:sp>
        <p:sp>
          <p:nvSpPr>
            <p:cNvPr id="17420" name="Rectangle 14"/>
            <p:cNvSpPr>
              <a:spLocks noChangeArrowheads="1"/>
            </p:cNvSpPr>
            <p:nvPr/>
          </p:nvSpPr>
          <p:spPr bwMode="auto">
            <a:xfrm>
              <a:off x="2447" y="1689"/>
              <a:ext cx="272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Calibri" pitchFamily="34" charset="0"/>
                </a:rPr>
                <a:t>Baa</a:t>
              </a:r>
              <a:endParaRPr lang="en-US"/>
            </a:p>
          </p:txBody>
        </p:sp>
        <p:sp>
          <p:nvSpPr>
            <p:cNvPr id="17421" name="Rectangle 15"/>
            <p:cNvSpPr>
              <a:spLocks noChangeArrowheads="1"/>
            </p:cNvSpPr>
            <p:nvPr/>
          </p:nvSpPr>
          <p:spPr bwMode="auto">
            <a:xfrm>
              <a:off x="2919" y="1689"/>
              <a:ext cx="208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Calibri" pitchFamily="34" charset="0"/>
                </a:rPr>
                <a:t>Ba</a:t>
              </a:r>
              <a:endParaRPr lang="en-US"/>
            </a:p>
          </p:txBody>
        </p:sp>
        <p:sp>
          <p:nvSpPr>
            <p:cNvPr id="17422" name="Rectangle 16"/>
            <p:cNvSpPr>
              <a:spLocks noChangeArrowheads="1"/>
            </p:cNvSpPr>
            <p:nvPr/>
          </p:nvSpPr>
          <p:spPr bwMode="auto">
            <a:xfrm>
              <a:off x="3390" y="1689"/>
              <a:ext cx="142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Calibri" pitchFamily="34" charset="0"/>
                </a:rPr>
                <a:t>B</a:t>
              </a:r>
              <a:endParaRPr lang="en-US"/>
            </a:p>
          </p:txBody>
        </p:sp>
        <p:sp>
          <p:nvSpPr>
            <p:cNvPr id="17423" name="Rectangle 17"/>
            <p:cNvSpPr>
              <a:spLocks noChangeArrowheads="1"/>
            </p:cNvSpPr>
            <p:nvPr/>
          </p:nvSpPr>
          <p:spPr bwMode="auto">
            <a:xfrm>
              <a:off x="3765" y="1689"/>
              <a:ext cx="271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Calibri" pitchFamily="34" charset="0"/>
                </a:rPr>
                <a:t>Caa</a:t>
              </a:r>
              <a:endParaRPr lang="en-US"/>
            </a:p>
          </p:txBody>
        </p:sp>
        <p:sp>
          <p:nvSpPr>
            <p:cNvPr id="17424" name="Rectangle 18"/>
            <p:cNvSpPr>
              <a:spLocks noChangeArrowheads="1"/>
            </p:cNvSpPr>
            <p:nvPr/>
          </p:nvSpPr>
          <p:spPr bwMode="auto">
            <a:xfrm>
              <a:off x="4180" y="1689"/>
              <a:ext cx="321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Calibri" pitchFamily="34" charset="0"/>
                </a:rPr>
                <a:t>Ca-C</a:t>
              </a:r>
              <a:endParaRPr lang="en-US"/>
            </a:p>
          </p:txBody>
        </p:sp>
        <p:sp>
          <p:nvSpPr>
            <p:cNvPr id="17425" name="Rectangle 19"/>
            <p:cNvSpPr>
              <a:spLocks noChangeArrowheads="1"/>
            </p:cNvSpPr>
            <p:nvPr/>
          </p:nvSpPr>
          <p:spPr bwMode="auto">
            <a:xfrm>
              <a:off x="4577" y="1689"/>
              <a:ext cx="476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Calibri" pitchFamily="34" charset="0"/>
                </a:rPr>
                <a:t>Default</a:t>
              </a:r>
              <a:endParaRPr lang="en-US"/>
            </a:p>
          </p:txBody>
        </p:sp>
        <p:sp>
          <p:nvSpPr>
            <p:cNvPr id="17426" name="Rectangle 20"/>
            <p:cNvSpPr>
              <a:spLocks noChangeArrowheads="1"/>
            </p:cNvSpPr>
            <p:nvPr/>
          </p:nvSpPr>
          <p:spPr bwMode="auto">
            <a:xfrm>
              <a:off x="689" y="1860"/>
              <a:ext cx="277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Calibri" pitchFamily="34" charset="0"/>
                </a:rPr>
                <a:t>Aaa</a:t>
              </a:r>
              <a:endParaRPr lang="en-US"/>
            </a:p>
          </p:txBody>
        </p:sp>
        <p:sp>
          <p:nvSpPr>
            <p:cNvPr id="17427" name="Rectangle 21"/>
            <p:cNvSpPr>
              <a:spLocks noChangeArrowheads="1"/>
            </p:cNvSpPr>
            <p:nvPr/>
          </p:nvSpPr>
          <p:spPr bwMode="auto">
            <a:xfrm>
              <a:off x="1077" y="1860"/>
              <a:ext cx="31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Calibri" pitchFamily="34" charset="0"/>
                </a:rPr>
                <a:t>90.42</a:t>
              </a:r>
              <a:endParaRPr lang="en-US"/>
            </a:p>
          </p:txBody>
        </p:sp>
        <p:sp>
          <p:nvSpPr>
            <p:cNvPr id="17428" name="Rectangle 22"/>
            <p:cNvSpPr>
              <a:spLocks noChangeArrowheads="1"/>
            </p:cNvSpPr>
            <p:nvPr/>
          </p:nvSpPr>
          <p:spPr bwMode="auto">
            <a:xfrm>
              <a:off x="1550" y="1860"/>
              <a:ext cx="24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Calibri" pitchFamily="34" charset="0"/>
                </a:rPr>
                <a:t>8.92</a:t>
              </a:r>
              <a:endParaRPr lang="en-US"/>
            </a:p>
          </p:txBody>
        </p:sp>
        <p:sp>
          <p:nvSpPr>
            <p:cNvPr id="17429" name="Rectangle 23"/>
            <p:cNvSpPr>
              <a:spLocks noChangeArrowheads="1"/>
            </p:cNvSpPr>
            <p:nvPr/>
          </p:nvSpPr>
          <p:spPr bwMode="auto">
            <a:xfrm>
              <a:off x="1989" y="1860"/>
              <a:ext cx="24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Calibri" pitchFamily="34" charset="0"/>
                </a:rPr>
                <a:t>0.62</a:t>
              </a:r>
              <a:endParaRPr lang="en-US"/>
            </a:p>
          </p:txBody>
        </p:sp>
        <p:sp>
          <p:nvSpPr>
            <p:cNvPr id="17430" name="Rectangle 24"/>
            <p:cNvSpPr>
              <a:spLocks noChangeArrowheads="1"/>
            </p:cNvSpPr>
            <p:nvPr/>
          </p:nvSpPr>
          <p:spPr bwMode="auto">
            <a:xfrm>
              <a:off x="2429" y="1860"/>
              <a:ext cx="24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Calibri" pitchFamily="34" charset="0"/>
                </a:rPr>
                <a:t>0.01</a:t>
              </a:r>
              <a:endParaRPr lang="en-US"/>
            </a:p>
          </p:txBody>
        </p:sp>
        <p:sp>
          <p:nvSpPr>
            <p:cNvPr id="17431" name="Rectangle 25"/>
            <p:cNvSpPr>
              <a:spLocks noChangeArrowheads="1"/>
            </p:cNvSpPr>
            <p:nvPr/>
          </p:nvSpPr>
          <p:spPr bwMode="auto">
            <a:xfrm>
              <a:off x="2868" y="1860"/>
              <a:ext cx="24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Calibri" pitchFamily="34" charset="0"/>
                </a:rPr>
                <a:t>0.03</a:t>
              </a:r>
              <a:endParaRPr lang="en-US"/>
            </a:p>
          </p:txBody>
        </p:sp>
        <p:sp>
          <p:nvSpPr>
            <p:cNvPr id="17432" name="Rectangle 26"/>
            <p:cNvSpPr>
              <a:spLocks noChangeArrowheads="1"/>
            </p:cNvSpPr>
            <p:nvPr/>
          </p:nvSpPr>
          <p:spPr bwMode="auto">
            <a:xfrm>
              <a:off x="3308" y="1860"/>
              <a:ext cx="309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Calibri" pitchFamily="34" charset="0"/>
                </a:rPr>
                <a:t>0.00</a:t>
              </a:r>
              <a:endParaRPr lang="en-US"/>
            </a:p>
          </p:txBody>
        </p:sp>
        <p:sp>
          <p:nvSpPr>
            <p:cNvPr id="17433" name="Rectangle 27"/>
            <p:cNvSpPr>
              <a:spLocks noChangeArrowheads="1"/>
            </p:cNvSpPr>
            <p:nvPr/>
          </p:nvSpPr>
          <p:spPr bwMode="auto">
            <a:xfrm>
              <a:off x="3747" y="1860"/>
              <a:ext cx="309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Calibri" pitchFamily="34" charset="0"/>
                </a:rPr>
                <a:t>0.00</a:t>
              </a:r>
              <a:endParaRPr lang="en-US"/>
            </a:p>
          </p:txBody>
        </p:sp>
        <p:sp>
          <p:nvSpPr>
            <p:cNvPr id="17434" name="Rectangle 28"/>
            <p:cNvSpPr>
              <a:spLocks noChangeArrowheads="1"/>
            </p:cNvSpPr>
            <p:nvPr/>
          </p:nvSpPr>
          <p:spPr bwMode="auto">
            <a:xfrm>
              <a:off x="4186" y="1860"/>
              <a:ext cx="309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Calibri" pitchFamily="34" charset="0"/>
                </a:rPr>
                <a:t>0.00</a:t>
              </a:r>
              <a:endParaRPr lang="en-US"/>
            </a:p>
          </p:txBody>
        </p:sp>
        <p:sp>
          <p:nvSpPr>
            <p:cNvPr id="17435" name="Rectangle 29"/>
            <p:cNvSpPr>
              <a:spLocks noChangeArrowheads="1"/>
            </p:cNvSpPr>
            <p:nvPr/>
          </p:nvSpPr>
          <p:spPr bwMode="auto">
            <a:xfrm>
              <a:off x="4660" y="1860"/>
              <a:ext cx="309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Calibri" pitchFamily="34" charset="0"/>
                </a:rPr>
                <a:t>0.00</a:t>
              </a:r>
              <a:endParaRPr lang="en-US"/>
            </a:p>
          </p:txBody>
        </p:sp>
        <p:sp>
          <p:nvSpPr>
            <p:cNvPr id="17436" name="Rectangle 30"/>
            <p:cNvSpPr>
              <a:spLocks noChangeArrowheads="1"/>
            </p:cNvSpPr>
            <p:nvPr/>
          </p:nvSpPr>
          <p:spPr bwMode="auto">
            <a:xfrm>
              <a:off x="722" y="2030"/>
              <a:ext cx="213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Calibri" pitchFamily="34" charset="0"/>
                </a:rPr>
                <a:t>Aa</a:t>
              </a:r>
              <a:endParaRPr lang="en-US"/>
            </a:p>
          </p:txBody>
        </p:sp>
        <p:sp>
          <p:nvSpPr>
            <p:cNvPr id="17437" name="Rectangle 31"/>
            <p:cNvSpPr>
              <a:spLocks noChangeArrowheads="1"/>
            </p:cNvSpPr>
            <p:nvPr/>
          </p:nvSpPr>
          <p:spPr bwMode="auto">
            <a:xfrm>
              <a:off x="1111" y="2030"/>
              <a:ext cx="24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Calibri" pitchFamily="34" charset="0"/>
                </a:rPr>
                <a:t>1.02</a:t>
              </a:r>
              <a:endParaRPr lang="en-US"/>
            </a:p>
          </p:txBody>
        </p:sp>
        <p:sp>
          <p:nvSpPr>
            <p:cNvPr id="17438" name="Rectangle 32"/>
            <p:cNvSpPr>
              <a:spLocks noChangeArrowheads="1"/>
            </p:cNvSpPr>
            <p:nvPr/>
          </p:nvSpPr>
          <p:spPr bwMode="auto">
            <a:xfrm>
              <a:off x="1517" y="2030"/>
              <a:ext cx="31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Calibri" pitchFamily="34" charset="0"/>
                </a:rPr>
                <a:t>90.12</a:t>
              </a:r>
              <a:endParaRPr lang="en-US"/>
            </a:p>
          </p:txBody>
        </p:sp>
        <p:sp>
          <p:nvSpPr>
            <p:cNvPr id="17439" name="Rectangle 33"/>
            <p:cNvSpPr>
              <a:spLocks noChangeArrowheads="1"/>
            </p:cNvSpPr>
            <p:nvPr/>
          </p:nvSpPr>
          <p:spPr bwMode="auto">
            <a:xfrm>
              <a:off x="1989" y="2030"/>
              <a:ext cx="24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Calibri" pitchFamily="34" charset="0"/>
                </a:rPr>
                <a:t>8.38</a:t>
              </a:r>
              <a:endParaRPr lang="en-US"/>
            </a:p>
          </p:txBody>
        </p:sp>
        <p:sp>
          <p:nvSpPr>
            <p:cNvPr id="17440" name="Rectangle 34"/>
            <p:cNvSpPr>
              <a:spLocks noChangeArrowheads="1"/>
            </p:cNvSpPr>
            <p:nvPr/>
          </p:nvSpPr>
          <p:spPr bwMode="auto">
            <a:xfrm>
              <a:off x="2429" y="2030"/>
              <a:ext cx="24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Calibri" pitchFamily="34" charset="0"/>
                </a:rPr>
                <a:t>0.38</a:t>
              </a:r>
              <a:endParaRPr lang="en-US"/>
            </a:p>
          </p:txBody>
        </p:sp>
        <p:sp>
          <p:nvSpPr>
            <p:cNvPr id="17441" name="Rectangle 35"/>
            <p:cNvSpPr>
              <a:spLocks noChangeArrowheads="1"/>
            </p:cNvSpPr>
            <p:nvPr/>
          </p:nvSpPr>
          <p:spPr bwMode="auto">
            <a:xfrm>
              <a:off x="2868" y="2030"/>
              <a:ext cx="24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Calibri" pitchFamily="34" charset="0"/>
                </a:rPr>
                <a:t>0.05</a:t>
              </a:r>
              <a:endParaRPr lang="en-US"/>
            </a:p>
          </p:txBody>
        </p:sp>
        <p:sp>
          <p:nvSpPr>
            <p:cNvPr id="17442" name="Rectangle 36"/>
            <p:cNvSpPr>
              <a:spLocks noChangeArrowheads="1"/>
            </p:cNvSpPr>
            <p:nvPr/>
          </p:nvSpPr>
          <p:spPr bwMode="auto">
            <a:xfrm>
              <a:off x="3308" y="2030"/>
              <a:ext cx="24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Calibri" pitchFamily="34" charset="0"/>
                </a:rPr>
                <a:t>0.02</a:t>
              </a:r>
              <a:endParaRPr lang="en-US"/>
            </a:p>
          </p:txBody>
        </p:sp>
        <p:sp>
          <p:nvSpPr>
            <p:cNvPr id="17443" name="Rectangle 37"/>
            <p:cNvSpPr>
              <a:spLocks noChangeArrowheads="1"/>
            </p:cNvSpPr>
            <p:nvPr/>
          </p:nvSpPr>
          <p:spPr bwMode="auto">
            <a:xfrm>
              <a:off x="3747" y="2030"/>
              <a:ext cx="24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Calibri" pitchFamily="34" charset="0"/>
                </a:rPr>
                <a:t>0.01</a:t>
              </a:r>
              <a:endParaRPr lang="en-US"/>
            </a:p>
          </p:txBody>
        </p:sp>
        <p:sp>
          <p:nvSpPr>
            <p:cNvPr id="17444" name="Rectangle 38"/>
            <p:cNvSpPr>
              <a:spLocks noChangeArrowheads="1"/>
            </p:cNvSpPr>
            <p:nvPr/>
          </p:nvSpPr>
          <p:spPr bwMode="auto">
            <a:xfrm>
              <a:off x="4186" y="2030"/>
              <a:ext cx="309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Calibri" pitchFamily="34" charset="0"/>
                </a:rPr>
                <a:t>0.00</a:t>
              </a:r>
              <a:endParaRPr lang="en-US"/>
            </a:p>
          </p:txBody>
        </p:sp>
        <p:sp>
          <p:nvSpPr>
            <p:cNvPr id="17445" name="Rectangle 39"/>
            <p:cNvSpPr>
              <a:spLocks noChangeArrowheads="1"/>
            </p:cNvSpPr>
            <p:nvPr/>
          </p:nvSpPr>
          <p:spPr bwMode="auto">
            <a:xfrm>
              <a:off x="4660" y="2030"/>
              <a:ext cx="24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Calibri" pitchFamily="34" charset="0"/>
                </a:rPr>
                <a:t>0.02</a:t>
              </a:r>
              <a:endParaRPr lang="en-US"/>
            </a:p>
          </p:txBody>
        </p:sp>
        <p:sp>
          <p:nvSpPr>
            <p:cNvPr id="17446" name="Rectangle 40"/>
            <p:cNvSpPr>
              <a:spLocks noChangeArrowheads="1"/>
            </p:cNvSpPr>
            <p:nvPr/>
          </p:nvSpPr>
          <p:spPr bwMode="auto">
            <a:xfrm>
              <a:off x="754" y="2200"/>
              <a:ext cx="147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Calibri" pitchFamily="34" charset="0"/>
                </a:rPr>
                <a:t>A</a:t>
              </a:r>
              <a:endParaRPr lang="en-US"/>
            </a:p>
          </p:txBody>
        </p:sp>
        <p:sp>
          <p:nvSpPr>
            <p:cNvPr id="17447" name="Rectangle 41"/>
            <p:cNvSpPr>
              <a:spLocks noChangeArrowheads="1"/>
            </p:cNvSpPr>
            <p:nvPr/>
          </p:nvSpPr>
          <p:spPr bwMode="auto">
            <a:xfrm>
              <a:off x="1111" y="2200"/>
              <a:ext cx="24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Calibri" pitchFamily="34" charset="0"/>
                </a:rPr>
                <a:t>0.06</a:t>
              </a:r>
              <a:endParaRPr lang="en-US"/>
            </a:p>
          </p:txBody>
        </p:sp>
        <p:sp>
          <p:nvSpPr>
            <p:cNvPr id="17448" name="Rectangle 42"/>
            <p:cNvSpPr>
              <a:spLocks noChangeArrowheads="1"/>
            </p:cNvSpPr>
            <p:nvPr/>
          </p:nvSpPr>
          <p:spPr bwMode="auto">
            <a:xfrm>
              <a:off x="1550" y="2200"/>
              <a:ext cx="24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Calibri" pitchFamily="34" charset="0"/>
                </a:rPr>
                <a:t>2.82</a:t>
              </a:r>
              <a:endParaRPr lang="en-US"/>
            </a:p>
          </p:txBody>
        </p:sp>
        <p:sp>
          <p:nvSpPr>
            <p:cNvPr id="17449" name="Rectangle 43"/>
            <p:cNvSpPr>
              <a:spLocks noChangeArrowheads="1"/>
            </p:cNvSpPr>
            <p:nvPr/>
          </p:nvSpPr>
          <p:spPr bwMode="auto">
            <a:xfrm>
              <a:off x="1956" y="2200"/>
              <a:ext cx="31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Calibri" pitchFamily="34" charset="0"/>
                </a:rPr>
                <a:t>90.88</a:t>
              </a:r>
              <a:endParaRPr lang="en-US"/>
            </a:p>
          </p:txBody>
        </p:sp>
        <p:sp>
          <p:nvSpPr>
            <p:cNvPr id="17450" name="Rectangle 44"/>
            <p:cNvSpPr>
              <a:spLocks noChangeArrowheads="1"/>
            </p:cNvSpPr>
            <p:nvPr/>
          </p:nvSpPr>
          <p:spPr bwMode="auto">
            <a:xfrm>
              <a:off x="2429" y="2200"/>
              <a:ext cx="24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Calibri" pitchFamily="34" charset="0"/>
                </a:rPr>
                <a:t>5.52</a:t>
              </a:r>
              <a:endParaRPr lang="en-US"/>
            </a:p>
          </p:txBody>
        </p:sp>
        <p:sp>
          <p:nvSpPr>
            <p:cNvPr id="17451" name="Rectangle 45"/>
            <p:cNvSpPr>
              <a:spLocks noChangeArrowheads="1"/>
            </p:cNvSpPr>
            <p:nvPr/>
          </p:nvSpPr>
          <p:spPr bwMode="auto">
            <a:xfrm>
              <a:off x="2868" y="2200"/>
              <a:ext cx="24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Calibri" pitchFamily="34" charset="0"/>
                </a:rPr>
                <a:t>0.51</a:t>
              </a:r>
              <a:endParaRPr lang="en-US"/>
            </a:p>
          </p:txBody>
        </p:sp>
        <p:sp>
          <p:nvSpPr>
            <p:cNvPr id="17452" name="Rectangle 46"/>
            <p:cNvSpPr>
              <a:spLocks noChangeArrowheads="1"/>
            </p:cNvSpPr>
            <p:nvPr/>
          </p:nvSpPr>
          <p:spPr bwMode="auto">
            <a:xfrm>
              <a:off x="3308" y="2200"/>
              <a:ext cx="309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Calibri" pitchFamily="34" charset="0"/>
                </a:rPr>
                <a:t>0.11</a:t>
              </a:r>
              <a:endParaRPr lang="en-US"/>
            </a:p>
          </p:txBody>
        </p:sp>
        <p:sp>
          <p:nvSpPr>
            <p:cNvPr id="17453" name="Rectangle 47"/>
            <p:cNvSpPr>
              <a:spLocks noChangeArrowheads="1"/>
            </p:cNvSpPr>
            <p:nvPr/>
          </p:nvSpPr>
          <p:spPr bwMode="auto">
            <a:xfrm>
              <a:off x="3747" y="2200"/>
              <a:ext cx="24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Calibri" pitchFamily="34" charset="0"/>
                </a:rPr>
                <a:t>0.03</a:t>
              </a:r>
              <a:endParaRPr lang="en-US"/>
            </a:p>
          </p:txBody>
        </p:sp>
        <p:sp>
          <p:nvSpPr>
            <p:cNvPr id="17454" name="Rectangle 48"/>
            <p:cNvSpPr>
              <a:spLocks noChangeArrowheads="1"/>
            </p:cNvSpPr>
            <p:nvPr/>
          </p:nvSpPr>
          <p:spPr bwMode="auto">
            <a:xfrm>
              <a:off x="4186" y="2200"/>
              <a:ext cx="309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Calibri" pitchFamily="34" charset="0"/>
                </a:rPr>
                <a:t>0.01</a:t>
              </a:r>
              <a:endParaRPr lang="en-US"/>
            </a:p>
          </p:txBody>
        </p:sp>
        <p:sp>
          <p:nvSpPr>
            <p:cNvPr id="17455" name="Rectangle 49"/>
            <p:cNvSpPr>
              <a:spLocks noChangeArrowheads="1"/>
            </p:cNvSpPr>
            <p:nvPr/>
          </p:nvSpPr>
          <p:spPr bwMode="auto">
            <a:xfrm>
              <a:off x="4660" y="2200"/>
              <a:ext cx="24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Calibri" pitchFamily="34" charset="0"/>
                </a:rPr>
                <a:t>0.06</a:t>
              </a:r>
              <a:endParaRPr lang="en-US"/>
            </a:p>
          </p:txBody>
        </p:sp>
        <p:sp>
          <p:nvSpPr>
            <p:cNvPr id="17456" name="Rectangle 50"/>
            <p:cNvSpPr>
              <a:spLocks noChangeArrowheads="1"/>
            </p:cNvSpPr>
            <p:nvPr/>
          </p:nvSpPr>
          <p:spPr bwMode="auto">
            <a:xfrm>
              <a:off x="692" y="2371"/>
              <a:ext cx="272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Calibri" pitchFamily="34" charset="0"/>
                </a:rPr>
                <a:t>Baa</a:t>
              </a:r>
              <a:endParaRPr lang="en-US"/>
            </a:p>
          </p:txBody>
        </p:sp>
        <p:sp>
          <p:nvSpPr>
            <p:cNvPr id="17457" name="Rectangle 51"/>
            <p:cNvSpPr>
              <a:spLocks noChangeArrowheads="1"/>
            </p:cNvSpPr>
            <p:nvPr/>
          </p:nvSpPr>
          <p:spPr bwMode="auto">
            <a:xfrm>
              <a:off x="1111" y="2371"/>
              <a:ext cx="309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Calibri" pitchFamily="34" charset="0"/>
                </a:rPr>
                <a:t>0.05</a:t>
              </a:r>
              <a:endParaRPr lang="en-US"/>
            </a:p>
          </p:txBody>
        </p:sp>
        <p:sp>
          <p:nvSpPr>
            <p:cNvPr id="17458" name="Rectangle 52"/>
            <p:cNvSpPr>
              <a:spLocks noChangeArrowheads="1"/>
            </p:cNvSpPr>
            <p:nvPr/>
          </p:nvSpPr>
          <p:spPr bwMode="auto">
            <a:xfrm>
              <a:off x="1550" y="2371"/>
              <a:ext cx="24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Calibri" pitchFamily="34" charset="0"/>
                </a:rPr>
                <a:t>0.19</a:t>
              </a:r>
              <a:endParaRPr lang="en-US"/>
            </a:p>
          </p:txBody>
        </p:sp>
        <p:sp>
          <p:nvSpPr>
            <p:cNvPr id="17459" name="Rectangle 53"/>
            <p:cNvSpPr>
              <a:spLocks noChangeArrowheads="1"/>
            </p:cNvSpPr>
            <p:nvPr/>
          </p:nvSpPr>
          <p:spPr bwMode="auto">
            <a:xfrm>
              <a:off x="1989" y="2371"/>
              <a:ext cx="24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Calibri" pitchFamily="34" charset="0"/>
                </a:rPr>
                <a:t>4.79</a:t>
              </a:r>
              <a:endParaRPr lang="en-US"/>
            </a:p>
          </p:txBody>
        </p:sp>
        <p:sp>
          <p:nvSpPr>
            <p:cNvPr id="17460" name="Rectangle 54"/>
            <p:cNvSpPr>
              <a:spLocks noChangeArrowheads="1"/>
            </p:cNvSpPr>
            <p:nvPr/>
          </p:nvSpPr>
          <p:spPr bwMode="auto">
            <a:xfrm>
              <a:off x="2396" y="2371"/>
              <a:ext cx="31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Calibri" pitchFamily="34" charset="0"/>
                </a:rPr>
                <a:t>89.41</a:t>
              </a:r>
              <a:endParaRPr lang="en-US"/>
            </a:p>
          </p:txBody>
        </p:sp>
        <p:sp>
          <p:nvSpPr>
            <p:cNvPr id="17461" name="Rectangle 55"/>
            <p:cNvSpPr>
              <a:spLocks noChangeArrowheads="1"/>
            </p:cNvSpPr>
            <p:nvPr/>
          </p:nvSpPr>
          <p:spPr bwMode="auto">
            <a:xfrm>
              <a:off x="2868" y="2371"/>
              <a:ext cx="24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Calibri" pitchFamily="34" charset="0"/>
                </a:rPr>
                <a:t>4.35</a:t>
              </a:r>
              <a:endParaRPr lang="en-US"/>
            </a:p>
          </p:txBody>
        </p:sp>
        <p:sp>
          <p:nvSpPr>
            <p:cNvPr id="17462" name="Rectangle 56"/>
            <p:cNvSpPr>
              <a:spLocks noChangeArrowheads="1"/>
            </p:cNvSpPr>
            <p:nvPr/>
          </p:nvSpPr>
          <p:spPr bwMode="auto">
            <a:xfrm>
              <a:off x="3308" y="2371"/>
              <a:ext cx="24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Calibri" pitchFamily="34" charset="0"/>
                </a:rPr>
                <a:t>0.82</a:t>
              </a:r>
              <a:endParaRPr lang="en-US"/>
            </a:p>
          </p:txBody>
        </p:sp>
        <p:sp>
          <p:nvSpPr>
            <p:cNvPr id="17463" name="Rectangle 57"/>
            <p:cNvSpPr>
              <a:spLocks noChangeArrowheads="1"/>
            </p:cNvSpPr>
            <p:nvPr/>
          </p:nvSpPr>
          <p:spPr bwMode="auto">
            <a:xfrm>
              <a:off x="3747" y="2371"/>
              <a:ext cx="24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Calibri" pitchFamily="34" charset="0"/>
                </a:rPr>
                <a:t>0.18</a:t>
              </a:r>
              <a:endParaRPr lang="en-US"/>
            </a:p>
          </p:txBody>
        </p:sp>
        <p:sp>
          <p:nvSpPr>
            <p:cNvPr id="17464" name="Rectangle 58"/>
            <p:cNvSpPr>
              <a:spLocks noChangeArrowheads="1"/>
            </p:cNvSpPr>
            <p:nvPr/>
          </p:nvSpPr>
          <p:spPr bwMode="auto">
            <a:xfrm>
              <a:off x="4186" y="2371"/>
              <a:ext cx="309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Calibri" pitchFamily="34" charset="0"/>
                </a:rPr>
                <a:t>0.02</a:t>
              </a:r>
              <a:endParaRPr lang="en-US"/>
            </a:p>
          </p:txBody>
        </p:sp>
        <p:sp>
          <p:nvSpPr>
            <p:cNvPr id="17465" name="Rectangle 59"/>
            <p:cNvSpPr>
              <a:spLocks noChangeArrowheads="1"/>
            </p:cNvSpPr>
            <p:nvPr/>
          </p:nvSpPr>
          <p:spPr bwMode="auto">
            <a:xfrm>
              <a:off x="4660" y="2371"/>
              <a:ext cx="24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Calibri" pitchFamily="34" charset="0"/>
                </a:rPr>
                <a:t>0.19</a:t>
              </a:r>
              <a:endParaRPr lang="en-US"/>
            </a:p>
          </p:txBody>
        </p:sp>
        <p:sp>
          <p:nvSpPr>
            <p:cNvPr id="17466" name="Rectangle 60"/>
            <p:cNvSpPr>
              <a:spLocks noChangeArrowheads="1"/>
            </p:cNvSpPr>
            <p:nvPr/>
          </p:nvSpPr>
          <p:spPr bwMode="auto">
            <a:xfrm>
              <a:off x="725" y="2541"/>
              <a:ext cx="208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Calibri" pitchFamily="34" charset="0"/>
                </a:rPr>
                <a:t>Ba</a:t>
              </a:r>
              <a:endParaRPr lang="en-US"/>
            </a:p>
          </p:txBody>
        </p:sp>
        <p:sp>
          <p:nvSpPr>
            <p:cNvPr id="17467" name="Rectangle 61"/>
            <p:cNvSpPr>
              <a:spLocks noChangeArrowheads="1"/>
            </p:cNvSpPr>
            <p:nvPr/>
          </p:nvSpPr>
          <p:spPr bwMode="auto">
            <a:xfrm>
              <a:off x="1111" y="2541"/>
              <a:ext cx="309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Calibri" pitchFamily="34" charset="0"/>
                </a:rPr>
                <a:t>0.01</a:t>
              </a:r>
              <a:endParaRPr lang="en-US"/>
            </a:p>
          </p:txBody>
        </p:sp>
        <p:sp>
          <p:nvSpPr>
            <p:cNvPr id="17468" name="Rectangle 62"/>
            <p:cNvSpPr>
              <a:spLocks noChangeArrowheads="1"/>
            </p:cNvSpPr>
            <p:nvPr/>
          </p:nvSpPr>
          <p:spPr bwMode="auto">
            <a:xfrm>
              <a:off x="1550" y="2541"/>
              <a:ext cx="24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Calibri" pitchFamily="34" charset="0"/>
                </a:rPr>
                <a:t>0.06</a:t>
              </a:r>
              <a:endParaRPr lang="en-US"/>
            </a:p>
          </p:txBody>
        </p:sp>
        <p:sp>
          <p:nvSpPr>
            <p:cNvPr id="17469" name="Rectangle 63"/>
            <p:cNvSpPr>
              <a:spLocks noChangeArrowheads="1"/>
            </p:cNvSpPr>
            <p:nvPr/>
          </p:nvSpPr>
          <p:spPr bwMode="auto">
            <a:xfrm>
              <a:off x="1989" y="2541"/>
              <a:ext cx="24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Calibri" pitchFamily="34" charset="0"/>
                </a:rPr>
                <a:t>0.41</a:t>
              </a:r>
              <a:endParaRPr lang="en-US"/>
            </a:p>
          </p:txBody>
        </p:sp>
        <p:sp>
          <p:nvSpPr>
            <p:cNvPr id="17470" name="Rectangle 64"/>
            <p:cNvSpPr>
              <a:spLocks noChangeArrowheads="1"/>
            </p:cNvSpPr>
            <p:nvPr/>
          </p:nvSpPr>
          <p:spPr bwMode="auto">
            <a:xfrm>
              <a:off x="2429" y="2541"/>
              <a:ext cx="24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Calibri" pitchFamily="34" charset="0"/>
                </a:rPr>
                <a:t>6.22</a:t>
              </a:r>
              <a:endParaRPr lang="en-US"/>
            </a:p>
          </p:txBody>
        </p:sp>
        <p:sp>
          <p:nvSpPr>
            <p:cNvPr id="17471" name="Rectangle 65"/>
            <p:cNvSpPr>
              <a:spLocks noChangeArrowheads="1"/>
            </p:cNvSpPr>
            <p:nvPr/>
          </p:nvSpPr>
          <p:spPr bwMode="auto">
            <a:xfrm>
              <a:off x="2835" y="2541"/>
              <a:ext cx="31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Calibri" pitchFamily="34" charset="0"/>
                </a:rPr>
                <a:t>83.43</a:t>
              </a:r>
              <a:endParaRPr lang="en-US"/>
            </a:p>
          </p:txBody>
        </p:sp>
        <p:sp>
          <p:nvSpPr>
            <p:cNvPr id="17472" name="Rectangle 66"/>
            <p:cNvSpPr>
              <a:spLocks noChangeArrowheads="1"/>
            </p:cNvSpPr>
            <p:nvPr/>
          </p:nvSpPr>
          <p:spPr bwMode="auto">
            <a:xfrm>
              <a:off x="3308" y="2541"/>
              <a:ext cx="24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Calibri" pitchFamily="34" charset="0"/>
                </a:rPr>
                <a:t>7.97</a:t>
              </a:r>
              <a:endParaRPr lang="en-US"/>
            </a:p>
          </p:txBody>
        </p:sp>
        <p:sp>
          <p:nvSpPr>
            <p:cNvPr id="17473" name="Rectangle 67"/>
            <p:cNvSpPr>
              <a:spLocks noChangeArrowheads="1"/>
            </p:cNvSpPr>
            <p:nvPr/>
          </p:nvSpPr>
          <p:spPr bwMode="auto">
            <a:xfrm>
              <a:off x="3747" y="2541"/>
              <a:ext cx="24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Calibri" pitchFamily="34" charset="0"/>
                </a:rPr>
                <a:t>0.59</a:t>
              </a:r>
              <a:endParaRPr lang="en-US"/>
            </a:p>
          </p:txBody>
        </p:sp>
        <p:sp>
          <p:nvSpPr>
            <p:cNvPr id="17474" name="Rectangle 68"/>
            <p:cNvSpPr>
              <a:spLocks noChangeArrowheads="1"/>
            </p:cNvSpPr>
            <p:nvPr/>
          </p:nvSpPr>
          <p:spPr bwMode="auto">
            <a:xfrm>
              <a:off x="4186" y="2541"/>
              <a:ext cx="24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Calibri" pitchFamily="34" charset="0"/>
                </a:rPr>
                <a:t>0.09</a:t>
              </a:r>
              <a:endParaRPr lang="en-US"/>
            </a:p>
          </p:txBody>
        </p:sp>
        <p:sp>
          <p:nvSpPr>
            <p:cNvPr id="17475" name="Rectangle 69"/>
            <p:cNvSpPr>
              <a:spLocks noChangeArrowheads="1"/>
            </p:cNvSpPr>
            <p:nvPr/>
          </p:nvSpPr>
          <p:spPr bwMode="auto">
            <a:xfrm>
              <a:off x="4660" y="2541"/>
              <a:ext cx="24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Calibri" pitchFamily="34" charset="0"/>
                </a:rPr>
                <a:t>1.22</a:t>
              </a:r>
              <a:endParaRPr lang="en-US"/>
            </a:p>
          </p:txBody>
        </p:sp>
        <p:sp>
          <p:nvSpPr>
            <p:cNvPr id="17476" name="Rectangle 70"/>
            <p:cNvSpPr>
              <a:spLocks noChangeArrowheads="1"/>
            </p:cNvSpPr>
            <p:nvPr/>
          </p:nvSpPr>
          <p:spPr bwMode="auto">
            <a:xfrm>
              <a:off x="757" y="2712"/>
              <a:ext cx="142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Calibri" pitchFamily="34" charset="0"/>
                </a:rPr>
                <a:t>B</a:t>
              </a:r>
              <a:endParaRPr lang="en-US"/>
            </a:p>
          </p:txBody>
        </p:sp>
        <p:sp>
          <p:nvSpPr>
            <p:cNvPr id="17477" name="Rectangle 71"/>
            <p:cNvSpPr>
              <a:spLocks noChangeArrowheads="1"/>
            </p:cNvSpPr>
            <p:nvPr/>
          </p:nvSpPr>
          <p:spPr bwMode="auto">
            <a:xfrm>
              <a:off x="1111" y="2712"/>
              <a:ext cx="309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Calibri" pitchFamily="34" charset="0"/>
                </a:rPr>
                <a:t>0.01</a:t>
              </a:r>
              <a:endParaRPr lang="en-US"/>
            </a:p>
          </p:txBody>
        </p:sp>
        <p:sp>
          <p:nvSpPr>
            <p:cNvPr id="17478" name="Rectangle 72"/>
            <p:cNvSpPr>
              <a:spLocks noChangeArrowheads="1"/>
            </p:cNvSpPr>
            <p:nvPr/>
          </p:nvSpPr>
          <p:spPr bwMode="auto">
            <a:xfrm>
              <a:off x="1550" y="2712"/>
              <a:ext cx="24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Calibri" pitchFamily="34" charset="0"/>
                </a:rPr>
                <a:t>0.04</a:t>
              </a:r>
              <a:endParaRPr lang="en-US"/>
            </a:p>
          </p:txBody>
        </p:sp>
        <p:sp>
          <p:nvSpPr>
            <p:cNvPr id="17479" name="Rectangle 73"/>
            <p:cNvSpPr>
              <a:spLocks noChangeArrowheads="1"/>
            </p:cNvSpPr>
            <p:nvPr/>
          </p:nvSpPr>
          <p:spPr bwMode="auto">
            <a:xfrm>
              <a:off x="1989" y="2712"/>
              <a:ext cx="24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Calibri" pitchFamily="34" charset="0"/>
                </a:rPr>
                <a:t>0.14</a:t>
              </a:r>
              <a:endParaRPr lang="en-US"/>
            </a:p>
          </p:txBody>
        </p:sp>
        <p:sp>
          <p:nvSpPr>
            <p:cNvPr id="17480" name="Rectangle 74"/>
            <p:cNvSpPr>
              <a:spLocks noChangeArrowheads="1"/>
            </p:cNvSpPr>
            <p:nvPr/>
          </p:nvSpPr>
          <p:spPr bwMode="auto">
            <a:xfrm>
              <a:off x="2429" y="2712"/>
              <a:ext cx="24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Calibri" pitchFamily="34" charset="0"/>
                </a:rPr>
                <a:t>0.38</a:t>
              </a:r>
              <a:endParaRPr lang="en-US"/>
            </a:p>
          </p:txBody>
        </p:sp>
        <p:sp>
          <p:nvSpPr>
            <p:cNvPr id="17481" name="Rectangle 75"/>
            <p:cNvSpPr>
              <a:spLocks noChangeArrowheads="1"/>
            </p:cNvSpPr>
            <p:nvPr/>
          </p:nvSpPr>
          <p:spPr bwMode="auto">
            <a:xfrm>
              <a:off x="2868" y="2712"/>
              <a:ext cx="24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Calibri" pitchFamily="34" charset="0"/>
                </a:rPr>
                <a:t>5.32</a:t>
              </a:r>
              <a:endParaRPr lang="en-US"/>
            </a:p>
          </p:txBody>
        </p:sp>
        <p:sp>
          <p:nvSpPr>
            <p:cNvPr id="17482" name="Rectangle 76"/>
            <p:cNvSpPr>
              <a:spLocks noChangeArrowheads="1"/>
            </p:cNvSpPr>
            <p:nvPr/>
          </p:nvSpPr>
          <p:spPr bwMode="auto">
            <a:xfrm>
              <a:off x="3274" y="2712"/>
              <a:ext cx="31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Calibri" pitchFamily="34" charset="0"/>
                </a:rPr>
                <a:t>82.19</a:t>
              </a:r>
              <a:endParaRPr lang="en-US"/>
            </a:p>
          </p:txBody>
        </p:sp>
        <p:sp>
          <p:nvSpPr>
            <p:cNvPr id="17483" name="Rectangle 77"/>
            <p:cNvSpPr>
              <a:spLocks noChangeArrowheads="1"/>
            </p:cNvSpPr>
            <p:nvPr/>
          </p:nvSpPr>
          <p:spPr bwMode="auto">
            <a:xfrm>
              <a:off x="3747" y="2712"/>
              <a:ext cx="24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Calibri" pitchFamily="34" charset="0"/>
                </a:rPr>
                <a:t>6.45</a:t>
              </a:r>
              <a:endParaRPr lang="en-US"/>
            </a:p>
          </p:txBody>
        </p:sp>
        <p:sp>
          <p:nvSpPr>
            <p:cNvPr id="17484" name="Rectangle 78"/>
            <p:cNvSpPr>
              <a:spLocks noChangeArrowheads="1"/>
            </p:cNvSpPr>
            <p:nvPr/>
          </p:nvSpPr>
          <p:spPr bwMode="auto">
            <a:xfrm>
              <a:off x="4186" y="2712"/>
              <a:ext cx="24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Calibri" pitchFamily="34" charset="0"/>
                </a:rPr>
                <a:t>0.74</a:t>
              </a:r>
              <a:endParaRPr lang="en-US"/>
            </a:p>
          </p:txBody>
        </p:sp>
        <p:sp>
          <p:nvSpPr>
            <p:cNvPr id="17485" name="Rectangle 79"/>
            <p:cNvSpPr>
              <a:spLocks noChangeArrowheads="1"/>
            </p:cNvSpPr>
            <p:nvPr/>
          </p:nvSpPr>
          <p:spPr bwMode="auto">
            <a:xfrm>
              <a:off x="4660" y="2712"/>
              <a:ext cx="24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Calibri" pitchFamily="34" charset="0"/>
                </a:rPr>
                <a:t>4.73</a:t>
              </a:r>
              <a:endParaRPr lang="en-US"/>
            </a:p>
          </p:txBody>
        </p:sp>
        <p:sp>
          <p:nvSpPr>
            <p:cNvPr id="17486" name="Rectangle 80"/>
            <p:cNvSpPr>
              <a:spLocks noChangeArrowheads="1"/>
            </p:cNvSpPr>
            <p:nvPr/>
          </p:nvSpPr>
          <p:spPr bwMode="auto">
            <a:xfrm>
              <a:off x="692" y="2882"/>
              <a:ext cx="271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Calibri" pitchFamily="34" charset="0"/>
                </a:rPr>
                <a:t>Caa</a:t>
              </a:r>
              <a:endParaRPr lang="en-US"/>
            </a:p>
          </p:txBody>
        </p:sp>
        <p:sp>
          <p:nvSpPr>
            <p:cNvPr id="17487" name="Rectangle 81"/>
            <p:cNvSpPr>
              <a:spLocks noChangeArrowheads="1"/>
            </p:cNvSpPr>
            <p:nvPr/>
          </p:nvSpPr>
          <p:spPr bwMode="auto">
            <a:xfrm>
              <a:off x="1111" y="2882"/>
              <a:ext cx="309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Calibri" pitchFamily="34" charset="0"/>
                </a:rPr>
                <a:t>0.00</a:t>
              </a:r>
              <a:endParaRPr lang="en-US"/>
            </a:p>
          </p:txBody>
        </p:sp>
        <p:sp>
          <p:nvSpPr>
            <p:cNvPr id="17488" name="Rectangle 82"/>
            <p:cNvSpPr>
              <a:spLocks noChangeArrowheads="1"/>
            </p:cNvSpPr>
            <p:nvPr/>
          </p:nvSpPr>
          <p:spPr bwMode="auto">
            <a:xfrm>
              <a:off x="1550" y="2882"/>
              <a:ext cx="24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Calibri" pitchFamily="34" charset="0"/>
                </a:rPr>
                <a:t>0.02</a:t>
              </a:r>
              <a:endParaRPr lang="en-US"/>
            </a:p>
          </p:txBody>
        </p:sp>
        <p:sp>
          <p:nvSpPr>
            <p:cNvPr id="17489" name="Rectangle 83"/>
            <p:cNvSpPr>
              <a:spLocks noChangeArrowheads="1"/>
            </p:cNvSpPr>
            <p:nvPr/>
          </p:nvSpPr>
          <p:spPr bwMode="auto">
            <a:xfrm>
              <a:off x="1989" y="2882"/>
              <a:ext cx="24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Calibri" pitchFamily="34" charset="0"/>
                </a:rPr>
                <a:t>0.02</a:t>
              </a:r>
              <a:endParaRPr lang="en-US"/>
            </a:p>
          </p:txBody>
        </p:sp>
        <p:sp>
          <p:nvSpPr>
            <p:cNvPr id="17490" name="Rectangle 84"/>
            <p:cNvSpPr>
              <a:spLocks noChangeArrowheads="1"/>
            </p:cNvSpPr>
            <p:nvPr/>
          </p:nvSpPr>
          <p:spPr bwMode="auto">
            <a:xfrm>
              <a:off x="2429" y="2882"/>
              <a:ext cx="24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Calibri" pitchFamily="34" charset="0"/>
                </a:rPr>
                <a:t>0.16</a:t>
              </a:r>
              <a:endParaRPr lang="en-US"/>
            </a:p>
          </p:txBody>
        </p:sp>
        <p:sp>
          <p:nvSpPr>
            <p:cNvPr id="17491" name="Rectangle 85"/>
            <p:cNvSpPr>
              <a:spLocks noChangeArrowheads="1"/>
            </p:cNvSpPr>
            <p:nvPr/>
          </p:nvSpPr>
          <p:spPr bwMode="auto">
            <a:xfrm>
              <a:off x="2868" y="2882"/>
              <a:ext cx="24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Calibri" pitchFamily="34" charset="0"/>
                </a:rPr>
                <a:t>0.53</a:t>
              </a:r>
              <a:endParaRPr lang="en-US"/>
            </a:p>
          </p:txBody>
        </p:sp>
        <p:sp>
          <p:nvSpPr>
            <p:cNvPr id="17492" name="Rectangle 86"/>
            <p:cNvSpPr>
              <a:spLocks noChangeArrowheads="1"/>
            </p:cNvSpPr>
            <p:nvPr/>
          </p:nvSpPr>
          <p:spPr bwMode="auto">
            <a:xfrm>
              <a:off x="3308" y="2882"/>
              <a:ext cx="24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Calibri" pitchFamily="34" charset="0"/>
                </a:rPr>
                <a:t>9.41</a:t>
              </a:r>
              <a:endParaRPr lang="en-US"/>
            </a:p>
          </p:txBody>
        </p:sp>
        <p:sp>
          <p:nvSpPr>
            <p:cNvPr id="17493" name="Rectangle 87"/>
            <p:cNvSpPr>
              <a:spLocks noChangeArrowheads="1"/>
            </p:cNvSpPr>
            <p:nvPr/>
          </p:nvSpPr>
          <p:spPr bwMode="auto">
            <a:xfrm>
              <a:off x="3714" y="2882"/>
              <a:ext cx="31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Calibri" pitchFamily="34" charset="0"/>
                </a:rPr>
                <a:t>68.43</a:t>
              </a:r>
              <a:endParaRPr lang="en-US"/>
            </a:p>
          </p:txBody>
        </p:sp>
        <p:sp>
          <p:nvSpPr>
            <p:cNvPr id="17494" name="Rectangle 88"/>
            <p:cNvSpPr>
              <a:spLocks noChangeArrowheads="1"/>
            </p:cNvSpPr>
            <p:nvPr/>
          </p:nvSpPr>
          <p:spPr bwMode="auto">
            <a:xfrm>
              <a:off x="4186" y="2882"/>
              <a:ext cx="24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Calibri" pitchFamily="34" charset="0"/>
                </a:rPr>
                <a:t>4.67</a:t>
              </a:r>
              <a:endParaRPr lang="en-US"/>
            </a:p>
          </p:txBody>
        </p:sp>
        <p:sp>
          <p:nvSpPr>
            <p:cNvPr id="17495" name="Rectangle 89"/>
            <p:cNvSpPr>
              <a:spLocks noChangeArrowheads="1"/>
            </p:cNvSpPr>
            <p:nvPr/>
          </p:nvSpPr>
          <p:spPr bwMode="auto">
            <a:xfrm>
              <a:off x="4627" y="2882"/>
              <a:ext cx="31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Calibri" pitchFamily="34" charset="0"/>
                </a:rPr>
                <a:t>16.76</a:t>
              </a:r>
              <a:endParaRPr lang="en-US"/>
            </a:p>
          </p:txBody>
        </p:sp>
        <p:sp>
          <p:nvSpPr>
            <p:cNvPr id="17496" name="Rectangle 90"/>
            <p:cNvSpPr>
              <a:spLocks noChangeArrowheads="1"/>
            </p:cNvSpPr>
            <p:nvPr/>
          </p:nvSpPr>
          <p:spPr bwMode="auto">
            <a:xfrm>
              <a:off x="668" y="3052"/>
              <a:ext cx="321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Calibri" pitchFamily="34" charset="0"/>
                </a:rPr>
                <a:t>Ca-C</a:t>
              </a:r>
              <a:endParaRPr lang="en-US"/>
            </a:p>
          </p:txBody>
        </p:sp>
        <p:sp>
          <p:nvSpPr>
            <p:cNvPr id="17497" name="Rectangle 91"/>
            <p:cNvSpPr>
              <a:spLocks noChangeArrowheads="1"/>
            </p:cNvSpPr>
            <p:nvPr/>
          </p:nvSpPr>
          <p:spPr bwMode="auto">
            <a:xfrm>
              <a:off x="1111" y="3052"/>
              <a:ext cx="309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Calibri" pitchFamily="34" charset="0"/>
                </a:rPr>
                <a:t>0.00</a:t>
              </a:r>
              <a:endParaRPr lang="en-US"/>
            </a:p>
          </p:txBody>
        </p:sp>
        <p:sp>
          <p:nvSpPr>
            <p:cNvPr id="17498" name="Rectangle 92"/>
            <p:cNvSpPr>
              <a:spLocks noChangeArrowheads="1"/>
            </p:cNvSpPr>
            <p:nvPr/>
          </p:nvSpPr>
          <p:spPr bwMode="auto">
            <a:xfrm>
              <a:off x="1550" y="3052"/>
              <a:ext cx="309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Calibri" pitchFamily="34" charset="0"/>
                </a:rPr>
                <a:t>0.00</a:t>
              </a:r>
              <a:endParaRPr lang="en-US"/>
            </a:p>
          </p:txBody>
        </p:sp>
        <p:sp>
          <p:nvSpPr>
            <p:cNvPr id="17499" name="Rectangle 93"/>
            <p:cNvSpPr>
              <a:spLocks noChangeArrowheads="1"/>
            </p:cNvSpPr>
            <p:nvPr/>
          </p:nvSpPr>
          <p:spPr bwMode="auto">
            <a:xfrm>
              <a:off x="1989" y="3052"/>
              <a:ext cx="24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Calibri" pitchFamily="34" charset="0"/>
                </a:rPr>
                <a:t>0.00</a:t>
              </a:r>
              <a:endParaRPr lang="en-US"/>
            </a:p>
          </p:txBody>
        </p:sp>
        <p:sp>
          <p:nvSpPr>
            <p:cNvPr id="17500" name="Rectangle 94"/>
            <p:cNvSpPr>
              <a:spLocks noChangeArrowheads="1"/>
            </p:cNvSpPr>
            <p:nvPr/>
          </p:nvSpPr>
          <p:spPr bwMode="auto">
            <a:xfrm>
              <a:off x="2429" y="3052"/>
              <a:ext cx="309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Calibri" pitchFamily="34" charset="0"/>
                </a:rPr>
                <a:t>0.00</a:t>
              </a:r>
              <a:endParaRPr lang="en-US"/>
            </a:p>
          </p:txBody>
        </p:sp>
        <p:sp>
          <p:nvSpPr>
            <p:cNvPr id="17501" name="Rectangle 95"/>
            <p:cNvSpPr>
              <a:spLocks noChangeArrowheads="1"/>
            </p:cNvSpPr>
            <p:nvPr/>
          </p:nvSpPr>
          <p:spPr bwMode="auto">
            <a:xfrm>
              <a:off x="2868" y="3052"/>
              <a:ext cx="24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Calibri" pitchFamily="34" charset="0"/>
                </a:rPr>
                <a:t>0.39</a:t>
              </a:r>
              <a:endParaRPr lang="en-US"/>
            </a:p>
          </p:txBody>
        </p:sp>
        <p:sp>
          <p:nvSpPr>
            <p:cNvPr id="17502" name="Rectangle 96"/>
            <p:cNvSpPr>
              <a:spLocks noChangeArrowheads="1"/>
            </p:cNvSpPr>
            <p:nvPr/>
          </p:nvSpPr>
          <p:spPr bwMode="auto">
            <a:xfrm>
              <a:off x="3308" y="3052"/>
              <a:ext cx="24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Calibri" pitchFamily="34" charset="0"/>
                </a:rPr>
                <a:t>2.85</a:t>
              </a:r>
              <a:endParaRPr lang="en-US"/>
            </a:p>
          </p:txBody>
        </p:sp>
        <p:sp>
          <p:nvSpPr>
            <p:cNvPr id="17503" name="Rectangle 97"/>
            <p:cNvSpPr>
              <a:spLocks noChangeArrowheads="1"/>
            </p:cNvSpPr>
            <p:nvPr/>
          </p:nvSpPr>
          <p:spPr bwMode="auto">
            <a:xfrm>
              <a:off x="3747" y="3052"/>
              <a:ext cx="31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Calibri" pitchFamily="34" charset="0"/>
                </a:rPr>
                <a:t>10.66</a:t>
              </a:r>
              <a:endParaRPr lang="en-US"/>
            </a:p>
          </p:txBody>
        </p:sp>
        <p:sp>
          <p:nvSpPr>
            <p:cNvPr id="17504" name="Rectangle 98"/>
            <p:cNvSpPr>
              <a:spLocks noChangeArrowheads="1"/>
            </p:cNvSpPr>
            <p:nvPr/>
          </p:nvSpPr>
          <p:spPr bwMode="auto">
            <a:xfrm>
              <a:off x="4153" y="3052"/>
              <a:ext cx="31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Calibri" pitchFamily="34" charset="0"/>
                </a:rPr>
                <a:t>43.54</a:t>
              </a:r>
              <a:endParaRPr lang="en-US"/>
            </a:p>
          </p:txBody>
        </p:sp>
        <p:sp>
          <p:nvSpPr>
            <p:cNvPr id="17505" name="Rectangle 99"/>
            <p:cNvSpPr>
              <a:spLocks noChangeArrowheads="1"/>
            </p:cNvSpPr>
            <p:nvPr/>
          </p:nvSpPr>
          <p:spPr bwMode="auto">
            <a:xfrm>
              <a:off x="4627" y="3052"/>
              <a:ext cx="31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Calibri" pitchFamily="34" charset="0"/>
                </a:rPr>
                <a:t>42.56</a:t>
              </a:r>
              <a:endParaRPr lang="en-US"/>
            </a:p>
          </p:txBody>
        </p:sp>
        <p:sp>
          <p:nvSpPr>
            <p:cNvPr id="17506" name="Rectangle 100"/>
            <p:cNvSpPr>
              <a:spLocks noChangeArrowheads="1"/>
            </p:cNvSpPr>
            <p:nvPr/>
          </p:nvSpPr>
          <p:spPr bwMode="auto">
            <a:xfrm>
              <a:off x="592" y="3223"/>
              <a:ext cx="476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Calibri" pitchFamily="34" charset="0"/>
                </a:rPr>
                <a:t>Default</a:t>
              </a:r>
              <a:endParaRPr lang="en-US"/>
            </a:p>
          </p:txBody>
        </p:sp>
        <p:sp>
          <p:nvSpPr>
            <p:cNvPr id="17507" name="Rectangle 101"/>
            <p:cNvSpPr>
              <a:spLocks noChangeArrowheads="1"/>
            </p:cNvSpPr>
            <p:nvPr/>
          </p:nvSpPr>
          <p:spPr bwMode="auto">
            <a:xfrm>
              <a:off x="1111" y="3223"/>
              <a:ext cx="309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Calibri" pitchFamily="34" charset="0"/>
                </a:rPr>
                <a:t>0.00</a:t>
              </a:r>
              <a:endParaRPr lang="en-US"/>
            </a:p>
          </p:txBody>
        </p:sp>
        <p:sp>
          <p:nvSpPr>
            <p:cNvPr id="17508" name="Rectangle 102"/>
            <p:cNvSpPr>
              <a:spLocks noChangeArrowheads="1"/>
            </p:cNvSpPr>
            <p:nvPr/>
          </p:nvSpPr>
          <p:spPr bwMode="auto">
            <a:xfrm>
              <a:off x="1550" y="3223"/>
              <a:ext cx="309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Calibri" pitchFamily="34" charset="0"/>
                </a:rPr>
                <a:t>0.00</a:t>
              </a:r>
              <a:endParaRPr lang="en-US"/>
            </a:p>
          </p:txBody>
        </p:sp>
        <p:sp>
          <p:nvSpPr>
            <p:cNvPr id="17509" name="Rectangle 103"/>
            <p:cNvSpPr>
              <a:spLocks noChangeArrowheads="1"/>
            </p:cNvSpPr>
            <p:nvPr/>
          </p:nvSpPr>
          <p:spPr bwMode="auto">
            <a:xfrm>
              <a:off x="1989" y="3223"/>
              <a:ext cx="309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Calibri" pitchFamily="34" charset="0"/>
                </a:rPr>
                <a:t>0.00</a:t>
              </a:r>
              <a:endParaRPr lang="en-US"/>
            </a:p>
          </p:txBody>
        </p:sp>
        <p:sp>
          <p:nvSpPr>
            <p:cNvPr id="17510" name="Rectangle 104"/>
            <p:cNvSpPr>
              <a:spLocks noChangeArrowheads="1"/>
            </p:cNvSpPr>
            <p:nvPr/>
          </p:nvSpPr>
          <p:spPr bwMode="auto">
            <a:xfrm>
              <a:off x="2429" y="3223"/>
              <a:ext cx="309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Calibri" pitchFamily="34" charset="0"/>
                </a:rPr>
                <a:t>0.00</a:t>
              </a:r>
              <a:endParaRPr lang="en-US"/>
            </a:p>
          </p:txBody>
        </p:sp>
        <p:sp>
          <p:nvSpPr>
            <p:cNvPr id="17511" name="Rectangle 105"/>
            <p:cNvSpPr>
              <a:spLocks noChangeArrowheads="1"/>
            </p:cNvSpPr>
            <p:nvPr/>
          </p:nvSpPr>
          <p:spPr bwMode="auto">
            <a:xfrm>
              <a:off x="2868" y="3223"/>
              <a:ext cx="309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Calibri" pitchFamily="34" charset="0"/>
                </a:rPr>
                <a:t>0.00</a:t>
              </a:r>
              <a:endParaRPr lang="en-US"/>
            </a:p>
          </p:txBody>
        </p:sp>
        <p:sp>
          <p:nvSpPr>
            <p:cNvPr id="17512" name="Rectangle 106"/>
            <p:cNvSpPr>
              <a:spLocks noChangeArrowheads="1"/>
            </p:cNvSpPr>
            <p:nvPr/>
          </p:nvSpPr>
          <p:spPr bwMode="auto">
            <a:xfrm>
              <a:off x="3308" y="3223"/>
              <a:ext cx="309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Calibri" pitchFamily="34" charset="0"/>
                </a:rPr>
                <a:t>0.00</a:t>
              </a:r>
              <a:endParaRPr lang="en-US"/>
            </a:p>
          </p:txBody>
        </p:sp>
        <p:sp>
          <p:nvSpPr>
            <p:cNvPr id="17513" name="Rectangle 107"/>
            <p:cNvSpPr>
              <a:spLocks noChangeArrowheads="1"/>
            </p:cNvSpPr>
            <p:nvPr/>
          </p:nvSpPr>
          <p:spPr bwMode="auto">
            <a:xfrm>
              <a:off x="3747" y="3223"/>
              <a:ext cx="309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Calibri" pitchFamily="34" charset="0"/>
                </a:rPr>
                <a:t>0.00</a:t>
              </a:r>
              <a:endParaRPr lang="en-US"/>
            </a:p>
          </p:txBody>
        </p:sp>
        <p:sp>
          <p:nvSpPr>
            <p:cNvPr id="17514" name="Rectangle 108"/>
            <p:cNvSpPr>
              <a:spLocks noChangeArrowheads="1"/>
            </p:cNvSpPr>
            <p:nvPr/>
          </p:nvSpPr>
          <p:spPr bwMode="auto">
            <a:xfrm>
              <a:off x="4186" y="3223"/>
              <a:ext cx="309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Calibri" pitchFamily="34" charset="0"/>
                </a:rPr>
                <a:t>0.00</a:t>
              </a:r>
              <a:endParaRPr lang="en-US"/>
            </a:p>
          </p:txBody>
        </p:sp>
        <p:sp>
          <p:nvSpPr>
            <p:cNvPr id="17515" name="Rectangle 109"/>
            <p:cNvSpPr>
              <a:spLocks noChangeArrowheads="1"/>
            </p:cNvSpPr>
            <p:nvPr/>
          </p:nvSpPr>
          <p:spPr bwMode="auto">
            <a:xfrm>
              <a:off x="4593" y="3223"/>
              <a:ext cx="447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Calibri" pitchFamily="34" charset="0"/>
                </a:rPr>
                <a:t>100.00</a:t>
              </a:r>
              <a:endParaRPr lang="en-US"/>
            </a:p>
          </p:txBody>
        </p:sp>
        <p:sp>
          <p:nvSpPr>
            <p:cNvPr id="17516" name="Rectangle 110"/>
            <p:cNvSpPr>
              <a:spLocks noChangeArrowheads="1"/>
            </p:cNvSpPr>
            <p:nvPr/>
          </p:nvSpPr>
          <p:spPr bwMode="auto">
            <a:xfrm>
              <a:off x="2525" y="1519"/>
              <a:ext cx="1075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Calibri" pitchFamily="34" charset="0"/>
                </a:rPr>
                <a:t>Rating at year end</a:t>
              </a:r>
              <a:endParaRPr lang="en-US"/>
            </a:p>
          </p:txBody>
        </p:sp>
        <p:sp>
          <p:nvSpPr>
            <p:cNvPr id="17517" name="Line 111"/>
            <p:cNvSpPr>
              <a:spLocks noChangeShapeType="1"/>
            </p:cNvSpPr>
            <p:nvPr/>
          </p:nvSpPr>
          <p:spPr bwMode="auto">
            <a:xfrm>
              <a:off x="572" y="1517"/>
              <a:ext cx="445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8" name="Rectangle 112"/>
            <p:cNvSpPr>
              <a:spLocks noChangeArrowheads="1"/>
            </p:cNvSpPr>
            <p:nvPr/>
          </p:nvSpPr>
          <p:spPr bwMode="auto">
            <a:xfrm>
              <a:off x="572" y="1517"/>
              <a:ext cx="445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9" name="Line 113"/>
            <p:cNvSpPr>
              <a:spLocks noChangeShapeType="1"/>
            </p:cNvSpPr>
            <p:nvPr/>
          </p:nvSpPr>
          <p:spPr bwMode="auto">
            <a:xfrm>
              <a:off x="572" y="1858"/>
              <a:ext cx="445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20" name="Rectangle 114"/>
            <p:cNvSpPr>
              <a:spLocks noChangeArrowheads="1"/>
            </p:cNvSpPr>
            <p:nvPr/>
          </p:nvSpPr>
          <p:spPr bwMode="auto">
            <a:xfrm>
              <a:off x="572" y="1858"/>
              <a:ext cx="445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21" name="Line 115"/>
            <p:cNvSpPr>
              <a:spLocks noChangeShapeType="1"/>
            </p:cNvSpPr>
            <p:nvPr/>
          </p:nvSpPr>
          <p:spPr bwMode="auto">
            <a:xfrm>
              <a:off x="572" y="3391"/>
              <a:ext cx="445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22" name="Rectangle 116"/>
            <p:cNvSpPr>
              <a:spLocks noChangeArrowheads="1"/>
            </p:cNvSpPr>
            <p:nvPr/>
          </p:nvSpPr>
          <p:spPr bwMode="auto">
            <a:xfrm>
              <a:off x="572" y="3391"/>
              <a:ext cx="445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Simulating Transitions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35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1560" y="6372036"/>
            <a:ext cx="3354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CreditMetrics</a:t>
            </a:r>
            <a:r>
              <a:rPr lang="en-US" sz="1400" dirty="0" smtClean="0"/>
              <a:t> Technical Document 1997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74" y="1628800"/>
            <a:ext cx="8041749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276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 Metrics MTM </a:t>
            </a:r>
            <a:r>
              <a:rPr lang="en-US" dirty="0" err="1" smtClean="0"/>
              <a:t>VaR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Simulate</a:t>
            </a:r>
            <a:r>
              <a:rPr lang="en-US" dirty="0" smtClean="0"/>
              <a:t> for every loan: </a:t>
            </a:r>
          </a:p>
          <a:p>
            <a:r>
              <a:rPr lang="en-US" dirty="0" smtClean="0"/>
              <a:t>Determine the loan’s new ratings based on the standard normal cut-off points</a:t>
            </a:r>
          </a:p>
          <a:p>
            <a:r>
              <a:rPr lang="en-US" dirty="0" smtClean="0"/>
              <a:t>Re-price the loan with the credit spreads for the new rating</a:t>
            </a:r>
          </a:p>
          <a:p>
            <a:pPr lvl="1"/>
            <a:r>
              <a:rPr lang="en-US" smtClean="0"/>
              <a:t>Forwards </a:t>
            </a:r>
            <a:r>
              <a:rPr lang="en-US" dirty="0" smtClean="0"/>
              <a:t>for interest rates and credit spreads have to be used</a:t>
            </a:r>
          </a:p>
          <a:p>
            <a:r>
              <a:rPr lang="en-US" dirty="0" smtClean="0"/>
              <a:t>Sum up all loan values for one possible portfolio MTM at the end of period.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36</a:t>
            </a:fld>
            <a:endParaRPr lang="en-US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3447864"/>
              </p:ext>
            </p:extLst>
          </p:nvPr>
        </p:nvGraphicFramePr>
        <p:xfrm>
          <a:off x="5148064" y="1556792"/>
          <a:ext cx="2650480" cy="530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" name="Equation" r:id="rId3" imgW="1270000" imgH="254000" progId="Equation.3">
                  <p:embed/>
                </p:oleObj>
              </mc:Choice>
              <mc:Fallback>
                <p:oleObj name="Equation" r:id="rId3" imgW="12700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1556792"/>
                        <a:ext cx="2650480" cy="5303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7188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MTM Example for One Bond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 5-year, A-rated bond, paying 6% coupon.</a:t>
            </a:r>
          </a:p>
          <a:p>
            <a:r>
              <a:rPr lang="en-US" dirty="0" smtClean="0"/>
              <a:t>Simulate </a:t>
            </a:r>
            <a:r>
              <a:rPr lang="en-US" dirty="0" err="1" smtClean="0"/>
              <a:t>U</a:t>
            </a:r>
            <a:r>
              <a:rPr lang="en-US" baseline="-25000" dirty="0" err="1" smtClean="0"/>
              <a:t>i</a:t>
            </a:r>
            <a:r>
              <a:rPr lang="en-US" dirty="0" smtClean="0"/>
              <a:t> a standard Normal, and determine the new ratings based on the transition matrix:</a:t>
            </a:r>
          </a:p>
          <a:p>
            <a:endParaRPr lang="en-US" dirty="0"/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7D1A3B0-84A8-450D-B0A2-CBD17E15A472}" type="slidenum">
              <a:rPr lang="en-US" altLang="en-US" smtClean="0"/>
              <a:pPr eaLnBrk="1" hangingPunct="1"/>
              <a:t>37</a:t>
            </a:fld>
            <a:endParaRPr lang="en-US" altLang="en-US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324325"/>
              </p:ext>
            </p:extLst>
          </p:nvPr>
        </p:nvGraphicFramePr>
        <p:xfrm>
          <a:off x="2339752" y="3645024"/>
          <a:ext cx="5688633" cy="3014821"/>
        </p:xfrm>
        <a:graphic>
          <a:graphicData uri="http://schemas.openxmlformats.org/drawingml/2006/table">
            <a:tbl>
              <a:tblPr firstRow="1" firstCol="1">
                <a:tableStyleId>{69012ECD-51FC-41F1-AA8D-1B2483CD663E}</a:tableStyleId>
              </a:tblPr>
              <a:tblGrid>
                <a:gridCol w="1062532"/>
                <a:gridCol w="1291385"/>
                <a:gridCol w="1209652"/>
                <a:gridCol w="1062532"/>
                <a:gridCol w="1062532"/>
              </a:tblGrid>
              <a:tr h="7059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End of Year Rating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Probability (%)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Cum </a:t>
                      </a:r>
                      <a:r>
                        <a:rPr lang="en-US" sz="1600" u="none" strike="noStrike" dirty="0" err="1" smtClean="0">
                          <a:effectLst/>
                        </a:rPr>
                        <a:t>Prob</a:t>
                      </a:r>
                      <a:r>
                        <a:rPr lang="en-US" sz="1600" u="none" strike="noStrike" dirty="0" smtClean="0">
                          <a:effectLst/>
                        </a:rPr>
                        <a:t> (</a:t>
                      </a:r>
                      <a:r>
                        <a:rPr lang="en-US" sz="1600" u="none" strike="noStrike" dirty="0">
                          <a:effectLst/>
                        </a:rPr>
                        <a:t>%)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lower bound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upper bound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415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Aaa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3.239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∞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415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Aa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2.82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99.94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1.899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3.239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415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90.88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97.12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-1.535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1.899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415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Baa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5.52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6.24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-2.447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-1.535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415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Ba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0.51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0.72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-2.863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-2.447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415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0.21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-3.090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-2.863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415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Caa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0.03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-3.195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-3.090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415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Ca-C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0.07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-3.239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-3.195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415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-∞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-3.239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MTM Example Cont.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forward curves for each rating to revalue the bond: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For example, if it stays A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38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2117644"/>
            <a:ext cx="3672408" cy="17844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4168" y="4509120"/>
            <a:ext cx="1739900" cy="1625600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9823400"/>
              </p:ext>
            </p:extLst>
          </p:nvPr>
        </p:nvGraphicFramePr>
        <p:xfrm>
          <a:off x="899592" y="4653136"/>
          <a:ext cx="4536504" cy="5485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46" name="Equation" r:id="rId5" imgW="3886200" imgH="469900" progId="Equation.3">
                  <p:embed/>
                </p:oleObj>
              </mc:Choice>
              <mc:Fallback>
                <p:oleObj name="Equation" r:id="rId5" imgW="38862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99592" y="4653136"/>
                        <a:ext cx="4536504" cy="5485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1199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MTM </a:t>
            </a:r>
            <a:r>
              <a:rPr lang="en-US" dirty="0" err="1" smtClean="0"/>
              <a:t>VaR</a:t>
            </a:r>
            <a:r>
              <a:rPr lang="en-US" dirty="0" smtClean="0"/>
              <a:t>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39</a:t>
            </a:fld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15616" y="1988840"/>
            <a:ext cx="7086600" cy="339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cxnSp>
        <p:nvCxnSpPr>
          <p:cNvPr id="3" name="Straight Connector 2"/>
          <p:cNvCxnSpPr/>
          <p:nvPr/>
        </p:nvCxnSpPr>
        <p:spPr>
          <a:xfrm flipV="1">
            <a:off x="2627784" y="2132856"/>
            <a:ext cx="0" cy="25922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6228184" y="2132856"/>
            <a:ext cx="0" cy="25922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04048" y="1763524"/>
            <a:ext cx="2989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Mean Horizon Value (MHV)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47664" y="1763524"/>
            <a:ext cx="2565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X% Worst Case (XWC)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27784" y="2492896"/>
            <a:ext cx="3600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23928" y="263691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VaR</a:t>
            </a:r>
            <a:r>
              <a:rPr lang="en-US" baseline="30000" dirty="0" err="1" smtClean="0"/>
              <a:t>UL</a:t>
            </a:r>
            <a:endParaRPr lang="en-US" baseline="300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5724128" y="3501008"/>
            <a:ext cx="0" cy="12241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88024" y="4725144"/>
            <a:ext cx="1591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 Value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5724128" y="3933056"/>
            <a:ext cx="5040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24128" y="3573016"/>
            <a:ext cx="458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11560" y="5445224"/>
            <a:ext cx="797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 all bond values to create an end of period distribution for portfolio value.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51520" y="2852936"/>
            <a:ext cx="239731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VaR</a:t>
            </a:r>
            <a:r>
              <a:rPr lang="en-US" baseline="30000" dirty="0" err="1"/>
              <a:t>UL</a:t>
            </a:r>
            <a:r>
              <a:rPr lang="en-US" dirty="0" smtClean="0"/>
              <a:t> = MHV – XWC</a:t>
            </a:r>
          </a:p>
          <a:p>
            <a:r>
              <a:rPr lang="en-US" dirty="0" smtClean="0"/>
              <a:t>EL = CV - MHV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298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Credit </a:t>
            </a:r>
            <a:r>
              <a:rPr lang="en-US" dirty="0" err="1" smtClean="0"/>
              <a:t>VaR</a:t>
            </a:r>
            <a:r>
              <a:rPr lang="en-US" dirty="0" smtClean="0"/>
              <a:t> for Uncorrelated Loans (Example – 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is the </a:t>
            </a:r>
            <a:r>
              <a:rPr lang="en-US" dirty="0" err="1" smtClean="0"/>
              <a:t>VaR</a:t>
            </a:r>
            <a:r>
              <a:rPr lang="en-US" dirty="0" smtClean="0"/>
              <a:t> 96% of the portfolio?</a:t>
            </a:r>
          </a:p>
          <a:p>
            <a:pPr lvl="1"/>
            <a:r>
              <a:rPr lang="en-US" sz="2400" dirty="0" smtClean="0"/>
              <a:t>The probability of </a:t>
            </a:r>
            <a:r>
              <a:rPr lang="en-US" sz="2400" i="1" dirty="0" smtClean="0"/>
              <a:t>K</a:t>
            </a:r>
            <a:r>
              <a:rPr lang="en-US" sz="2400" dirty="0" smtClean="0"/>
              <a:t> loans defaulting is given by the Binomial Distribution </a:t>
            </a:r>
          </a:p>
          <a:p>
            <a:pPr lvl="1"/>
            <a:r>
              <a:rPr lang="en-US" sz="2400" dirty="0" smtClean="0"/>
              <a:t>P(</a:t>
            </a:r>
            <a:r>
              <a:rPr lang="en-US" sz="2400" i="1" dirty="0" smtClean="0"/>
              <a:t>K</a:t>
            </a:r>
            <a:r>
              <a:rPr lang="en-US" sz="2400" dirty="0" smtClean="0"/>
              <a:t> loans default) = BINOMDIST(</a:t>
            </a:r>
            <a:r>
              <a:rPr lang="en-US" sz="2400" i="1" dirty="0" smtClean="0"/>
              <a:t>K</a:t>
            </a:r>
            <a:r>
              <a:rPr lang="en-US" sz="2400" dirty="0" smtClean="0"/>
              <a:t>, 100,2.5%,0)</a:t>
            </a:r>
          </a:p>
          <a:p>
            <a:pPr lvl="1"/>
            <a:r>
              <a:rPr lang="en-US" sz="2400" dirty="0" smtClean="0"/>
              <a:t>P(# defaults  ≤ </a:t>
            </a:r>
            <a:r>
              <a:rPr lang="en-US" sz="2400" i="1" dirty="0" smtClean="0"/>
              <a:t>K</a:t>
            </a:r>
            <a:r>
              <a:rPr lang="en-US" sz="2400" dirty="0" smtClean="0"/>
              <a:t>) </a:t>
            </a:r>
            <a:r>
              <a:rPr lang="en-US" sz="2400" dirty="0"/>
              <a:t>= BINOMDIST(</a:t>
            </a:r>
            <a:r>
              <a:rPr lang="en-US" sz="2400" i="1" dirty="0"/>
              <a:t>K</a:t>
            </a:r>
            <a:r>
              <a:rPr lang="en-US" sz="2400" dirty="0"/>
              <a:t>, 100,2.5%</a:t>
            </a:r>
            <a:r>
              <a:rPr lang="en-US" sz="2400" dirty="0" smtClean="0"/>
              <a:t>,1)</a:t>
            </a:r>
          </a:p>
          <a:p>
            <a:r>
              <a:rPr lang="en-US" dirty="0"/>
              <a:t>Excel gives us </a:t>
            </a:r>
          </a:p>
          <a:p>
            <a:pPr marL="0" indent="0">
              <a:buNone/>
            </a:pPr>
            <a:r>
              <a:rPr lang="en-US" dirty="0"/>
              <a:t>	the following values: </a:t>
            </a:r>
          </a:p>
          <a:p>
            <a:r>
              <a:rPr lang="en-US" dirty="0" smtClean="0"/>
              <a:t>There is 96% that 5 loans </a:t>
            </a:r>
          </a:p>
          <a:p>
            <a:pPr marL="0" indent="0">
              <a:buNone/>
            </a:pPr>
            <a:r>
              <a:rPr lang="en-US" dirty="0" smtClean="0"/>
              <a:t>	or less will default.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611372"/>
              </p:ext>
            </p:extLst>
          </p:nvPr>
        </p:nvGraphicFramePr>
        <p:xfrm>
          <a:off x="5148064" y="3717032"/>
          <a:ext cx="3384376" cy="2682240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1525168"/>
                <a:gridCol w="1859208"/>
              </a:tblGrid>
              <a:tr h="2430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Num</a:t>
                      </a:r>
                      <a:r>
                        <a:rPr lang="en-US" sz="1600" dirty="0" smtClean="0"/>
                        <a:t> Defaults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Cumulative </a:t>
                      </a:r>
                      <a:r>
                        <a:rPr lang="en-US" sz="1600" dirty="0" err="1" smtClean="0"/>
                        <a:t>Prob</a:t>
                      </a:r>
                      <a:endParaRPr lang="en-US" sz="1600" dirty="0"/>
                    </a:p>
                  </a:txBody>
                  <a:tcPr/>
                </a:tc>
              </a:tr>
              <a:tr h="2430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0.08</a:t>
                      </a:r>
                      <a:endParaRPr lang="en-US" sz="1600" dirty="0"/>
                    </a:p>
                  </a:txBody>
                  <a:tcPr/>
                </a:tc>
              </a:tr>
              <a:tr h="2430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0.28</a:t>
                      </a:r>
                      <a:endParaRPr lang="en-US" sz="1600" dirty="0"/>
                    </a:p>
                  </a:txBody>
                  <a:tcPr/>
                </a:tc>
              </a:tr>
              <a:tr h="2430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0.54</a:t>
                      </a:r>
                      <a:endParaRPr lang="en-US" sz="1600" dirty="0"/>
                    </a:p>
                  </a:txBody>
                  <a:tcPr/>
                </a:tc>
              </a:tr>
              <a:tr h="2430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0.76</a:t>
                      </a:r>
                      <a:endParaRPr lang="en-US" sz="1600" dirty="0"/>
                    </a:p>
                  </a:txBody>
                  <a:tcPr/>
                </a:tc>
              </a:tr>
              <a:tr h="2430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0.89</a:t>
                      </a:r>
                      <a:endParaRPr lang="en-US" sz="1600" dirty="0"/>
                    </a:p>
                  </a:txBody>
                  <a:tcPr/>
                </a:tc>
              </a:tr>
              <a:tr h="24302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5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0.96</a:t>
                      </a:r>
                      <a:endParaRPr lang="en-US" sz="1600" b="1" dirty="0"/>
                    </a:p>
                  </a:txBody>
                  <a:tcPr/>
                </a:tc>
              </a:tr>
              <a:tr h="2430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0.99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6892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 Metrics Incorporating LGD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4692277"/>
            <a:ext cx="8229600" cy="161704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Recovery rates have wide variation</a:t>
            </a:r>
          </a:p>
          <a:p>
            <a:r>
              <a:rPr lang="en-US" dirty="0" smtClean="0"/>
              <a:t>Low recovery rates are correlated with high PD over time and industry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40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4784"/>
            <a:ext cx="9144000" cy="31407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1560" y="6372036"/>
            <a:ext cx="3354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CreditMetrics</a:t>
            </a:r>
            <a:r>
              <a:rPr lang="en-US" sz="1400" dirty="0" smtClean="0"/>
              <a:t> Technical Document 1997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5868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Incorporating LGD </a:t>
            </a:r>
            <a:r>
              <a:rPr lang="en-US" sz="3600" dirty="0" smtClean="0"/>
              <a:t>cont.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41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636911"/>
            <a:ext cx="6452404" cy="39604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553" y="1484784"/>
            <a:ext cx="7776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Credit Metrics samples Recovery from Beta distribution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bounded between 0 and 1.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fitted based on empirical studies.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More complex simulations can correlate Recovery to PDs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292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Basel II – Internal Rating Based Approach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dirty="0" smtClean="0">
                <a:cs typeface="Arial" charset="0"/>
              </a:rPr>
              <a:t>Capital requirement is based on 99.9% worst case default rate using Normal copula: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dirty="0">
              <a:cs typeface="Arial" charset="0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dirty="0" smtClean="0">
              <a:cs typeface="Arial" charset="0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dirty="0">
              <a:cs typeface="Arial" charset="0"/>
            </a:endParaRPr>
          </a:p>
          <a:p>
            <a:pPr>
              <a:buFont typeface="Symbol" charset="0"/>
              <a:buChar char="r"/>
              <a:defRPr/>
            </a:pPr>
            <a:r>
              <a:rPr lang="en-US" dirty="0" smtClean="0"/>
              <a:t>– correlation between two exposures</a:t>
            </a:r>
          </a:p>
          <a:p>
            <a:pPr>
              <a:buFont typeface="Symbol" charset="0"/>
              <a:buChar char="r"/>
              <a:defRPr/>
            </a:pPr>
            <a:r>
              <a:rPr lang="en-US" dirty="0" smtClean="0">
                <a:cs typeface="Arial" charset="0"/>
              </a:rPr>
              <a:t>- depends on PD and the type of exposure (corporate, SMB, retail, mortgage)</a:t>
            </a:r>
          </a:p>
        </p:txBody>
      </p:sp>
      <p:sp>
        <p:nvSpPr>
          <p:cNvPr id="358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7111429-C179-4927-BFF3-D609F0EC0048}" type="slidenum">
              <a:rPr lang="en-US" altLang="en-US" smtClean="0"/>
              <a:pPr eaLnBrk="1" hangingPunct="1"/>
              <a:t>42</a:t>
            </a:fld>
            <a:endParaRPr lang="en-US" altLang="en-US" smtClean="0"/>
          </a:p>
        </p:txBody>
      </p:sp>
      <p:graphicFrame>
        <p:nvGraphicFramePr>
          <p:cNvPr id="3584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379849"/>
              </p:ext>
            </p:extLst>
          </p:nvPr>
        </p:nvGraphicFramePr>
        <p:xfrm>
          <a:off x="1115616" y="2780928"/>
          <a:ext cx="6115050" cy="170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8" name="Equation" r:id="rId4" imgW="2578100" imgH="685800" progId="Equation.3">
                  <p:embed/>
                </p:oleObj>
              </mc:Choice>
              <mc:Fallback>
                <p:oleObj name="Equation" r:id="rId4" imgW="25781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780928"/>
                        <a:ext cx="6115050" cy="170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2926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Capital Requirements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cs typeface="Arial" charset="0"/>
              </a:rPr>
              <a:t> </a:t>
            </a:r>
          </a:p>
        </p:txBody>
      </p:sp>
      <p:sp>
        <p:nvSpPr>
          <p:cNvPr id="389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A8E60F3-81C9-441F-A4D4-4D003FFE7B63}" type="slidenum">
              <a:rPr lang="en-US" altLang="en-US" smtClean="0"/>
              <a:pPr eaLnBrk="1" hangingPunct="1"/>
              <a:t>43</a:t>
            </a:fld>
            <a:endParaRPr lang="en-US" altLang="en-US" smtClean="0"/>
          </a:p>
        </p:txBody>
      </p:sp>
      <p:graphicFrame>
        <p:nvGraphicFramePr>
          <p:cNvPr id="38917" name="Object 4"/>
          <p:cNvGraphicFramePr>
            <a:graphicFrameLocks noChangeAspect="1"/>
          </p:cNvGraphicFramePr>
          <p:nvPr/>
        </p:nvGraphicFramePr>
        <p:xfrm>
          <a:off x="900113" y="1628775"/>
          <a:ext cx="7073900" cy="416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2" name="Equation" r:id="rId4" imgW="3124080" imgH="1777680" progId="Equation.3">
                  <p:embed/>
                </p:oleObj>
              </mc:Choice>
              <mc:Fallback>
                <p:oleObj name="Equation" r:id="rId4" imgW="3124080" imgH="1777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628775"/>
                        <a:ext cx="7073900" cy="416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8996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Capital Requirements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CA" dirty="0" smtClean="0"/>
              <a:t>Requirements are calculated exposure by exposure and summed up</a:t>
            </a:r>
          </a:p>
          <a:p>
            <a:pPr>
              <a:defRPr/>
            </a:pPr>
            <a:r>
              <a:rPr lang="en-CA" i="1" dirty="0"/>
              <a:t>MA</a:t>
            </a:r>
            <a:r>
              <a:rPr lang="en-CA" dirty="0"/>
              <a:t> </a:t>
            </a:r>
            <a:r>
              <a:rPr lang="en-CA" dirty="0" smtClean="0"/>
              <a:t>formula was </a:t>
            </a:r>
            <a:r>
              <a:rPr lang="en-CA" dirty="0"/>
              <a:t>approximated by comparing a MTM simulation to Default only case</a:t>
            </a:r>
          </a:p>
          <a:p>
            <a:pPr>
              <a:defRPr/>
            </a:pPr>
            <a:r>
              <a:rPr lang="en-CA" dirty="0" smtClean="0"/>
              <a:t>Portfolio features like size concentration or industry concentration are NOT taken into account</a:t>
            </a:r>
          </a:p>
          <a:p>
            <a:pPr lvl="1">
              <a:defRPr/>
            </a:pPr>
            <a:r>
              <a:rPr lang="en-CA" dirty="0" smtClean="0"/>
              <a:t>Banks use internal Credit </a:t>
            </a:r>
            <a:r>
              <a:rPr lang="en-CA" dirty="0" err="1" smtClean="0"/>
              <a:t>VaR</a:t>
            </a:r>
            <a:r>
              <a:rPr lang="en-CA" dirty="0" smtClean="0"/>
              <a:t> models to approximate the additional capital required for these features </a:t>
            </a:r>
          </a:p>
          <a:p>
            <a:pPr lvl="1">
              <a:defRPr/>
            </a:pPr>
            <a:r>
              <a:rPr lang="en-CA" dirty="0" smtClean="0"/>
              <a:t>This process is called ICAAP</a:t>
            </a:r>
            <a:endParaRPr lang="en-CA" dirty="0"/>
          </a:p>
          <a:p>
            <a:pPr marL="0" indent="0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069D71A-0371-406B-993A-07587725D2A0}" type="slidenum">
              <a:rPr lang="en-US" altLang="en-US" smtClean="0"/>
              <a:pPr eaLnBrk="1" hangingPunct="1"/>
              <a:t>44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391332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05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Credit </a:t>
            </a:r>
            <a:r>
              <a:rPr lang="en-US" dirty="0" err="1" smtClean="0"/>
              <a:t>VaR</a:t>
            </a:r>
            <a:r>
              <a:rPr lang="en-US" dirty="0" smtClean="0"/>
              <a:t> for Uncorrelated Loans (Example – 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VaR-96% is therefore: 5*15 = $75M, or 5% of the portfolio value. </a:t>
            </a:r>
            <a:endParaRPr lang="en-US" dirty="0" smtClean="0"/>
          </a:p>
          <a:p>
            <a:r>
              <a:rPr lang="en-US" dirty="0" smtClean="0"/>
              <a:t>5% is called Worst Case Default Rate (WCDR)</a:t>
            </a:r>
            <a:endParaRPr lang="en-US" dirty="0" smtClean="0"/>
          </a:p>
          <a:p>
            <a:r>
              <a:rPr lang="en-US" dirty="0" smtClean="0"/>
              <a:t>The Unexpected Loss </a:t>
            </a:r>
            <a:r>
              <a:rPr lang="en-US" dirty="0" err="1" smtClean="0"/>
              <a:t>VaR</a:t>
            </a:r>
            <a:r>
              <a:rPr lang="en-US" dirty="0" smtClean="0"/>
              <a:t> 96% is equal to 75-37.5 = 37.5 or 2.5% of the portfolio value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21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Binomial to Normal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Central Limit Theorem tells us that at the limit the Binomial will tend to Normal.</a:t>
            </a:r>
          </a:p>
          <a:p>
            <a:r>
              <a:rPr lang="en-US" dirty="0" smtClean="0"/>
              <a:t>Assume a portfolio of </a:t>
            </a:r>
            <a:r>
              <a:rPr lang="en-US" i="1" dirty="0" smtClean="0"/>
              <a:t>N</a:t>
            </a:r>
            <a:r>
              <a:rPr lang="en-US" dirty="0" smtClean="0"/>
              <a:t> equal size loans, with total value of </a:t>
            </a:r>
            <a:r>
              <a:rPr lang="en-US" i="1" dirty="0" smtClean="0"/>
              <a:t>V.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9076473"/>
              </p:ext>
            </p:extLst>
          </p:nvPr>
        </p:nvGraphicFramePr>
        <p:xfrm>
          <a:off x="2379663" y="3709988"/>
          <a:ext cx="4529137" cy="299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21" name="Equation" r:id="rId3" imgW="2895600" imgH="1917700" progId="Equation.3">
                  <p:embed/>
                </p:oleObj>
              </mc:Choice>
              <mc:Fallback>
                <p:oleObj name="Equation" r:id="rId3" imgW="2895600" imgH="1917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79663" y="3709988"/>
                        <a:ext cx="4529137" cy="2998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3719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Binomial to Normal -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our example: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 smtClean="0"/>
              <a:t>is the 96 percentile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UL VaR</a:t>
            </a:r>
            <a:r>
              <a:rPr lang="en-US" baseline="-25000" dirty="0" smtClean="0"/>
              <a:t>96%</a:t>
            </a:r>
            <a:r>
              <a:rPr lang="en-US" dirty="0" smtClean="0"/>
              <a:t> is 78.5 – 37.5 = 41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8190603"/>
              </p:ext>
            </p:extLst>
          </p:nvPr>
        </p:nvGraphicFramePr>
        <p:xfrm>
          <a:off x="1995488" y="2163763"/>
          <a:ext cx="5126037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26" name="Equation" r:id="rId3" imgW="3276600" imgH="635000" progId="Equation.3">
                  <p:embed/>
                </p:oleObj>
              </mc:Choice>
              <mc:Fallback>
                <p:oleObj name="Equation" r:id="rId3" imgW="3276600" imgH="635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95488" y="2163763"/>
                        <a:ext cx="5126037" cy="992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25729"/>
              </p:ext>
            </p:extLst>
          </p:nvPr>
        </p:nvGraphicFramePr>
        <p:xfrm>
          <a:off x="2267744" y="4077072"/>
          <a:ext cx="4694922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27" name="Equation" r:id="rId5" imgW="2070100" imgH="254000" progId="Equation.3">
                  <p:embed/>
                </p:oleObj>
              </mc:Choice>
              <mc:Fallback>
                <p:oleObj name="Equation" r:id="rId5" imgW="20701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67744" y="4077072"/>
                        <a:ext cx="4694922" cy="576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2970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Binomial to Normal -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would happen if we had the same size portfolio with 1000 loans?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What is the 96 percentile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UL VaR</a:t>
            </a:r>
            <a:r>
              <a:rPr lang="en-US" baseline="-25000" dirty="0"/>
              <a:t>96%</a:t>
            </a:r>
            <a:r>
              <a:rPr lang="en-US" dirty="0"/>
              <a:t> is </a:t>
            </a:r>
            <a:r>
              <a:rPr lang="en-US" dirty="0" smtClean="0"/>
              <a:t>50.5 </a:t>
            </a:r>
            <a:r>
              <a:rPr lang="en-US" dirty="0"/>
              <a:t>– 37.5 = </a:t>
            </a:r>
            <a:r>
              <a:rPr lang="en-US" dirty="0" smtClean="0"/>
              <a:t>13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69669"/>
              </p:ext>
            </p:extLst>
          </p:nvPr>
        </p:nvGraphicFramePr>
        <p:xfrm>
          <a:off x="2025650" y="2765425"/>
          <a:ext cx="5065713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02" name="Equation" r:id="rId3" imgW="3238500" imgH="635000" progId="Equation.3">
                  <p:embed/>
                </p:oleObj>
              </mc:Choice>
              <mc:Fallback>
                <p:oleObj name="Equation" r:id="rId3" imgW="3238500" imgH="635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25650" y="2765425"/>
                        <a:ext cx="5065713" cy="993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4224022"/>
              </p:ext>
            </p:extLst>
          </p:nvPr>
        </p:nvGraphicFramePr>
        <p:xfrm>
          <a:off x="2267744" y="4365104"/>
          <a:ext cx="4108056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03" name="Equation" r:id="rId5" imgW="2070100" imgH="254000" progId="Equation.3">
                  <p:embed/>
                </p:oleObj>
              </mc:Choice>
              <mc:Fallback>
                <p:oleObj name="Equation" r:id="rId5" imgW="20701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67744" y="4365104"/>
                        <a:ext cx="4108056" cy="504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2781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 of Independent Case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4077072"/>
            <a:ext cx="8229600" cy="204909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As N increases, the variance of the loss decreases, and eventually we are almost guaranteed Loss=</a:t>
            </a:r>
            <a:r>
              <a:rPr lang="en-US" i="1" dirty="0" err="1" smtClean="0"/>
              <a:t>Vp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VaR</a:t>
            </a:r>
            <a:r>
              <a:rPr lang="en-US" dirty="0" smtClean="0"/>
              <a:t> tends to the mean, and the Unexpected Loss </a:t>
            </a:r>
            <a:r>
              <a:rPr lang="en-US" dirty="0" err="1" smtClean="0"/>
              <a:t>VaR</a:t>
            </a:r>
            <a:r>
              <a:rPr lang="en-US" dirty="0" smtClean="0"/>
              <a:t> goes to zero. </a:t>
            </a:r>
          </a:p>
          <a:p>
            <a:pPr marL="0" indent="0">
              <a:buNone/>
            </a:pP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5605431"/>
              </p:ext>
            </p:extLst>
          </p:nvPr>
        </p:nvGraphicFramePr>
        <p:xfrm>
          <a:off x="2267744" y="1340768"/>
          <a:ext cx="4739468" cy="1584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85" name="Equation" r:id="rId3" imgW="2578100" imgH="863600" progId="Equation.3">
                  <p:embed/>
                </p:oleObj>
              </mc:Choice>
              <mc:Fallback>
                <p:oleObj name="Equation" r:id="rId3" imgW="2578100" imgH="863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67744" y="1340768"/>
                        <a:ext cx="4739468" cy="15841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8675115"/>
              </p:ext>
            </p:extLst>
          </p:nvPr>
        </p:nvGraphicFramePr>
        <p:xfrm>
          <a:off x="2339752" y="3029286"/>
          <a:ext cx="3939510" cy="903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86" name="Equation" r:id="rId5" imgW="2159000" imgH="495300" progId="Equation.3">
                  <p:embed/>
                </p:oleObj>
              </mc:Choice>
              <mc:Fallback>
                <p:oleObj name="Equation" r:id="rId5" imgW="21590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39752" y="3029286"/>
                        <a:ext cx="3939510" cy="903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318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14345</TotalTime>
  <Pages>17</Pages>
  <Words>2133</Words>
  <Application>Microsoft Macintosh PowerPoint</Application>
  <PresentationFormat>Letter Paper (8.5x11 in)</PresentationFormat>
  <Paragraphs>469</Paragraphs>
  <Slides>45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7" baseType="lpstr">
      <vt:lpstr>Office Theme</vt:lpstr>
      <vt:lpstr>Equation</vt:lpstr>
      <vt:lpstr>Financial Risk Management</vt:lpstr>
      <vt:lpstr>Credit VaR Agenda</vt:lpstr>
      <vt:lpstr>Credit VaR for Uncorrelated Loans </vt:lpstr>
      <vt:lpstr>Credit VaR for Uncorrelated Loans (Example – Cont.)</vt:lpstr>
      <vt:lpstr>Credit VaR for Uncorrelated Loans (Example – Cont.)</vt:lpstr>
      <vt:lpstr>Binomial to Normal</vt:lpstr>
      <vt:lpstr>Binomial to Normal - Example</vt:lpstr>
      <vt:lpstr>Binomial to Normal - Example</vt:lpstr>
      <vt:lpstr>Limit of Independent Case</vt:lpstr>
      <vt:lpstr>Simulating Defaults</vt:lpstr>
      <vt:lpstr>Simulating VaR for Independent Loans</vt:lpstr>
      <vt:lpstr>Independent Loans</vt:lpstr>
      <vt:lpstr>Normal Copula Factor Model</vt:lpstr>
      <vt:lpstr>Normal Copula Factor Model </vt:lpstr>
      <vt:lpstr>Simulating VaR for Correlated Loans</vt:lpstr>
      <vt:lpstr>Correlated Loans</vt:lpstr>
      <vt:lpstr>Closed Form Solution</vt:lpstr>
      <vt:lpstr>PowerPoint Presentation</vt:lpstr>
      <vt:lpstr>Closed Form Solution cont.</vt:lpstr>
      <vt:lpstr>PowerPoint Presentation</vt:lpstr>
      <vt:lpstr>Credit VaR Formula</vt:lpstr>
      <vt:lpstr>Credit VaR Example</vt:lpstr>
      <vt:lpstr>Credit VaR Example</vt:lpstr>
      <vt:lpstr>Gordy’s Result</vt:lpstr>
      <vt:lpstr>RBS Asset Protection Scheme</vt:lpstr>
      <vt:lpstr>RBS Asset Protection Scheme</vt:lpstr>
      <vt:lpstr>RBS Asset Protection Scheme</vt:lpstr>
      <vt:lpstr>What does simulation get us?</vt:lpstr>
      <vt:lpstr>PowerPoint Presentation</vt:lpstr>
      <vt:lpstr>Industry/Sector</vt:lpstr>
      <vt:lpstr>Sector Concentration - Example</vt:lpstr>
      <vt:lpstr>Sector Concentration - Example</vt:lpstr>
      <vt:lpstr>Mark-to-Market VaR</vt:lpstr>
      <vt:lpstr>One-Year Rating Transition Matrix (% probability, Moody’s 1970-2010)</vt:lpstr>
      <vt:lpstr>Simulating Transitions</vt:lpstr>
      <vt:lpstr>Credit Metrics MTM VaR</vt:lpstr>
      <vt:lpstr>MTM Example for One Bond</vt:lpstr>
      <vt:lpstr>MTM Example Cont.</vt:lpstr>
      <vt:lpstr>MTM VaR (cont)</vt:lpstr>
      <vt:lpstr>Credit Metrics Incorporating LGD</vt:lpstr>
      <vt:lpstr>Incorporating LGD cont.</vt:lpstr>
      <vt:lpstr>Basel II – Internal Rating Based Approach</vt:lpstr>
      <vt:lpstr>Capital Requirements</vt:lpstr>
      <vt:lpstr>Capital Requirements</vt:lpstr>
      <vt:lpstr>Thanks</vt:lpstr>
    </vt:vector>
  </TitlesOfParts>
  <Company>Rotman School of Management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Management and Financial Institutions</dc:title>
  <dc:subject>Chapter 18</dc:subject>
  <dc:creator>John Hull</dc:creator>
  <cp:keywords>3rd Edition</cp:keywords>
  <dc:description>Copyright 2012  by John Hull.
All rights reserved.</dc:description>
  <cp:lastModifiedBy>Ehud Peleg</cp:lastModifiedBy>
  <cp:revision>392</cp:revision>
  <cp:lastPrinted>2016-05-23T21:14:15Z</cp:lastPrinted>
  <dcterms:created xsi:type="dcterms:W3CDTF">1996-07-04T22:47:30Z</dcterms:created>
  <dcterms:modified xsi:type="dcterms:W3CDTF">2016-05-23T23:16:56Z</dcterms:modified>
</cp:coreProperties>
</file>