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sldIdLst>
    <p:sldId id="256" r:id="rId2"/>
    <p:sldId id="300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57" r:id="rId12"/>
    <p:sldId id="258" r:id="rId13"/>
    <p:sldId id="266" r:id="rId14"/>
    <p:sldId id="259" r:id="rId15"/>
    <p:sldId id="262" r:id="rId16"/>
    <p:sldId id="260" r:id="rId17"/>
    <p:sldId id="261" r:id="rId18"/>
    <p:sldId id="263" r:id="rId19"/>
    <p:sldId id="264" r:id="rId20"/>
    <p:sldId id="26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A0E3-1398-4624-82BE-4FC903CBB6C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D01D-48FB-4734-8972-088B9DA5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9D61-2C26-4DB6-8F5B-B365A1463B26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3C47-C0E9-4042-B3C2-BB8923CE3F38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6F96-1875-4E89-A51D-57956491A042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8614-778E-4DD1-81A1-87D35B6C7A7C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9339-DD6E-4661-8A92-9FBC6CFF7EF9}" type="datetime1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D84D-1097-47B5-92BE-A585C04C1AD7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1AB3-FC36-4AEA-B10E-39DFDD42C7C2}" type="datetime1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FD-F582-496C-AE57-7D13E5039CF5}" type="datetime1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924-AF7D-4C6A-AC7E-DD7AB77DBD7F}" type="datetime1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8E80-6EF4-46E8-8252-1FAEE2388120}" type="datetime1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D8FC-998A-4BA7-835C-BE321F6DBBC4}" type="datetime1">
              <a:rPr lang="en-US" smtClean="0"/>
              <a:t>3/31/2016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9B5AFD7-312C-4586-89EE-35CFF270C8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0CBEC1-CD64-4274-986F-60C993DCC14F}" type="datetime1">
              <a:rPr lang="en-US" smtClean="0"/>
              <a:t>3/31/2016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sonhsu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208532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Mgmt</a:t>
            </a:r>
            <a:r>
              <a:rPr lang="en-US" dirty="0"/>
              <a:t> 237H</a:t>
            </a:r>
            <a:br>
              <a:rPr lang="en-US" dirty="0"/>
            </a:br>
            <a:r>
              <a:rPr lang="en-US" sz="4800" dirty="0"/>
              <a:t>Lecture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Professor Jason C. Hsu, Ph.D.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investment ecosystem</a:t>
            </a:r>
            <a:endParaRPr lang="en-GB" dirty="0"/>
          </a:p>
          <a:p>
            <a:pPr lvl="1"/>
            <a:r>
              <a:rPr lang="en-US" dirty="0"/>
              <a:t>Understand your clients</a:t>
            </a:r>
          </a:p>
          <a:p>
            <a:pPr lvl="1"/>
            <a:r>
              <a:rPr lang="en-US" dirty="0"/>
              <a:t>Understand your competitors</a:t>
            </a:r>
          </a:p>
          <a:p>
            <a:r>
              <a:rPr lang="en-US" dirty="0"/>
              <a:t>Understand the basic framework for analyzing strategies</a:t>
            </a:r>
          </a:p>
          <a:p>
            <a:r>
              <a:rPr lang="en-US" dirty="0"/>
              <a:t>Learn the basic template for designing and testing strategies</a:t>
            </a:r>
          </a:p>
          <a:p>
            <a:r>
              <a:rPr lang="en-US" dirty="0"/>
              <a:t>Learn to use the common databases and programming languages</a:t>
            </a:r>
          </a:p>
          <a:p>
            <a:r>
              <a:rPr lang="en-US" dirty="0"/>
              <a:t>Learn the key papers and results in equity strategies</a:t>
            </a:r>
          </a:p>
          <a:p>
            <a:r>
              <a:rPr lang="en-US" dirty="0"/>
              <a:t>Learn some advanced statistical techniques for dealing with messy data</a:t>
            </a:r>
          </a:p>
          <a:p>
            <a:r>
              <a:rPr lang="en-US" dirty="0"/>
              <a:t>Develop a common sense and humility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309390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investment management industry</a:t>
            </a:r>
          </a:p>
          <a:p>
            <a:r>
              <a:rPr lang="en-US" dirty="0"/>
              <a:t>Understanding the literature on active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Investment </a:t>
            </a:r>
            <a:r>
              <a:rPr lang="en-US" dirty="0" err="1"/>
              <a:t>Mgmt</a:t>
            </a:r>
            <a:r>
              <a:rPr lang="en-US" dirty="0"/>
              <a:t>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 owners</a:t>
            </a:r>
          </a:p>
          <a:p>
            <a:r>
              <a:rPr lang="en-US" dirty="0"/>
              <a:t>Asset consultants</a:t>
            </a:r>
          </a:p>
          <a:p>
            <a:r>
              <a:rPr lang="en-US" dirty="0"/>
              <a:t>Asset managers</a:t>
            </a:r>
          </a:p>
          <a:p>
            <a:r>
              <a:rPr lang="en-US" dirty="0"/>
              <a:t>Asset servicing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4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is the 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An ecosystem dominated by information asymmetry and therefore agency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information asymmetry and agency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asymmetry</a:t>
            </a:r>
          </a:p>
          <a:p>
            <a:pPr lvl="1"/>
            <a:r>
              <a:rPr lang="en-US" dirty="0"/>
              <a:t>Knowledge</a:t>
            </a:r>
          </a:p>
          <a:p>
            <a:pPr lvl="1"/>
            <a:r>
              <a:rPr lang="en-US" dirty="0"/>
              <a:t>Access to information</a:t>
            </a:r>
          </a:p>
          <a:p>
            <a:r>
              <a:rPr lang="en-US" dirty="0"/>
              <a:t>Delegation and agency problem</a:t>
            </a:r>
          </a:p>
          <a:p>
            <a:pPr lvl="1"/>
            <a:r>
              <a:rPr lang="en-US" dirty="0"/>
              <a:t>Delegate because knowledge is costly and working is costly</a:t>
            </a:r>
          </a:p>
          <a:p>
            <a:pPr lvl="1"/>
            <a:r>
              <a:rPr lang="en-US" dirty="0"/>
              <a:t>Agency issue because incentives are not aligned</a:t>
            </a:r>
          </a:p>
          <a:p>
            <a:pPr lvl="1"/>
            <a:r>
              <a:rPr lang="en-US" dirty="0"/>
              <a:t>Agency issue can be solved by</a:t>
            </a:r>
          </a:p>
          <a:p>
            <a:pPr lvl="2"/>
            <a:r>
              <a:rPr lang="en-US" dirty="0"/>
              <a:t>Monitoring and punishment</a:t>
            </a:r>
          </a:p>
          <a:p>
            <a:pPr lvl="2"/>
            <a:r>
              <a:rPr lang="en-US" dirty="0"/>
              <a:t>Incentive alignment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each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the ecosystem and how the players interact, we must understand the information asymmetry as well as the agency issue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Owners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Sovereign Wealth Funds</a:t>
            </a:r>
          </a:p>
          <a:p>
            <a:pPr lvl="1"/>
            <a:r>
              <a:rPr lang="en-US" dirty="0"/>
              <a:t>Public pension funds</a:t>
            </a:r>
          </a:p>
          <a:p>
            <a:pPr lvl="1"/>
            <a:r>
              <a:rPr lang="en-US" dirty="0"/>
              <a:t>Corporate pension funds</a:t>
            </a:r>
          </a:p>
          <a:p>
            <a:pPr lvl="1"/>
            <a:r>
              <a:rPr lang="en-US" dirty="0"/>
              <a:t>Endowment funds</a:t>
            </a:r>
          </a:p>
          <a:p>
            <a:pPr lvl="1"/>
            <a:r>
              <a:rPr lang="en-US" dirty="0"/>
              <a:t>Family offices</a:t>
            </a:r>
          </a:p>
          <a:p>
            <a:pPr lvl="1"/>
            <a:r>
              <a:rPr lang="en-US" dirty="0"/>
              <a:t>HNW</a:t>
            </a:r>
          </a:p>
          <a:p>
            <a:pPr lvl="1"/>
            <a:r>
              <a:rPr lang="en-US" dirty="0"/>
              <a:t>Retail</a:t>
            </a:r>
          </a:p>
          <a:p>
            <a:r>
              <a:rPr lang="en-US" dirty="0"/>
              <a:t>Who is least knowledgeable? Who suffers the greatest agency problem with managers?</a:t>
            </a:r>
          </a:p>
          <a:p>
            <a:r>
              <a:rPr lang="en-US" dirty="0"/>
              <a:t>Why are asset owners not knowledgeable? Is there agency issue within the asset owner organization?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Traditional long only active managers (institutional)</a:t>
            </a:r>
          </a:p>
          <a:p>
            <a:pPr lvl="1"/>
            <a:r>
              <a:rPr lang="en-US" dirty="0"/>
              <a:t>Traditional long only active managers (retail mutual fund)</a:t>
            </a:r>
          </a:p>
          <a:p>
            <a:pPr lvl="1"/>
            <a:r>
              <a:rPr lang="en-US" dirty="0"/>
              <a:t>Hedge fund managers</a:t>
            </a:r>
          </a:p>
          <a:p>
            <a:pPr lvl="1"/>
            <a:r>
              <a:rPr lang="en-US" dirty="0"/>
              <a:t>Index fund managers</a:t>
            </a:r>
          </a:p>
          <a:p>
            <a:pPr lvl="1"/>
            <a:endParaRPr lang="en-US" dirty="0"/>
          </a:p>
          <a:p>
            <a:r>
              <a:rPr lang="en-US" dirty="0"/>
              <a:t>Where is the information asymmetry the worst?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Consultants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Institutional consultants</a:t>
            </a:r>
          </a:p>
          <a:p>
            <a:pPr lvl="1"/>
            <a:r>
              <a:rPr lang="en-US" dirty="0"/>
              <a:t>401K consultants</a:t>
            </a:r>
          </a:p>
          <a:p>
            <a:pPr lvl="1"/>
            <a:r>
              <a:rPr lang="en-US" dirty="0"/>
              <a:t>Financial advisors (wire house vs. independents)</a:t>
            </a:r>
          </a:p>
          <a:p>
            <a:pPr lvl="1"/>
            <a:r>
              <a:rPr lang="en-US" dirty="0"/>
              <a:t>Mutual fund consulting</a:t>
            </a:r>
          </a:p>
          <a:p>
            <a:endParaRPr lang="en-US" dirty="0"/>
          </a:p>
          <a:p>
            <a:r>
              <a:rPr lang="en-US" dirty="0"/>
              <a:t>Is there information asymmetry between consultants and clients? Between consultants and managers?</a:t>
            </a:r>
          </a:p>
          <a:p>
            <a:r>
              <a:rPr lang="en-US" dirty="0"/>
              <a:t>Is there agency problems between consultants and clients?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Servicing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Wall Street Banks</a:t>
            </a:r>
          </a:p>
          <a:p>
            <a:pPr lvl="2"/>
            <a:r>
              <a:rPr lang="en-US" dirty="0"/>
              <a:t>Brokerage</a:t>
            </a:r>
          </a:p>
          <a:p>
            <a:pPr lvl="2"/>
            <a:r>
              <a:rPr lang="en-US" dirty="0"/>
              <a:t>Financing</a:t>
            </a:r>
          </a:p>
          <a:p>
            <a:pPr lvl="2"/>
            <a:r>
              <a:rPr lang="en-US" dirty="0"/>
              <a:t>Custody</a:t>
            </a:r>
          </a:p>
          <a:p>
            <a:pPr lvl="2"/>
            <a:r>
              <a:rPr lang="en-US" dirty="0"/>
              <a:t>Asset gathering</a:t>
            </a:r>
          </a:p>
          <a:p>
            <a:pPr lvl="1"/>
            <a:r>
              <a:rPr lang="en-US" dirty="0"/>
              <a:t>Other services</a:t>
            </a:r>
          </a:p>
          <a:p>
            <a:pPr lvl="2"/>
            <a:r>
              <a:rPr lang="en-US" dirty="0"/>
              <a:t>Auditing and accounting</a:t>
            </a:r>
          </a:p>
          <a:p>
            <a:pPr lvl="2"/>
            <a:r>
              <a:rPr lang="en-US" dirty="0"/>
              <a:t>Implementation</a:t>
            </a:r>
          </a:p>
          <a:p>
            <a:pPr lvl="2"/>
            <a:endParaRPr lang="en-US" dirty="0"/>
          </a:p>
          <a:p>
            <a:r>
              <a:rPr lang="en-US" dirty="0"/>
              <a:t>These service providers are less relevant in our discussion; still interesting to think about the agency angle in each of these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3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Pension Funds (DB)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lifecycle profile:</a:t>
            </a:r>
          </a:p>
          <a:p>
            <a:pPr lvl="1"/>
            <a:r>
              <a:rPr lang="en-US" dirty="0"/>
              <a:t>Accumulation stage (Cash flow rich)</a:t>
            </a:r>
          </a:p>
          <a:p>
            <a:pPr lvl="1"/>
            <a:r>
              <a:rPr lang="en-US" dirty="0"/>
              <a:t>Mature stage (Asset rich)</a:t>
            </a:r>
          </a:p>
          <a:p>
            <a:pPr lvl="1"/>
            <a:r>
              <a:rPr lang="en-US" dirty="0" err="1"/>
              <a:t>Decumulation</a:t>
            </a:r>
            <a:r>
              <a:rPr lang="en-US" dirty="0"/>
              <a:t> stage (high expenditure)</a:t>
            </a:r>
          </a:p>
          <a:p>
            <a:pPr lvl="1"/>
            <a:endParaRPr lang="en-US" dirty="0"/>
          </a:p>
          <a:p>
            <a:r>
              <a:rPr lang="en-US" dirty="0"/>
              <a:t>Mechanism:</a:t>
            </a:r>
          </a:p>
          <a:p>
            <a:pPr lvl="1"/>
            <a:r>
              <a:rPr lang="en-US" dirty="0"/>
              <a:t>Employer funds pension</a:t>
            </a:r>
          </a:p>
          <a:p>
            <a:pPr lvl="1"/>
            <a:r>
              <a:rPr lang="en-US" dirty="0"/>
              <a:t>Pension promises a life annuity payment for retirees based on salary level and service</a:t>
            </a:r>
          </a:p>
          <a:p>
            <a:pPr lvl="1"/>
            <a:endParaRPr lang="en-US" dirty="0"/>
          </a:p>
          <a:p>
            <a:r>
              <a:rPr lang="en-US" dirty="0"/>
              <a:t>Historical tidbits: who invented the pension?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Incentive misalignment</a:t>
            </a:r>
          </a:p>
          <a:p>
            <a:pPr lvl="1"/>
            <a:r>
              <a:rPr lang="en-US" dirty="0"/>
              <a:t>Contribution to pension is a current “cost”, which hits earnings</a:t>
            </a:r>
          </a:p>
          <a:p>
            <a:pPr lvl="1"/>
            <a:r>
              <a:rPr lang="en-US" dirty="0"/>
              <a:t>Current CEO would like to contribute as little as possible</a:t>
            </a:r>
          </a:p>
          <a:p>
            <a:pPr lvl="1"/>
            <a:r>
              <a:rPr lang="en-US" dirty="0"/>
              <a:t>Similarly for government pension; current administration would like to avoid pension expenditure</a:t>
            </a:r>
          </a:p>
          <a:p>
            <a:r>
              <a:rPr lang="en-US" dirty="0"/>
              <a:t>Public and corporate pension are systematically underfunded</a:t>
            </a:r>
          </a:p>
          <a:p>
            <a:pPr lvl="1"/>
            <a:r>
              <a:rPr lang="en-US" dirty="0"/>
              <a:t>Underfunding has been a tabooed issues; nearly always swept under the rug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Pension fund portfolios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asset allocation</a:t>
            </a:r>
          </a:p>
          <a:p>
            <a:pPr lvl="1"/>
            <a:r>
              <a:rPr lang="en-US" dirty="0"/>
              <a:t>Mostly 60/40 Equity Bonds</a:t>
            </a:r>
          </a:p>
          <a:p>
            <a:r>
              <a:rPr lang="en-US" dirty="0"/>
              <a:t>Equity and bonds buckets are split into Domestic and Intl</a:t>
            </a:r>
          </a:p>
          <a:p>
            <a:pPr lvl="1"/>
            <a:r>
              <a:rPr lang="en-US" dirty="0"/>
              <a:t>Huge home bias (nearly 80% domestic securities)</a:t>
            </a:r>
          </a:p>
          <a:p>
            <a:pPr lvl="1"/>
            <a:r>
              <a:rPr lang="en-US" dirty="0"/>
              <a:t>More sophisticated funds might split U.S. equities into “large” and “small” and </a:t>
            </a:r>
            <a:r>
              <a:rPr lang="en-US" dirty="0" err="1"/>
              <a:t>intl</a:t>
            </a:r>
            <a:r>
              <a:rPr lang="en-US" dirty="0"/>
              <a:t> equities into “developed” and “emerging”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00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Pension fund investments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Pension funds generally do not have large investment staff to manage assets or determine asset allocation internally.</a:t>
            </a:r>
          </a:p>
          <a:p>
            <a:r>
              <a:rPr lang="en-US" dirty="0"/>
              <a:t>Asset allocation decisions are generally outsourced to consultants</a:t>
            </a:r>
          </a:p>
          <a:p>
            <a:r>
              <a:rPr lang="en-US" dirty="0"/>
              <a:t>Asset management is outsourced to money managers</a:t>
            </a:r>
          </a:p>
          <a:p>
            <a:r>
              <a:rPr lang="en-US" dirty="0"/>
              <a:t>Consultants are also hired to facilitate the outsourcing to managers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Pension fund performance vs. pension fund “success”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pension fund investment performance is usually determined relative to it peers (so a 60/40 benchmark is sensible)</a:t>
            </a:r>
          </a:p>
          <a:p>
            <a:r>
              <a:rPr lang="en-US" dirty="0"/>
              <a:t>A pension fund CIO’s performance can often be more linked to the outperformance against internal strategic benchmark.</a:t>
            </a:r>
          </a:p>
          <a:p>
            <a:r>
              <a:rPr lang="en-US" dirty="0"/>
              <a:t>Market fluctuations generally do not impact CIO “success”</a:t>
            </a:r>
          </a:p>
          <a:p>
            <a:pPr lvl="1"/>
            <a:r>
              <a:rPr lang="en-US" dirty="0"/>
              <a:t>Why is this a reasonable framework?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Pension fund performance vs. pension fund “success”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Pension fund success is technically only related to its “</a:t>
            </a:r>
            <a:r>
              <a:rPr lang="en-US" dirty="0" err="1"/>
              <a:t>fundedness</a:t>
            </a:r>
            <a:r>
              <a:rPr lang="en-US" dirty="0"/>
              <a:t>”</a:t>
            </a:r>
          </a:p>
          <a:p>
            <a:r>
              <a:rPr lang="en-US" dirty="0" err="1"/>
              <a:t>Fundedness</a:t>
            </a:r>
            <a:r>
              <a:rPr lang="en-US" dirty="0"/>
              <a:t> is determined by the PV of future liability and the value of the assets in the pension fund.</a:t>
            </a:r>
          </a:p>
          <a:p>
            <a:r>
              <a:rPr lang="en-US" dirty="0"/>
              <a:t>When markets decline, funding ratio falls significantly.  Firms and government agencies are required to additionally fund the pension fund.</a:t>
            </a:r>
          </a:p>
          <a:p>
            <a:r>
              <a:rPr lang="en-US" dirty="0"/>
              <a:t>Funding ratio could also decline if liability increases?</a:t>
            </a:r>
          </a:p>
          <a:p>
            <a:pPr lvl="1"/>
            <a:r>
              <a:rPr lang="en-US" dirty="0"/>
              <a:t>How might liability increase?</a:t>
            </a:r>
          </a:p>
          <a:p>
            <a:endParaRPr lang="en-US" dirty="0"/>
          </a:p>
          <a:p>
            <a:r>
              <a:rPr lang="en-US" dirty="0"/>
              <a:t>**For an excellent treatment on the DB pension scheme and its problems, please see Pension Finance by Barton </a:t>
            </a:r>
            <a:r>
              <a:rPr lang="en-US" dirty="0" err="1"/>
              <a:t>Waring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pension discount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pension funds determine its liability?</a:t>
            </a:r>
          </a:p>
          <a:p>
            <a:r>
              <a:rPr lang="en-US" dirty="0"/>
              <a:t>Actuaries can compute future cash flows based on formula using life expectancy.</a:t>
            </a:r>
          </a:p>
          <a:p>
            <a:r>
              <a:rPr lang="en-US" dirty="0"/>
              <a:t>These cash flows need to be discounted.</a:t>
            </a:r>
          </a:p>
          <a:p>
            <a:r>
              <a:rPr lang="en-US" dirty="0"/>
              <a:t>The practice is to use a discount rate which matches the expected return on the assets in the plan.</a:t>
            </a:r>
          </a:p>
          <a:p>
            <a:pPr lvl="1"/>
            <a:r>
              <a:rPr lang="en-US" dirty="0"/>
              <a:t>Why might this make sense?</a:t>
            </a:r>
          </a:p>
          <a:p>
            <a:pPr lvl="1"/>
            <a:r>
              <a:rPr lang="en-US" dirty="0"/>
              <a:t>Why might this be a very bad idea?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401K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 retirement account</a:t>
            </a:r>
          </a:p>
          <a:p>
            <a:r>
              <a:rPr lang="en-US" dirty="0"/>
              <a:t>Employee contributes into account; employer usually match some amount</a:t>
            </a:r>
          </a:p>
          <a:p>
            <a:r>
              <a:rPr lang="en-US" dirty="0"/>
              <a:t>Employee can choose what to invest in subject to the selection provided by the 401K administrator/consultant</a:t>
            </a:r>
          </a:p>
          <a:p>
            <a:endParaRPr lang="en-US" dirty="0"/>
          </a:p>
          <a:p>
            <a:r>
              <a:rPr lang="en-US" dirty="0"/>
              <a:t>What’s the appeal of this structure?</a:t>
            </a:r>
          </a:p>
          <a:p>
            <a:r>
              <a:rPr lang="en-US" dirty="0"/>
              <a:t>What are the problems?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1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DB vs. 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DB and DC</a:t>
            </a:r>
          </a:p>
          <a:p>
            <a:r>
              <a:rPr lang="en-US" dirty="0"/>
              <a:t>In what ways is a DB superior to a DC?</a:t>
            </a:r>
          </a:p>
          <a:p>
            <a:r>
              <a:rPr lang="en-US" dirty="0"/>
              <a:t>Why might firms and government want to switch over to DC?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Professor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hsu@rayliantadvisors.com</a:t>
            </a:r>
          </a:p>
          <a:p>
            <a:r>
              <a:rPr lang="en-US" dirty="0">
                <a:hlinkClick r:id="rId2"/>
              </a:rPr>
              <a:t>www.jasonhsu.org</a:t>
            </a:r>
            <a:endParaRPr lang="en-US" dirty="0"/>
          </a:p>
          <a:p>
            <a:pPr lvl="1"/>
            <a:r>
              <a:rPr lang="en-US" dirty="0"/>
              <a:t>Email me to set up office visits or phone conversations or </a:t>
            </a:r>
            <a:r>
              <a:rPr lang="en-US" dirty="0" err="1"/>
              <a:t>skype</a:t>
            </a:r>
            <a:r>
              <a:rPr lang="en-US" dirty="0"/>
              <a:t>, etc.</a:t>
            </a:r>
          </a:p>
          <a:p>
            <a:r>
              <a:rPr lang="en-US" dirty="0"/>
              <a:t>Basic bio: </a:t>
            </a:r>
          </a:p>
          <a:p>
            <a:pPr lvl="1"/>
            <a:r>
              <a:rPr lang="en-US" dirty="0"/>
              <a:t>UCLA Finance Ph.D.</a:t>
            </a:r>
          </a:p>
          <a:p>
            <a:pPr lvl="1"/>
            <a:r>
              <a:rPr lang="en-US" dirty="0"/>
              <a:t>Co-Founder @ Research Affiliates ($180Billion in assets)</a:t>
            </a:r>
          </a:p>
          <a:p>
            <a:pPr lvl="1"/>
            <a:r>
              <a:rPr lang="en-US" dirty="0"/>
              <a:t>UCLA Anderson professor (2008-present)</a:t>
            </a:r>
          </a:p>
          <a:p>
            <a:pPr lvl="1"/>
            <a:r>
              <a:rPr lang="en-US" dirty="0"/>
              <a:t>UCI </a:t>
            </a:r>
            <a:r>
              <a:rPr lang="en-US" dirty="0" err="1"/>
              <a:t>Merage</a:t>
            </a:r>
            <a:r>
              <a:rPr lang="en-US" dirty="0"/>
              <a:t> professor (2004-2008)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2203963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use Bloomberg – 8 hours.</a:t>
            </a:r>
          </a:p>
          <a:p>
            <a:r>
              <a:rPr lang="en-US" dirty="0"/>
              <a:t>Watch “Too Big To Fail” – 2 hours.</a:t>
            </a:r>
          </a:p>
          <a:p>
            <a:r>
              <a:rPr lang="en-US" dirty="0"/>
              <a:t>Watch “Inside Job” – 2 hours (</a:t>
            </a:r>
            <a:r>
              <a:rPr lang="en-US" u="sng" dirty="0">
                <a:hlinkClick r:id="rId2"/>
              </a:rPr>
              <a:t>https://vimeo.com/20853241</a:t>
            </a:r>
            <a:r>
              <a:rPr lang="en-US" u="sng" dirty="0"/>
              <a:t>)</a:t>
            </a:r>
          </a:p>
          <a:p>
            <a:r>
              <a:rPr lang="en-US" dirty="0"/>
              <a:t>Watch “Margin Call” – 2 hours</a:t>
            </a:r>
          </a:p>
          <a:p>
            <a:r>
              <a:rPr lang="en-US" dirty="0"/>
              <a:t>Watch “the Big Short” – </a:t>
            </a:r>
            <a:r>
              <a:rPr lang="en-US"/>
              <a:t>2 hours</a:t>
            </a:r>
            <a:endParaRPr lang="en-US" dirty="0"/>
          </a:p>
          <a:p>
            <a:r>
              <a:rPr lang="en-US" dirty="0"/>
              <a:t>Watch Bernanke lectures – 4 hours.</a:t>
            </a:r>
          </a:p>
          <a:p>
            <a:pPr lvl="1"/>
            <a:r>
              <a:rPr lang="en-US" dirty="0"/>
              <a:t>Please find the </a:t>
            </a:r>
            <a:r>
              <a:rPr lang="en-US" dirty="0" err="1"/>
              <a:t>Youtube</a:t>
            </a:r>
            <a:r>
              <a:rPr lang="en-US" dirty="0"/>
              <a:t> videos associated with the following lectures</a:t>
            </a:r>
          </a:p>
          <a:p>
            <a:pPr lvl="2"/>
            <a:r>
              <a:rPr lang="en-US" b="1" dirty="0"/>
              <a:t>Chairman Bernanke's College Lecture Series: The Federal Reserve and the Financial Crisis, Part 1, 2, 3, and 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FD7-312C-4586-89EE-35CFF270C8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EVALUATION</a:t>
            </a:r>
            <a:endParaRPr lang="en-US" dirty="0"/>
          </a:p>
          <a:p>
            <a:r>
              <a:rPr lang="en-GB" dirty="0"/>
              <a:t>There will be a mid-term examination and a final examination.</a:t>
            </a:r>
            <a:endParaRPr lang="en-US" dirty="0"/>
          </a:p>
          <a:p>
            <a:endParaRPr lang="en-US" dirty="0"/>
          </a:p>
          <a:p>
            <a:r>
              <a:rPr lang="en-GB" dirty="0"/>
              <a:t>Homework Assignments				30%</a:t>
            </a:r>
            <a:endParaRPr lang="en-US" dirty="0"/>
          </a:p>
          <a:p>
            <a:r>
              <a:rPr lang="en-GB" dirty="0"/>
              <a:t>Class Participation and Attendance			20%</a:t>
            </a:r>
            <a:endParaRPr lang="en-US" dirty="0"/>
          </a:p>
          <a:p>
            <a:r>
              <a:rPr lang="en-GB" dirty="0"/>
              <a:t>Mid-term Examination				20%</a:t>
            </a:r>
            <a:endParaRPr lang="en-US" dirty="0"/>
          </a:p>
          <a:p>
            <a:r>
              <a:rPr lang="en-GB" dirty="0"/>
              <a:t>Final Examination					30%</a:t>
            </a:r>
            <a:endParaRPr lang="en-US" dirty="0"/>
          </a:p>
          <a:p>
            <a:r>
              <a:rPr lang="en-GB" dirty="0"/>
              <a:t>Total							100%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1605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Participation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generally cold call students to start discussions in class.  If you want credit please have your name readily displayed.</a:t>
            </a:r>
          </a:p>
          <a:p>
            <a:r>
              <a:rPr lang="en-US" dirty="0"/>
              <a:t>Class participation grades will depend very heavily on the cold calls and in part of volunteered participation.</a:t>
            </a:r>
          </a:p>
          <a:p>
            <a:r>
              <a:rPr lang="en-US" dirty="0"/>
              <a:t>If you miss a class, you will receive a zero participation for that day.</a:t>
            </a:r>
          </a:p>
          <a:p>
            <a:r>
              <a:rPr lang="en-US" dirty="0"/>
              <a:t>Okay to use laptop for note taking.  Not okay to use laptop to browse the web or chat.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108904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+ HW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work in groups so you can discuss and debate topics and master all of the HW questions by the end of the process.</a:t>
            </a:r>
          </a:p>
          <a:p>
            <a:r>
              <a:rPr lang="en-US" dirty="0"/>
              <a:t>Please do not be the guy who brings cookies (aka the free-rider).</a:t>
            </a:r>
          </a:p>
          <a:p>
            <a:r>
              <a:rPr lang="en-US" dirty="0"/>
              <a:t>Hand in HW in groups.</a:t>
            </a:r>
          </a:p>
          <a:p>
            <a:r>
              <a:rPr lang="en-US" dirty="0"/>
              <a:t>I would discourage a divide and conquer approach, since you can’t divide and conquer on exams.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5449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95800"/>
          </a:xfrm>
        </p:spPr>
        <p:txBody>
          <a:bodyPr>
            <a:normAutofit/>
          </a:bodyPr>
          <a:lstStyle/>
          <a:p>
            <a:r>
              <a:rPr lang="en-US" dirty="0"/>
              <a:t>Grades:</a:t>
            </a:r>
          </a:p>
          <a:p>
            <a:pPr lvl="1"/>
            <a:r>
              <a:rPr lang="en-US" dirty="0"/>
              <a:t>Based on “scores”, which attempt to measure proficiency on subject matters “I” care about.</a:t>
            </a:r>
          </a:p>
          <a:p>
            <a:pPr lvl="1"/>
            <a:r>
              <a:rPr lang="en-US" dirty="0"/>
              <a:t>Not a reflection of how much you have learned.</a:t>
            </a:r>
          </a:p>
          <a:p>
            <a:pPr lvl="1"/>
            <a:r>
              <a:rPr lang="en-US" dirty="0"/>
              <a:t>Not a reflection of your effort.</a:t>
            </a:r>
          </a:p>
          <a:p>
            <a:r>
              <a:rPr lang="en-US" dirty="0"/>
              <a:t>My Goals:</a:t>
            </a:r>
          </a:p>
          <a:p>
            <a:pPr lvl="1"/>
            <a:r>
              <a:rPr lang="en-US" dirty="0"/>
              <a:t>To help you learn what is useful for you.</a:t>
            </a:r>
          </a:p>
          <a:p>
            <a:pPr lvl="1"/>
            <a:r>
              <a:rPr lang="en-US" dirty="0"/>
              <a:t>To help you figure out what might be useful for you.</a:t>
            </a:r>
          </a:p>
          <a:p>
            <a:pPr lvl="1"/>
            <a:r>
              <a:rPr lang="en-US" dirty="0"/>
              <a:t>Not to help you get a good score for the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150820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expect to get out of this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4523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</a:t>
            </a:r>
            <a:r>
              <a:rPr lang="en-US" dirty="0" err="1"/>
              <a:t>Learnings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will cover over the next 8 lectures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712EA7-AE06-4083-B4F1-2AFEDBFD97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Created by Jason C. Hsu for use by UCLA Anderson and Research Affiliates, LLC</a:t>
            </a:r>
          </a:p>
        </p:txBody>
      </p:sp>
    </p:spTree>
    <p:extLst>
      <p:ext uri="{BB962C8B-B14F-4D97-AF65-F5344CB8AC3E}">
        <p14:creationId xmlns:p14="http://schemas.microsoft.com/office/powerpoint/2010/main" val="364363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4196</TotalTime>
  <Words>1887</Words>
  <Application>Microsoft Office PowerPoint</Application>
  <PresentationFormat>On-screen Show (4:3)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</vt:lpstr>
      <vt:lpstr>Adjacency</vt:lpstr>
      <vt:lpstr>Mgmt 237H Lecture #1</vt:lpstr>
      <vt:lpstr>Admin</vt:lpstr>
      <vt:lpstr>The Professor</vt:lpstr>
      <vt:lpstr>Grading Policy</vt:lpstr>
      <vt:lpstr>In Class Participation</vt:lpstr>
      <vt:lpstr>Workgroup + HW Policy</vt:lpstr>
      <vt:lpstr>Teaching Philosophy</vt:lpstr>
      <vt:lpstr>Setting Expectations</vt:lpstr>
      <vt:lpstr>Key Learnings </vt:lpstr>
      <vt:lpstr>Course Objective</vt:lpstr>
      <vt:lpstr>Agenda for today</vt:lpstr>
      <vt:lpstr>Investment Mgmt Ecosystem</vt:lpstr>
      <vt:lpstr>Industry Landscape</vt:lpstr>
      <vt:lpstr>Trust is the currency</vt:lpstr>
      <vt:lpstr>What are information asymmetry and agency problem?</vt:lpstr>
      <vt:lpstr>Understanding each player</vt:lpstr>
      <vt:lpstr>Asset Owners</vt:lpstr>
      <vt:lpstr>Asset Managers</vt:lpstr>
      <vt:lpstr>Asset Consultants</vt:lpstr>
      <vt:lpstr>Asset Servicing</vt:lpstr>
      <vt:lpstr>Understanding Pension Funds (DB)</vt:lpstr>
      <vt:lpstr>Pension problems</vt:lpstr>
      <vt:lpstr>Pension fund portfolios</vt:lpstr>
      <vt:lpstr>Pension fund investments</vt:lpstr>
      <vt:lpstr>Pension fund performance vs. pension fund “success” (1)</vt:lpstr>
      <vt:lpstr>Pension fund performance vs. pension fund “success” (2)</vt:lpstr>
      <vt:lpstr>Understanding pension discount rates</vt:lpstr>
      <vt:lpstr>Understanding 401K</vt:lpstr>
      <vt:lpstr>Understanding DB vs. DC</vt:lpstr>
      <vt:lpstr>Homework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237H</dc:title>
  <dc:creator>Jason Hsu</dc:creator>
  <cp:lastModifiedBy>Jason Hsu (許仲翔)</cp:lastModifiedBy>
  <cp:revision>36</cp:revision>
  <dcterms:created xsi:type="dcterms:W3CDTF">2012-03-30T15:25:57Z</dcterms:created>
  <dcterms:modified xsi:type="dcterms:W3CDTF">2016-03-31T23:26:40Z</dcterms:modified>
</cp:coreProperties>
</file>