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6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1F73A-3B82-49F4-93E5-B91531010D5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4BC4-FCE5-4195-8954-EE0748B4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C46-7015-48D6-9922-FC1E199B0C16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86-09AB-4470-A54A-8C0111B3B643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4BB-7DFF-4973-B7F5-41630C388483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DFBF-DDBF-4E1D-91B6-B0B575BA9A4D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81F-E969-43F4-9339-DA196ADEC321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D16D-2BEB-4CC9-867C-1DB83A8D8299}" type="datetime1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6EEA-23B9-4557-822F-C441E3E11D81}" type="datetime1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2006-68C4-4B03-8F2F-330BFE2CF3A8}" type="datetime1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3DD-01C4-4620-8CF6-D16B09503AEF}" type="datetime1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5B1E-28FE-4B41-A17D-92CE39B0F0C0}" type="datetime1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AE0-2833-4767-8A2E-49CC10C3175A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(C) Created by Jason C. Hsu for use by UCLA Anderson and Research Affiliates, LLC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40C0F9-21B1-4653-85E2-2747B0071E41}" type="datetime1">
              <a:rPr lang="en-US" smtClean="0"/>
              <a:t>4/8/2016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Mgmt</a:t>
            </a:r>
            <a:r>
              <a:rPr lang="en-US" dirty="0"/>
              <a:t> 237H</a:t>
            </a:r>
            <a:br>
              <a:rPr lang="en-US" dirty="0"/>
            </a:br>
            <a:r>
              <a:rPr lang="en-US" sz="4800"/>
              <a:t>Lecture #2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Professor Jason C. Hsu, Ph.D.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Management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Evidence on Alpha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average active mutual fund manager alpha (excess return against the S&amp;P500) is negative 1.5%</a:t>
            </a:r>
          </a:p>
          <a:p>
            <a:r>
              <a:rPr lang="en-US" dirty="0"/>
              <a:t>What does this tell you?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**Read Hsu, </a:t>
            </a:r>
            <a:r>
              <a:rPr lang="en-US" dirty="0" err="1"/>
              <a:t>Kalesnik</a:t>
            </a:r>
            <a:r>
              <a:rPr lang="en-US" dirty="0"/>
              <a:t> and </a:t>
            </a:r>
            <a:r>
              <a:rPr lang="en-US" dirty="0" err="1"/>
              <a:t>Wermers</a:t>
            </a:r>
            <a:r>
              <a:rPr lang="en-US" dirty="0"/>
              <a:t> (2011) “Performance Evaluation of Active Managers” review article.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Lack of persistence in good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US" dirty="0" err="1"/>
              <a:t>decile</a:t>
            </a:r>
            <a:r>
              <a:rPr lang="en-US" dirty="0"/>
              <a:t> managers are more likely to underperform the median manager for the next year.</a:t>
            </a:r>
          </a:p>
          <a:p>
            <a:r>
              <a:rPr lang="en-US" dirty="0"/>
              <a:t>What does this tell us?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Persistence in bad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performing funds tend to continue to underperform?</a:t>
            </a:r>
          </a:p>
          <a:p>
            <a:r>
              <a:rPr lang="en-US" dirty="0"/>
              <a:t>What does this tell us about this bad performing funds?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 Literature on predictor of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fee and low turnover have been the strongest predictor of performance.</a:t>
            </a:r>
          </a:p>
          <a:p>
            <a:r>
              <a:rPr lang="en-US" dirty="0"/>
              <a:t>Past outperformance is not predictive net of the effects of costs.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significance of this result?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theory on mutual fund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Reasonable assumptions: </a:t>
            </a:r>
          </a:p>
          <a:p>
            <a:pPr lvl="1"/>
            <a:r>
              <a:rPr lang="en-US" dirty="0"/>
              <a:t>Investors tend to determine manager skill from historical performance.</a:t>
            </a:r>
          </a:p>
          <a:p>
            <a:pPr lvl="1"/>
            <a:r>
              <a:rPr lang="en-US" dirty="0"/>
              <a:t>Funds with strong history of performance tend to gather large assets.</a:t>
            </a:r>
          </a:p>
          <a:p>
            <a:pPr lvl="1"/>
            <a:r>
              <a:rPr lang="en-US" dirty="0"/>
              <a:t>Managers skill are impossible to ascertain ex ante</a:t>
            </a:r>
          </a:p>
          <a:p>
            <a:pPr lvl="1"/>
            <a:endParaRPr lang="en-US" dirty="0"/>
          </a:p>
          <a:p>
            <a:r>
              <a:rPr lang="en-US" dirty="0"/>
              <a:t>What would be the optimal strategy in managing an asset management company?</a:t>
            </a:r>
          </a:p>
          <a:p>
            <a:r>
              <a:rPr lang="en-US" dirty="0"/>
              <a:t>Would managers ever realize that they have no skill?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literature on mutual fund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Funds with small, value and momentum bias tend to outperform with some consistency.</a:t>
            </a:r>
          </a:p>
          <a:p>
            <a:pPr lvl="1"/>
            <a:r>
              <a:rPr lang="en-US" dirty="0"/>
              <a:t>Why might this be?</a:t>
            </a:r>
          </a:p>
          <a:p>
            <a:r>
              <a:rPr lang="en-US" dirty="0"/>
              <a:t>In academic literature, researchers no longer consider “excess return” from these known biases as “alpha” or manager skill.</a:t>
            </a:r>
          </a:p>
          <a:p>
            <a:r>
              <a:rPr lang="en-US" dirty="0"/>
              <a:t>New research show even strong evidence supporting no skill.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evidence that high active shares predict outperformance.</a:t>
            </a:r>
          </a:p>
          <a:p>
            <a:r>
              <a:rPr lang="en-US" dirty="0"/>
              <a:t>Most large funds are closet indexers.</a:t>
            </a:r>
          </a:p>
          <a:p>
            <a:endParaRPr lang="en-US" dirty="0"/>
          </a:p>
          <a:p>
            <a:r>
              <a:rPr lang="en-US" dirty="0"/>
              <a:t>What does this result tell us?</a:t>
            </a:r>
          </a:p>
          <a:p>
            <a:r>
              <a:rPr lang="en-US" dirty="0"/>
              <a:t>Why would large funds attempt to be closet indexers?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Institutional managers are no better!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Institutional active managers display the same pattern of underperformance.  </a:t>
            </a:r>
          </a:p>
          <a:p>
            <a:r>
              <a:rPr lang="en-US" dirty="0"/>
              <a:t>The degree of underperformance is lower due to fees.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 knowledgeable consultants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Consultants (retail and institutional) rate and recommend managers based on historical returns.</a:t>
            </a:r>
          </a:p>
          <a:p>
            <a:r>
              <a:rPr lang="en-US" dirty="0"/>
              <a:t>The Morningstar Star rating puzzle shows that 5 star funds generally underperform the 3 star funds.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we be puzzled that highly paid managers have no skill?</a:t>
            </a:r>
          </a:p>
          <a:p>
            <a:r>
              <a:rPr lang="en-US" dirty="0"/>
              <a:t>Why might a manager with no skill be highly paid?</a:t>
            </a:r>
          </a:p>
          <a:p>
            <a:r>
              <a:rPr lang="en-US" dirty="0"/>
              <a:t>Why do investors continue to pay high fees for active management?</a:t>
            </a:r>
          </a:p>
          <a:p>
            <a:r>
              <a:rPr lang="en-US" dirty="0"/>
              <a:t>Why do investors pay high fees to higher consultants to analyze managers based on recent performance?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active management so attractive?</a:t>
            </a:r>
          </a:p>
          <a:p>
            <a:r>
              <a:rPr lang="en-US" dirty="0"/>
              <a:t>What might “expected” alpha be good for?</a:t>
            </a:r>
          </a:p>
          <a:p>
            <a:pPr lvl="1"/>
            <a:r>
              <a:rPr lang="en-US" dirty="0"/>
              <a:t>Recall pension discount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Investor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investors manages their own portfolios poorly</a:t>
            </a:r>
          </a:p>
          <a:p>
            <a:pPr lvl="1"/>
            <a:r>
              <a:rPr lang="en-US" dirty="0"/>
              <a:t>They exhibit disposition effect (sell winners and keep losers), which trades against momentum</a:t>
            </a:r>
          </a:p>
          <a:p>
            <a:pPr lvl="1"/>
            <a:r>
              <a:rPr lang="en-US" dirty="0"/>
              <a:t>They trade too much given their lack of information (self-attribution)</a:t>
            </a:r>
          </a:p>
          <a:p>
            <a:pPr lvl="1"/>
            <a:r>
              <a:rPr lang="en-US" dirty="0"/>
              <a:t>They are poorly diversified</a:t>
            </a:r>
          </a:p>
          <a:p>
            <a:r>
              <a:rPr lang="en-US" dirty="0"/>
              <a:t>Retail investors pick managers poorly</a:t>
            </a:r>
          </a:p>
          <a:p>
            <a:pPr lvl="1"/>
            <a:r>
              <a:rPr lang="en-US" dirty="0"/>
              <a:t>Their dollar weighted return are worst than their time weighted returns</a:t>
            </a:r>
            <a:r>
              <a:rPr lang="en-US" dirty="0">
                <a:sym typeface="Wingdings" pitchFamily="2" charset="2"/>
              </a:rPr>
              <a:t> they are poor market timers</a:t>
            </a:r>
          </a:p>
          <a:p>
            <a:pPr lvl="1"/>
            <a:r>
              <a:rPr lang="en-US" dirty="0">
                <a:sym typeface="Wingdings" pitchFamily="2" charset="2"/>
              </a:rPr>
              <a:t>Their manager selection results are poor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HW#1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was learning Bloomberg important?</a:t>
            </a:r>
          </a:p>
          <a:p>
            <a:r>
              <a:rPr lang="en-US" dirty="0"/>
              <a:t>What did you learn from watching too big to fail?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12952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internships and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early!</a:t>
            </a:r>
          </a:p>
          <a:p>
            <a:r>
              <a:rPr lang="en-US" dirty="0"/>
              <a:t>Send out a 100 resumes and keep sending them out until you get a reasonable number of interviews</a:t>
            </a:r>
          </a:p>
          <a:p>
            <a:r>
              <a:rPr lang="en-US" dirty="0"/>
              <a:t>Employers are busy and must screen ruthlessly</a:t>
            </a:r>
          </a:p>
          <a:p>
            <a:r>
              <a:rPr lang="en-US" dirty="0"/>
              <a:t>Reduce employer’s cost of information acquisition</a:t>
            </a:r>
          </a:p>
          <a:p>
            <a:r>
              <a:rPr lang="en-US" dirty="0"/>
              <a:t>Maximize your opportunities</a:t>
            </a:r>
          </a:p>
          <a:p>
            <a:r>
              <a:rPr lang="en-US" dirty="0"/>
              <a:t>Be informative (what you say or don’t say can tell people a lot about you)</a:t>
            </a:r>
          </a:p>
          <a:p>
            <a:r>
              <a:rPr lang="en-US" dirty="0"/>
              <a:t>What are employers looking for?</a:t>
            </a:r>
          </a:p>
          <a:p>
            <a:r>
              <a:rPr lang="en-US" dirty="0"/>
              <a:t>Don’t be desperate?</a:t>
            </a:r>
          </a:p>
          <a:p>
            <a:r>
              <a:rPr lang="en-US" dirty="0"/>
              <a:t>Never talk about money.</a:t>
            </a:r>
          </a:p>
          <a:p>
            <a:r>
              <a:rPr lang="en-US" dirty="0"/>
              <a:t>Assume you are the dumbest person around and learning more is the solution to be less dumb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37014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Easing and Inflation</a:t>
            </a:r>
          </a:p>
          <a:p>
            <a:r>
              <a:rPr lang="en-US" dirty="0"/>
              <a:t>The Global Financial Crisis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Fed Reserve Bank works?</a:t>
            </a:r>
          </a:p>
          <a:p>
            <a:r>
              <a:rPr lang="en-US" dirty="0"/>
              <a:t>What does it mean to print money? </a:t>
            </a:r>
          </a:p>
          <a:p>
            <a:r>
              <a:rPr lang="en-US" dirty="0"/>
              <a:t>What does it mean to monetize debt?</a:t>
            </a:r>
          </a:p>
          <a:p>
            <a:r>
              <a:rPr lang="en-US" dirty="0"/>
              <a:t>How does printing money or QE cause inflation?</a:t>
            </a:r>
          </a:p>
          <a:p>
            <a:r>
              <a:rPr lang="en-US" dirty="0"/>
              <a:t>What is the implication of the US Debt Ceiling?</a:t>
            </a:r>
          </a:p>
          <a:p>
            <a:r>
              <a:rPr lang="en-US" dirty="0"/>
              <a:t>What are the implications on stocks? What about other assets?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Financial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caused the GFC?</a:t>
            </a:r>
          </a:p>
          <a:p>
            <a:r>
              <a:rPr lang="en-US" dirty="0"/>
              <a:t>What were sub-prime mortgages?</a:t>
            </a:r>
          </a:p>
          <a:p>
            <a:r>
              <a:rPr lang="en-US" dirty="0"/>
              <a:t>How did sub-prime mortgages lead to the bankruptcy of Lehman and Bear?</a:t>
            </a:r>
          </a:p>
          <a:p>
            <a:r>
              <a:rPr lang="en-US" dirty="0"/>
              <a:t>How did the bankruptcy of Lehman and Bear lead to a full blown crisis?</a:t>
            </a:r>
          </a:p>
          <a:p>
            <a:r>
              <a:rPr lang="en-US" dirty="0"/>
              <a:t>What does too big to fail mean?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Debt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European Debt Crisis?</a:t>
            </a:r>
          </a:p>
          <a:p>
            <a:r>
              <a:rPr lang="en-US" dirty="0"/>
              <a:t>How did the Greek debt crisis trigger the European Debt Crisis?</a:t>
            </a:r>
          </a:p>
          <a:p>
            <a:r>
              <a:rPr lang="en-US" dirty="0"/>
              <a:t>Why does Germany bail out the PIIGS?</a:t>
            </a:r>
          </a:p>
          <a:p>
            <a:r>
              <a:rPr lang="en-US" dirty="0"/>
              <a:t>What does debt-to-GDP ratio tell us?</a:t>
            </a:r>
          </a:p>
          <a:p>
            <a:r>
              <a:rPr lang="en-US" dirty="0"/>
              <a:t>How are domestic debt different from external debt?</a:t>
            </a:r>
          </a:p>
          <a:p>
            <a:r>
              <a:rPr lang="en-US" dirty="0"/>
              <a:t>Why have equities fallen more than bonds even though the crisis was “debt” </a:t>
            </a:r>
            <a:r>
              <a:rPr lang="en-US"/>
              <a:t>in nature?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evidence for active management</a:t>
            </a:r>
          </a:p>
          <a:p>
            <a:r>
              <a:rPr lang="en-US" dirty="0"/>
              <a:t>Understanding asset allocation</a:t>
            </a:r>
          </a:p>
          <a:p>
            <a:r>
              <a:rPr lang="en-US" dirty="0"/>
              <a:t>Understanding the equity portfolio in the modern asset allocation context</a:t>
            </a:r>
          </a:p>
          <a:p>
            <a:r>
              <a:rPr lang="en-US" dirty="0"/>
              <a:t>How do we measure active manager performance?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2123</TotalTime>
  <Words>1285</Words>
  <Application>Microsoft Office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Wingdings</vt:lpstr>
      <vt:lpstr>Adjacency</vt:lpstr>
      <vt:lpstr>Mgmt 237H Lecture #2</vt:lpstr>
      <vt:lpstr>Admin</vt:lpstr>
      <vt:lpstr>About HW#1</vt:lpstr>
      <vt:lpstr>Tips for internships and jobs</vt:lpstr>
      <vt:lpstr>Special Topics</vt:lpstr>
      <vt:lpstr>QE</vt:lpstr>
      <vt:lpstr>Global Financial Crisis</vt:lpstr>
      <vt:lpstr>European Debt Crisis</vt:lpstr>
      <vt:lpstr>Agenda for today</vt:lpstr>
      <vt:lpstr>Active Management Performance</vt:lpstr>
      <vt:lpstr>Empirical Evidence on Alpha </vt:lpstr>
      <vt:lpstr>Lack of persistence in good performance</vt:lpstr>
      <vt:lpstr>Persistence in bad performance</vt:lpstr>
      <vt:lpstr>Old Literature on predictor of performance</vt:lpstr>
      <vt:lpstr>The theory on mutual fund management</vt:lpstr>
      <vt:lpstr>Modern literature on mutual fund performance</vt:lpstr>
      <vt:lpstr>New evidence</vt:lpstr>
      <vt:lpstr>Institutional managers are no better!</vt:lpstr>
      <vt:lpstr>What do the knowledgeable consultants do?</vt:lpstr>
      <vt:lpstr>The real puzzle</vt:lpstr>
      <vt:lpstr>The Need for Alpha</vt:lpstr>
      <vt:lpstr>Retail Investor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237H Lecture #1</dc:title>
  <dc:creator>Jason Hsu</dc:creator>
  <cp:lastModifiedBy>Jason Hsu (許仲翔)</cp:lastModifiedBy>
  <cp:revision>40</cp:revision>
  <dcterms:created xsi:type="dcterms:W3CDTF">2012-04-01T21:30:18Z</dcterms:created>
  <dcterms:modified xsi:type="dcterms:W3CDTF">2016-04-08T15:53:36Z</dcterms:modified>
</cp:coreProperties>
</file>