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c/corporation.asp"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68C-0DA0-44A1-98B6-44A46700E4F1}"/>
              </a:ext>
            </a:extLst>
          </p:cNvPr>
          <p:cNvSpPr>
            <a:spLocks noGrp="1"/>
          </p:cNvSpPr>
          <p:nvPr>
            <p:ph type="ctrTitle"/>
          </p:nvPr>
        </p:nvSpPr>
        <p:spPr/>
        <p:txBody>
          <a:bodyPr>
            <a:normAutofit/>
          </a:bodyPr>
          <a:lstStyle/>
          <a:p>
            <a:r>
              <a:rPr lang="id-ID" dirty="0"/>
              <a:t>Building DASH WEB APP STOCKS MACHINE LEARNING </a:t>
            </a:r>
            <a:endParaRPr lang="en-US" dirty="0"/>
          </a:p>
        </p:txBody>
      </p:sp>
      <p:sp>
        <p:nvSpPr>
          <p:cNvPr id="3" name="Subtitle 2">
            <a:extLst>
              <a:ext uri="{FF2B5EF4-FFF2-40B4-BE49-F238E27FC236}">
                <a16:creationId xmlns:a16="http://schemas.microsoft.com/office/drawing/2014/main" id="{9055CB72-B45E-4C6A-A27A-079DE3620B73}"/>
              </a:ext>
            </a:extLst>
          </p:cNvPr>
          <p:cNvSpPr>
            <a:spLocks noGrp="1"/>
          </p:cNvSpPr>
          <p:nvPr>
            <p:ph type="subTitle" idx="1"/>
          </p:nvPr>
        </p:nvSpPr>
        <p:spPr/>
        <p:txBody>
          <a:bodyPr/>
          <a:lstStyle/>
          <a:p>
            <a:r>
              <a:rPr lang="id-ID" dirty="0"/>
              <a:t>RAKA ADLI PRAMUDITA</a:t>
            </a:r>
            <a:endParaRPr lang="en-US" dirty="0"/>
          </a:p>
        </p:txBody>
      </p:sp>
    </p:spTree>
    <p:extLst>
      <p:ext uri="{BB962C8B-B14F-4D97-AF65-F5344CB8AC3E}">
        <p14:creationId xmlns:p14="http://schemas.microsoft.com/office/powerpoint/2010/main" val="16646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C5CA-5EBE-41A7-A8EA-FE4C47D9BB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3AA71ED-AA2A-437F-B3D2-9F3CEF05B13E}"/>
              </a:ext>
            </a:extLst>
          </p:cNvPr>
          <p:cNvSpPr>
            <a:spLocks noGrp="1"/>
          </p:cNvSpPr>
          <p:nvPr>
            <p:ph idx="1"/>
          </p:nvPr>
        </p:nvSpPr>
        <p:spPr/>
        <p:txBody>
          <a:bodyPr>
            <a:normAutofit fontScale="92500" lnSpcReduction="10000"/>
          </a:bodyPr>
          <a:lstStyle/>
          <a:p>
            <a:pPr marL="0" indent="0">
              <a:buNone/>
            </a:pPr>
            <a:r>
              <a:rPr lang="en-US" dirty="0"/>
              <a:t>What is a Stock?</a:t>
            </a:r>
          </a:p>
          <a:p>
            <a:r>
              <a:rPr lang="en-US" dirty="0"/>
              <a:t>A stock (also known as "shares" or "equity) is a type of security that signifies proportionate ownership in the issuing </a:t>
            </a:r>
            <a:r>
              <a:rPr lang="en-US" u="sng" dirty="0">
                <a:hlinkClick r:id="rId3"/>
              </a:rPr>
              <a:t>corporation</a:t>
            </a:r>
            <a:r>
              <a:rPr lang="en-US" dirty="0"/>
              <a:t>. This entitles the stockholder to that proportion of the corporation's assets and earnings.</a:t>
            </a:r>
            <a:endParaRPr lang="id-ID" dirty="0"/>
          </a:p>
          <a:p>
            <a:br>
              <a:rPr lang="en-US" dirty="0"/>
            </a:br>
            <a:r>
              <a:rPr lang="en-US" dirty="0"/>
              <a:t>Then why should you be interested in investing in stocks? Here are the reasons.   </a:t>
            </a:r>
            <a:endParaRPr lang="id-ID" dirty="0"/>
          </a:p>
          <a:p>
            <a:r>
              <a:rPr lang="en-US" dirty="0"/>
              <a:t>The capital is relatively small because having money of </a:t>
            </a:r>
            <a:r>
              <a:rPr lang="en-US" dirty="0" err="1"/>
              <a:t>Rp</a:t>
            </a:r>
            <a:r>
              <a:rPr lang="en-US" dirty="0"/>
              <a:t>. 5 million is enough to play shares.</a:t>
            </a:r>
            <a:endParaRPr lang="id-ID" dirty="0"/>
          </a:p>
          <a:p>
            <a:r>
              <a:rPr lang="en-US" dirty="0"/>
              <a:t> Can be done anywhere. </a:t>
            </a:r>
            <a:endParaRPr lang="id-ID" dirty="0"/>
          </a:p>
          <a:p>
            <a:r>
              <a:rPr lang="en-US" dirty="0"/>
              <a:t>The time is flexible because it could be unlimited trade on the Indonesia Stock Exchange (IDX) </a:t>
            </a:r>
            <a:endParaRPr lang="id-ID" dirty="0"/>
          </a:p>
          <a:p>
            <a:r>
              <a:rPr lang="en-US" dirty="0"/>
              <a:t>The risk can be minimal as long as the capital included is also minimal.</a:t>
            </a:r>
            <a:endParaRPr lang="id-ID" dirty="0"/>
          </a:p>
          <a:p>
            <a:r>
              <a:rPr lang="en-US" dirty="0"/>
              <a:t> The benefits are unlimited.</a:t>
            </a:r>
            <a:endParaRPr lang="id-ID" dirty="0"/>
          </a:p>
          <a:p>
            <a:pPr marL="0" indent="0">
              <a:buNone/>
            </a:pPr>
            <a:endParaRPr lang="id-ID" dirty="0"/>
          </a:p>
          <a:p>
            <a:pPr marL="0" indent="0">
              <a:buNone/>
            </a:pPr>
            <a:endParaRPr lang="en-US" dirty="0"/>
          </a:p>
        </p:txBody>
      </p:sp>
    </p:spTree>
    <p:extLst>
      <p:ext uri="{BB962C8B-B14F-4D97-AF65-F5344CB8AC3E}">
        <p14:creationId xmlns:p14="http://schemas.microsoft.com/office/powerpoint/2010/main" val="10111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4DA-8618-47FF-B22E-C1ED98C6E58D}"/>
              </a:ext>
            </a:extLst>
          </p:cNvPr>
          <p:cNvSpPr>
            <a:spLocks noGrp="1"/>
          </p:cNvSpPr>
          <p:nvPr>
            <p:ph type="title"/>
          </p:nvPr>
        </p:nvSpPr>
        <p:spPr/>
        <p:txBody>
          <a:bodyPr/>
          <a:lstStyle/>
          <a:p>
            <a:r>
              <a:rPr lang="id-ID" dirty="0"/>
              <a:t>MACHINE LEARNING USED</a:t>
            </a:r>
          </a:p>
        </p:txBody>
      </p:sp>
      <p:sp>
        <p:nvSpPr>
          <p:cNvPr id="8" name="Rectangle 7">
            <a:extLst>
              <a:ext uri="{FF2B5EF4-FFF2-40B4-BE49-F238E27FC236}">
                <a16:creationId xmlns:a16="http://schemas.microsoft.com/office/drawing/2014/main" id="{977DF871-B2E2-445F-AA68-292595932DDE}"/>
              </a:ext>
            </a:extLst>
          </p:cNvPr>
          <p:cNvSpPr>
            <a:spLocks noChangeArrowheads="1"/>
          </p:cNvSpPr>
          <p:nvPr/>
        </p:nvSpPr>
        <p:spPr bwMode="auto">
          <a:xfrm>
            <a:off x="179814" y="1094026"/>
            <a:ext cx="11150221" cy="32360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872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1" i="0" u="none" strike="noStrike" cap="none" normalizeH="0" baseline="0" dirty="0">
                <a:ln>
                  <a:noFill/>
                </a:ln>
                <a:solidFill>
                  <a:srgbClr val="333333"/>
                </a:solidFill>
                <a:effectLst/>
                <a:latin typeface="+mn-lt"/>
              </a:rPr>
              <a:t>Linear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b="1"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1" i="0" u="none" strike="noStrike" cap="none" normalizeH="0" baseline="0" dirty="0">
                <a:ln>
                  <a:noFill/>
                </a:ln>
                <a:solidFill>
                  <a:srgbClr val="333333"/>
                </a:solidFill>
                <a:effectLst/>
                <a:latin typeface="+mn-lt"/>
              </a:rPr>
              <a:t>Introduction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rgbClr val="595858"/>
                </a:solidFill>
                <a:effectLst/>
                <a:latin typeface="+mn-lt"/>
              </a:rPr>
              <a:t>The most basic machine learning algorithm that can be implemented on this data is linear regression. The linear regression model returns an equation that determines the relationship between the independent variables and the dependent variable.</a:t>
            </a:r>
            <a:endParaRPr kumimoji="0" lang="id-ID" altLang="id-ID"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rgbClr val="595858"/>
                </a:solidFill>
                <a:effectLst/>
                <a:latin typeface="+mn-lt"/>
              </a:rPr>
              <a:t>The equation for linear regression can be written as:                             </a:t>
            </a:r>
            <a:endParaRPr kumimoji="0" lang="id-ID" altLang="id-ID"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rgbClr val="595858"/>
                </a:solidFill>
                <a:effectLst/>
                <a:latin typeface="+mn-lt"/>
              </a:rPr>
              <a:t>Here, x</a:t>
            </a:r>
            <a:r>
              <a:rPr kumimoji="0" lang="id-ID" altLang="id-ID" b="0" i="0" u="none" strike="noStrike" cap="none" normalizeH="0" baseline="-30000" dirty="0">
                <a:ln>
                  <a:noFill/>
                </a:ln>
                <a:solidFill>
                  <a:srgbClr val="595858"/>
                </a:solidFill>
                <a:effectLst/>
                <a:latin typeface="+mn-lt"/>
              </a:rPr>
              <a:t>1</a:t>
            </a:r>
            <a:r>
              <a:rPr kumimoji="0" lang="id-ID" altLang="id-ID" b="0" i="0" u="none" strike="noStrike" cap="none" normalizeH="0" baseline="0" dirty="0">
                <a:ln>
                  <a:noFill/>
                </a:ln>
                <a:solidFill>
                  <a:srgbClr val="595858"/>
                </a:solidFill>
                <a:effectLst/>
                <a:latin typeface="+mn-lt"/>
              </a:rPr>
              <a:t>, x</a:t>
            </a:r>
            <a:r>
              <a:rPr kumimoji="0" lang="id-ID" altLang="id-ID" b="0" i="0" u="none" strike="noStrike" cap="none" normalizeH="0" baseline="-30000" dirty="0">
                <a:ln>
                  <a:noFill/>
                </a:ln>
                <a:solidFill>
                  <a:srgbClr val="595858"/>
                </a:solidFill>
                <a:effectLst/>
                <a:latin typeface="+mn-lt"/>
              </a:rPr>
              <a:t>2</a:t>
            </a:r>
            <a:r>
              <a:rPr kumimoji="0" lang="id-ID" altLang="id-ID" b="0" i="0" u="none" strike="noStrike" cap="none" normalizeH="0" baseline="0" dirty="0">
                <a:ln>
                  <a:noFill/>
                </a:ln>
                <a:solidFill>
                  <a:srgbClr val="595858"/>
                </a:solidFill>
                <a:effectLst/>
                <a:latin typeface="+mn-lt"/>
              </a:rPr>
              <a:t>,….x</a:t>
            </a:r>
            <a:r>
              <a:rPr kumimoji="0" lang="id-ID" altLang="id-ID" b="0" i="0" u="none" strike="noStrike" cap="none" normalizeH="0" baseline="-30000" dirty="0">
                <a:ln>
                  <a:noFill/>
                </a:ln>
                <a:solidFill>
                  <a:srgbClr val="595858"/>
                </a:solidFill>
                <a:effectLst/>
                <a:latin typeface="+mn-lt"/>
              </a:rPr>
              <a:t>n</a:t>
            </a:r>
            <a:r>
              <a:rPr kumimoji="0" lang="id-ID" altLang="id-ID" b="0" i="0" u="none" strike="noStrike" cap="none" normalizeH="0" baseline="0" dirty="0">
                <a:ln>
                  <a:noFill/>
                </a:ln>
                <a:solidFill>
                  <a:srgbClr val="595858"/>
                </a:solidFill>
                <a:effectLst/>
                <a:latin typeface="+mn-lt"/>
              </a:rPr>
              <a:t> represent the independent variables while the coefficients θ</a:t>
            </a:r>
            <a:r>
              <a:rPr kumimoji="0" lang="id-ID" altLang="id-ID" b="0" i="0" u="none" strike="noStrike" cap="none" normalizeH="0" baseline="-30000" dirty="0">
                <a:ln>
                  <a:noFill/>
                </a:ln>
                <a:solidFill>
                  <a:srgbClr val="595858"/>
                </a:solidFill>
                <a:effectLst/>
                <a:latin typeface="+mn-lt"/>
              </a:rPr>
              <a:t>1</a:t>
            </a:r>
            <a:r>
              <a:rPr kumimoji="0" lang="id-ID" altLang="id-ID" b="0" i="0" u="none" strike="noStrike" cap="none" normalizeH="0" baseline="0" dirty="0">
                <a:ln>
                  <a:noFill/>
                </a:ln>
                <a:solidFill>
                  <a:srgbClr val="595858"/>
                </a:solidFill>
                <a:effectLst/>
                <a:latin typeface="+mn-lt"/>
              </a:rPr>
              <a:t>, θ</a:t>
            </a:r>
            <a:r>
              <a:rPr kumimoji="0" lang="id-ID" altLang="id-ID" b="0" i="0" u="none" strike="noStrike" cap="none" normalizeH="0" baseline="-30000" dirty="0">
                <a:ln>
                  <a:noFill/>
                </a:ln>
                <a:solidFill>
                  <a:srgbClr val="595858"/>
                </a:solidFill>
                <a:effectLst/>
                <a:latin typeface="+mn-lt"/>
              </a:rPr>
              <a:t>2</a:t>
            </a:r>
            <a:r>
              <a:rPr kumimoji="0" lang="id-ID" altLang="id-ID" b="0" i="0" u="none" strike="noStrike" cap="none" normalizeH="0" baseline="0" dirty="0">
                <a:ln>
                  <a:noFill/>
                </a:ln>
                <a:solidFill>
                  <a:srgbClr val="595858"/>
                </a:solidFill>
                <a:effectLst/>
                <a:latin typeface="+mn-lt"/>
              </a:rPr>
              <a:t>, …. θ</a:t>
            </a:r>
            <a:r>
              <a:rPr kumimoji="0" lang="id-ID" altLang="id-ID" b="0" i="0" u="none" strike="noStrike" cap="none" normalizeH="0" baseline="-30000" dirty="0">
                <a:ln>
                  <a:noFill/>
                </a:ln>
                <a:solidFill>
                  <a:srgbClr val="595858"/>
                </a:solidFill>
                <a:effectLst/>
                <a:latin typeface="+mn-lt"/>
              </a:rPr>
              <a:t>n</a:t>
            </a:r>
            <a:r>
              <a:rPr kumimoji="0" lang="id-ID" altLang="id-ID" b="0" i="0" u="none" strike="noStrike" cap="none" normalizeH="0" baseline="0" dirty="0">
                <a:ln>
                  <a:noFill/>
                </a:ln>
                <a:solidFill>
                  <a:srgbClr val="595858"/>
                </a:solidFill>
                <a:effectLst/>
                <a:latin typeface="+mn-lt"/>
              </a:rPr>
              <a:t>  represent the weights. </a:t>
            </a:r>
          </a:p>
          <a:p>
            <a:pPr marL="0" marR="0" lvl="0" indent="0" algn="l" defTabSz="914400" rtl="0" eaLnBrk="0" fontAlgn="base" latinLnBrk="0" hangingPunct="0">
              <a:lnSpc>
                <a:spcPct val="100000"/>
              </a:lnSpc>
              <a:spcBef>
                <a:spcPct val="0"/>
              </a:spcBef>
              <a:spcAft>
                <a:spcPct val="0"/>
              </a:spcAft>
              <a:buClrTx/>
              <a:buSzTx/>
              <a:buFontTx/>
              <a:buNone/>
              <a:tabLst/>
            </a:pPr>
            <a:endParaRPr lang="id-ID" altLang="id-ID">
              <a:solidFill>
                <a:srgbClr val="595858"/>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a:ln>
                  <a:noFill/>
                </a:ln>
                <a:solidFill>
                  <a:srgbClr val="595858"/>
                </a:solidFill>
                <a:effectLst/>
                <a:latin typeface="+mn-lt"/>
              </a:rPr>
              <a:t>For </a:t>
            </a:r>
            <a:r>
              <a:rPr kumimoji="0" lang="id-ID" altLang="id-ID" b="0" i="0" u="none" strike="noStrike" cap="none" normalizeH="0" baseline="0" dirty="0">
                <a:ln>
                  <a:noFill/>
                </a:ln>
                <a:solidFill>
                  <a:srgbClr val="595858"/>
                </a:solidFill>
                <a:effectLst/>
                <a:latin typeface="+mn-lt"/>
              </a:rPr>
              <a:t>our problem statement, we do not have a set of independent variables. We have only the dates instead. Let us use the date column to extract features like – day, month, year,  mon/fri etc. and then fit a linear regression model.</a:t>
            </a:r>
            <a:endParaRPr kumimoji="0" lang="id-ID" altLang="id-ID" b="0" i="0" u="none" strike="noStrike" cap="none" normalizeH="0" baseline="0" dirty="0">
              <a:ln>
                <a:noFill/>
              </a:ln>
              <a:solidFill>
                <a:schemeClr val="tx1"/>
              </a:solidFill>
              <a:effectLst/>
              <a:latin typeface="+mn-lt"/>
            </a:endParaRPr>
          </a:p>
        </p:txBody>
      </p:sp>
      <p:pic>
        <p:nvPicPr>
          <p:cNvPr id="2056" name="Picture 8" descr="https://s3-ap-south-1.amazonaws.com/av-blog-media/wp-content/uploads/2018/10/stock11.png">
            <a:extLst>
              <a:ext uri="{FF2B5EF4-FFF2-40B4-BE49-F238E27FC236}">
                <a16:creationId xmlns:a16="http://schemas.microsoft.com/office/drawing/2014/main" id="{9D6AA254-B083-4AE1-A394-C286F8232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075" y="2712067"/>
            <a:ext cx="2228850"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3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55D718-18E4-4152-9934-A0CC054C31FC}"/>
              </a:ext>
            </a:extLst>
          </p:cNvPr>
          <p:cNvSpPr/>
          <p:nvPr/>
        </p:nvSpPr>
        <p:spPr>
          <a:xfrm>
            <a:off x="600501" y="1555358"/>
            <a:ext cx="7351594" cy="4247317"/>
          </a:xfrm>
          <a:prstGeom prst="rect">
            <a:avLst/>
          </a:prstGeom>
        </p:spPr>
        <p:txBody>
          <a:bodyPr wrap="square">
            <a:spAutoFit/>
          </a:bodyPr>
          <a:lstStyle/>
          <a:p>
            <a:r>
              <a:rPr lang="en-US" b="1" dirty="0"/>
              <a:t>Moving Average</a:t>
            </a:r>
          </a:p>
          <a:p>
            <a:r>
              <a:rPr lang="en-US" b="1" dirty="0"/>
              <a:t>Introduction</a:t>
            </a:r>
          </a:p>
          <a:p>
            <a:r>
              <a:rPr lang="en-US" dirty="0"/>
              <a:t>‘Average’ is easily one of the most common things we use in our day-to-day lives. For instance, calculating the average marks to determine overall performance, or finding the average temperature of the past few days to get an idea about today’s temperature – these all are routine tasks we do on a regular basis. So this is a good starting point to use on our dataset for making predictions.</a:t>
            </a:r>
          </a:p>
          <a:p>
            <a:r>
              <a:rPr lang="en-US" dirty="0"/>
              <a:t>The predicted closing price for each day will be the average of a set of previously observed values. Instead of using the simple average, we will be using the moving average technique which uses the latest set of values for each prediction. In other words, for each subsequent step, the predicted values are taken into consideration while removing the oldest observed value from the set. Here is a simple figure that will help you understand this with more clarity.</a:t>
            </a:r>
            <a:endParaRPr lang="en-US" b="0" i="0" dirty="0">
              <a:effectLst/>
            </a:endParaRPr>
          </a:p>
        </p:txBody>
      </p:sp>
    </p:spTree>
    <p:extLst>
      <p:ext uri="{BB962C8B-B14F-4D97-AF65-F5344CB8AC3E}">
        <p14:creationId xmlns:p14="http://schemas.microsoft.com/office/powerpoint/2010/main" val="24058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57CF-CC6B-4039-84B8-23E16575C7AF}"/>
              </a:ext>
            </a:extLst>
          </p:cNvPr>
          <p:cNvSpPr>
            <a:spLocks noGrp="1"/>
          </p:cNvSpPr>
          <p:nvPr>
            <p:ph type="title"/>
          </p:nvPr>
        </p:nvSpPr>
        <p:spPr/>
        <p:txBody>
          <a:bodyPr/>
          <a:lstStyle/>
          <a:p>
            <a:r>
              <a:rPr lang="en-US"/>
              <a:t>Explanation</a:t>
            </a:r>
            <a:endParaRPr lang="en-US" dirty="0"/>
          </a:p>
        </p:txBody>
      </p:sp>
      <p:sp>
        <p:nvSpPr>
          <p:cNvPr id="3" name="Content Placeholder 2">
            <a:extLst>
              <a:ext uri="{FF2B5EF4-FFF2-40B4-BE49-F238E27FC236}">
                <a16:creationId xmlns:a16="http://schemas.microsoft.com/office/drawing/2014/main" id="{2A8C5F75-F9EE-473E-8C4A-25362F71804D}"/>
              </a:ext>
            </a:extLst>
          </p:cNvPr>
          <p:cNvSpPr>
            <a:spLocks noGrp="1"/>
          </p:cNvSpPr>
          <p:nvPr>
            <p:ph idx="1"/>
          </p:nvPr>
        </p:nvSpPr>
        <p:spPr/>
        <p:txBody>
          <a:bodyPr/>
          <a:lstStyle/>
          <a:p>
            <a:r>
              <a:rPr lang="en-US" dirty="0"/>
              <a:t>Lets take a look to </a:t>
            </a:r>
            <a:r>
              <a:rPr lang="en-US" dirty="0" err="1"/>
              <a:t>Jupyter</a:t>
            </a:r>
            <a:r>
              <a:rPr lang="en-US" dirty="0"/>
              <a:t> Notebook and VS Code to explain the detail</a:t>
            </a:r>
          </a:p>
        </p:txBody>
      </p:sp>
    </p:spTree>
    <p:extLst>
      <p:ext uri="{BB962C8B-B14F-4D97-AF65-F5344CB8AC3E}">
        <p14:creationId xmlns:p14="http://schemas.microsoft.com/office/powerpoint/2010/main" val="69353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AF99-D141-40B9-85B6-593F92166B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965501-AD38-43A8-B0A2-1F2F268FEF0B}"/>
              </a:ext>
            </a:extLst>
          </p:cNvPr>
          <p:cNvSpPr>
            <a:spLocks noGrp="1"/>
          </p:cNvSpPr>
          <p:nvPr>
            <p:ph idx="1"/>
          </p:nvPr>
        </p:nvSpPr>
        <p:spPr/>
        <p:txBody>
          <a:bodyPr/>
          <a:lstStyle/>
          <a:p>
            <a:r>
              <a:rPr lang="id-ID" dirty="0"/>
              <a:t>We can do any analytics and prediction with machine learning</a:t>
            </a:r>
            <a:endParaRPr lang="en-US" dirty="0"/>
          </a:p>
          <a:p>
            <a:endParaRPr lang="en-US" dirty="0"/>
          </a:p>
        </p:txBody>
      </p:sp>
    </p:spTree>
    <p:extLst>
      <p:ext uri="{BB962C8B-B14F-4D97-AF65-F5344CB8AC3E}">
        <p14:creationId xmlns:p14="http://schemas.microsoft.com/office/powerpoint/2010/main" val="1297734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144</TotalTime>
  <Words>273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Building DASH WEB APP STOCKS MACHINE LEARNING </vt:lpstr>
      <vt:lpstr>introduction</vt:lpstr>
      <vt:lpstr>MACHINE LEARNING USED</vt:lpstr>
      <vt:lpstr>PowerPoint Presentation</vt:lpstr>
      <vt:lpstr>Explanation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strains</dc:title>
  <dc:creator>Fauzy Caesarrochim</dc:creator>
  <cp:lastModifiedBy>Raka Adli</cp:lastModifiedBy>
  <cp:revision>23</cp:revision>
  <dcterms:created xsi:type="dcterms:W3CDTF">2019-02-18T01:57:00Z</dcterms:created>
  <dcterms:modified xsi:type="dcterms:W3CDTF">2019-04-02T02:45:34Z</dcterms:modified>
</cp:coreProperties>
</file>