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71" r:id="rId14"/>
    <p:sldId id="272" r:id="rId15"/>
    <p:sldId id="266" r:id="rId16"/>
    <p:sldId id="269" r:id="rId17"/>
    <p:sldId id="267" r:id="rId18"/>
  </p:sldIdLst>
  <p:sldSz cx="18288000" cy="10287000"/>
  <p:notesSz cx="6858000" cy="9144000"/>
  <p:embeddedFontLst>
    <p:embeddedFont>
      <p:font typeface="Magnolia Script" panose="020B0604020202020204" charset="0"/>
      <p:regular r:id="rId19"/>
    </p:embeddedFont>
    <p:embeddedFont>
      <p:font typeface="Open Sans" panose="020B0606030504020204" pitchFamily="34" charset="0"/>
      <p:regular r:id="rId20"/>
      <p:bold r:id="rId21"/>
      <p:italic r:id="rId22"/>
      <p:boldItalic r:id="rId23"/>
    </p:embeddedFont>
    <p:embeddedFont>
      <p:font typeface="Open Sans Bold" panose="020B0806030504020204" charset="0"/>
      <p:regular r:id="rId24"/>
    </p:embeddedFont>
    <p:embeddedFont>
      <p:font typeface="Open Sans Bold Italic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836650" y="2671649"/>
            <a:ext cx="11086213" cy="3886200"/>
          </a:xfrm>
          <a:prstGeom prst="rect">
            <a:avLst/>
          </a:prstGeom>
        </p:spPr>
        <p:txBody>
          <a:bodyPr lIns="0" tIns="0" rIns="0" bIns="0" rtlCol="0" anchor="t">
            <a:spAutoFit/>
          </a:bodyPr>
          <a:lstStyle/>
          <a:p>
            <a:pPr algn="ctr">
              <a:lnSpc>
                <a:spcPts val="15360"/>
              </a:lnSpc>
            </a:pPr>
            <a:r>
              <a:rPr lang="en-US" sz="12800" dirty="0">
                <a:solidFill>
                  <a:srgbClr val="343434"/>
                </a:solidFill>
                <a:latin typeface="Magnolia Script Bold"/>
              </a:rPr>
              <a:t>TUGAS PRESENTASI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364634">
            <a:off x="14885649" y="4928017"/>
            <a:ext cx="5976261" cy="6843940"/>
          </a:xfrm>
          <a:custGeom>
            <a:avLst/>
            <a:gdLst/>
            <a:ahLst/>
            <a:cxnLst/>
            <a:rect l="l" t="t" r="r" b="b"/>
            <a:pathLst>
              <a:path w="5976261" h="6843940">
                <a:moveTo>
                  <a:pt x="0" y="0"/>
                </a:moveTo>
                <a:lnTo>
                  <a:pt x="5976261" y="0"/>
                </a:lnTo>
                <a:lnTo>
                  <a:pt x="5976261" y="6843939"/>
                </a:lnTo>
                <a:lnTo>
                  <a:pt x="0" y="68439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65213">
            <a:off x="-1557562" y="-970527"/>
            <a:ext cx="5172524" cy="5923510"/>
          </a:xfrm>
          <a:custGeom>
            <a:avLst/>
            <a:gdLst/>
            <a:ahLst/>
            <a:cxnLst/>
            <a:rect l="l" t="t" r="r" b="b"/>
            <a:pathLst>
              <a:path w="5172524" h="5923510">
                <a:moveTo>
                  <a:pt x="0" y="0"/>
                </a:moveTo>
                <a:lnTo>
                  <a:pt x="5172524" y="0"/>
                </a:lnTo>
                <a:lnTo>
                  <a:pt x="5172524" y="5923511"/>
                </a:lnTo>
                <a:lnTo>
                  <a:pt x="0" y="5923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0" y="-469426"/>
            <a:ext cx="4429909" cy="3372546"/>
          </a:xfrm>
          <a:custGeom>
            <a:avLst/>
            <a:gdLst/>
            <a:ahLst/>
            <a:cxnLst/>
            <a:rect l="l" t="t" r="r" b="b"/>
            <a:pathLst>
              <a:path w="4429909" h="3372546">
                <a:moveTo>
                  <a:pt x="0" y="0"/>
                </a:moveTo>
                <a:lnTo>
                  <a:pt x="4429909" y="0"/>
                </a:lnTo>
                <a:lnTo>
                  <a:pt x="4429909" y="3372546"/>
                </a:lnTo>
                <a:lnTo>
                  <a:pt x="0" y="3372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838856" y="8120526"/>
            <a:ext cx="4813527" cy="3664600"/>
          </a:xfrm>
          <a:custGeom>
            <a:avLst/>
            <a:gdLst/>
            <a:ahLst/>
            <a:cxnLst/>
            <a:rect l="l" t="t" r="r" b="b"/>
            <a:pathLst>
              <a:path w="4813527" h="3664600">
                <a:moveTo>
                  <a:pt x="0" y="0"/>
                </a:moveTo>
                <a:lnTo>
                  <a:pt x="4813527" y="0"/>
                </a:lnTo>
                <a:lnTo>
                  <a:pt x="4813527" y="3664600"/>
                </a:lnTo>
                <a:lnTo>
                  <a:pt x="0" y="3664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429909" y="1028700"/>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Metode Penelitian</a:t>
            </a:r>
          </a:p>
        </p:txBody>
      </p:sp>
      <p:sp>
        <p:nvSpPr>
          <p:cNvPr id="7" name="TextBox 7"/>
          <p:cNvSpPr txBox="1"/>
          <p:nvPr/>
        </p:nvSpPr>
        <p:spPr>
          <a:xfrm>
            <a:off x="3563595" y="2543175"/>
            <a:ext cx="12129516" cy="5806811"/>
          </a:xfrm>
          <a:prstGeom prst="rect">
            <a:avLst/>
          </a:prstGeom>
        </p:spPr>
        <p:txBody>
          <a:bodyPr lIns="0" tIns="0" rIns="0" bIns="0" rtlCol="0" anchor="t">
            <a:spAutoFit/>
          </a:bodyPr>
          <a:lstStyle/>
          <a:p>
            <a:pPr>
              <a:lnSpc>
                <a:spcPts val="2704"/>
              </a:lnSpc>
            </a:pPr>
            <a:r>
              <a:rPr lang="en-US" sz="1931">
                <a:solidFill>
                  <a:srgbClr val="343434"/>
                </a:solidFill>
                <a:latin typeface="Open Sans"/>
              </a:rPr>
              <a:t> Dalam penelitian ini, penulis menggunakan dua buah metode, yaitu metode pengumpulan data dan metode pengembangan sistem. Dalam metode pengumpulan data, penulis menggunakan tiga metode, yaitu observasi, interview, dan studi pustaka. Observasi ini digunakan untuk mengetahui keadaan yang berlangsung secara detail dengan melakukan survey langsung ke lokasi untuk mengetahui kondisi real saat ini. Interview adalah proses penggalian informasi secara langsung dengan orang yang bersangkutan, sehingga akan didapatkan data yang relevan.</a:t>
            </a:r>
          </a:p>
          <a:p>
            <a:pPr>
              <a:lnSpc>
                <a:spcPts val="2704"/>
              </a:lnSpc>
            </a:pPr>
            <a:endParaRPr lang="en-US" sz="1931">
              <a:solidFill>
                <a:srgbClr val="343434"/>
              </a:solidFill>
              <a:latin typeface="Open Sans"/>
            </a:endParaRPr>
          </a:p>
          <a:p>
            <a:pPr>
              <a:lnSpc>
                <a:spcPts val="2704"/>
              </a:lnSpc>
            </a:pPr>
            <a:r>
              <a:rPr lang="en-US" sz="1931">
                <a:solidFill>
                  <a:srgbClr val="343434"/>
                </a:solidFill>
                <a:latin typeface="Open Sans"/>
              </a:rPr>
              <a:t> Kami menerapkan metode incremental dalam pengembangan system dengan 5 tahapan, yaitu communication, planning, modelling, construction, deployment. Communication adalah bertemu dengan user untuk mendefinisikan tujuan – tujuan umum serta syarat – syarat untuk pembuatan perangkat lunak. Planning adalah membuat jadwal – jadwal yang akan digunakan sebagai acuan untuk membuat perangkat lunak. Modeling adalah membuat model, yakni dengan menganalisa dan mendesain aplikasi yang akan dibuat. Construction adalah membuat desain yang sudah direncanakan menjadi kode – kode program serta desain GUI yang nantinya akan menjadi perangkat lunak serta melakukan testing. Serta Deployment, yaitu aplikasi yang telah jadi kemudian diantarkan kepada user untuk digunakan agar didapatkan feedback dari user.</a:t>
            </a:r>
          </a:p>
          <a:p>
            <a:pPr>
              <a:lnSpc>
                <a:spcPts val="2704"/>
              </a:lnSpc>
            </a:pPr>
            <a:endParaRPr lang="en-US" sz="1931">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934200" y="-9334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Use case</a:t>
            </a:r>
          </a:p>
        </p:txBody>
      </p:sp>
      <p:pic>
        <p:nvPicPr>
          <p:cNvPr id="4" name="Picture 3">
            <a:extLst>
              <a:ext uri="{FF2B5EF4-FFF2-40B4-BE49-F238E27FC236}">
                <a16:creationId xmlns:a16="http://schemas.microsoft.com/office/drawing/2014/main" id="{66198233-AC80-ABF6-7D9B-DA5D35D15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12" y="1866900"/>
            <a:ext cx="15697200" cy="7682439"/>
          </a:xfrm>
          <a:prstGeom prst="rect">
            <a:avLst/>
          </a:prstGeom>
        </p:spPr>
      </p:pic>
    </p:spTree>
    <p:extLst>
      <p:ext uri="{BB962C8B-B14F-4D97-AF65-F5344CB8AC3E}">
        <p14:creationId xmlns:p14="http://schemas.microsoft.com/office/powerpoint/2010/main" val="19769225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56AA42-1CEC-A08B-46B0-5C949D254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24" y="1257300"/>
            <a:ext cx="4563112" cy="3219899"/>
          </a:xfrm>
          <a:prstGeom prst="rect">
            <a:avLst/>
          </a:prstGeom>
        </p:spPr>
      </p:pic>
      <p:pic>
        <p:nvPicPr>
          <p:cNvPr id="11" name="Picture 10">
            <a:extLst>
              <a:ext uri="{FF2B5EF4-FFF2-40B4-BE49-F238E27FC236}">
                <a16:creationId xmlns:a16="http://schemas.microsoft.com/office/drawing/2014/main" id="{3FD35DE7-FBB1-0BD0-0BCB-BA5B0AF74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0" y="1258001"/>
            <a:ext cx="5363323" cy="3258005"/>
          </a:xfrm>
          <a:prstGeom prst="rect">
            <a:avLst/>
          </a:prstGeom>
        </p:spPr>
      </p:pic>
      <p:pic>
        <p:nvPicPr>
          <p:cNvPr id="13" name="Picture 12">
            <a:extLst>
              <a:ext uri="{FF2B5EF4-FFF2-40B4-BE49-F238E27FC236}">
                <a16:creationId xmlns:a16="http://schemas.microsoft.com/office/drawing/2014/main" id="{1F183A00-014B-A176-BC07-0E72AB93F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628" y="1196570"/>
            <a:ext cx="5334744" cy="3238952"/>
          </a:xfrm>
          <a:prstGeom prst="rect">
            <a:avLst/>
          </a:prstGeom>
        </p:spPr>
      </p:pic>
      <p:pic>
        <p:nvPicPr>
          <p:cNvPr id="15" name="Picture 14">
            <a:extLst>
              <a:ext uri="{FF2B5EF4-FFF2-40B4-BE49-F238E27FC236}">
                <a16:creationId xmlns:a16="http://schemas.microsoft.com/office/drawing/2014/main" id="{1A61828D-2B79-D959-32E1-5011D1ADB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0424" y="5724064"/>
            <a:ext cx="5706271" cy="3305636"/>
          </a:xfrm>
          <a:prstGeom prst="rect">
            <a:avLst/>
          </a:prstGeom>
        </p:spPr>
      </p:pic>
      <p:pic>
        <p:nvPicPr>
          <p:cNvPr id="17" name="Picture 16">
            <a:extLst>
              <a:ext uri="{FF2B5EF4-FFF2-40B4-BE49-F238E27FC236}">
                <a16:creationId xmlns:a16="http://schemas.microsoft.com/office/drawing/2014/main" id="{36BD845A-961B-1E2A-EA06-6C161CF907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800" y="5052457"/>
            <a:ext cx="7259063" cy="4648849"/>
          </a:xfrm>
          <a:prstGeom prst="rect">
            <a:avLst/>
          </a:prstGeom>
        </p:spPr>
      </p:pic>
    </p:spTree>
    <p:extLst>
      <p:ext uri="{BB962C8B-B14F-4D97-AF65-F5344CB8AC3E}">
        <p14:creationId xmlns:p14="http://schemas.microsoft.com/office/powerpoint/2010/main" val="379122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13061-A6F3-492F-8729-B5F5503AB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627" y="2705100"/>
            <a:ext cx="11448745" cy="4876800"/>
          </a:xfrm>
          <a:prstGeom prst="rect">
            <a:avLst/>
          </a:prstGeom>
        </p:spPr>
      </p:pic>
    </p:spTree>
    <p:extLst>
      <p:ext uri="{BB962C8B-B14F-4D97-AF65-F5344CB8AC3E}">
        <p14:creationId xmlns:p14="http://schemas.microsoft.com/office/powerpoint/2010/main" val="162782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8E0BFE-1B51-C6E2-584B-D4EC6A869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235" y="3286025"/>
            <a:ext cx="13881529" cy="3714950"/>
          </a:xfrm>
          <a:prstGeom prst="rect">
            <a:avLst/>
          </a:prstGeom>
        </p:spPr>
      </p:pic>
    </p:spTree>
    <p:extLst>
      <p:ext uri="{BB962C8B-B14F-4D97-AF65-F5344CB8AC3E}">
        <p14:creationId xmlns:p14="http://schemas.microsoft.com/office/powerpoint/2010/main" val="312417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181600" y="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Activity diagram</a:t>
            </a:r>
          </a:p>
        </p:txBody>
      </p:sp>
      <p:pic>
        <p:nvPicPr>
          <p:cNvPr id="5" name="Picture 4">
            <a:extLst>
              <a:ext uri="{FF2B5EF4-FFF2-40B4-BE49-F238E27FC236}">
                <a16:creationId xmlns:a16="http://schemas.microsoft.com/office/drawing/2014/main" id="{3BA4705B-BDFC-DCDE-6E08-A4710F00B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202060"/>
            <a:ext cx="3195637" cy="8894383"/>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181600" y="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Class diagram</a:t>
            </a:r>
          </a:p>
        </p:txBody>
      </p:sp>
      <p:pic>
        <p:nvPicPr>
          <p:cNvPr id="3" name="Picture 2">
            <a:extLst>
              <a:ext uri="{FF2B5EF4-FFF2-40B4-BE49-F238E27FC236}">
                <a16:creationId xmlns:a16="http://schemas.microsoft.com/office/drawing/2014/main" id="{ADB693E4-2716-26CD-47E7-D7590FD06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352647"/>
            <a:ext cx="8071855" cy="8934353"/>
          </a:xfrm>
          <a:prstGeom prst="rect">
            <a:avLst/>
          </a:prstGeom>
        </p:spPr>
      </p:pic>
    </p:spTree>
    <p:extLst>
      <p:ext uri="{BB962C8B-B14F-4D97-AF65-F5344CB8AC3E}">
        <p14:creationId xmlns:p14="http://schemas.microsoft.com/office/powerpoint/2010/main" val="17033281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324094" y="4552950"/>
            <a:ext cx="9639812" cy="1181034"/>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 Terima Kasih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166885" y="4511740"/>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1" name="Group 11"/>
          <p:cNvGrpSpPr/>
          <p:nvPr/>
        </p:nvGrpSpPr>
        <p:grpSpPr>
          <a:xfrm>
            <a:off x="5197135" y="531018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6" name="Group 16"/>
          <p:cNvGrpSpPr/>
          <p:nvPr/>
        </p:nvGrpSpPr>
        <p:grpSpPr>
          <a:xfrm>
            <a:off x="5166885" y="3713293"/>
            <a:ext cx="465072" cy="465072"/>
            <a:chOff x="0" y="0"/>
            <a:chExt cx="620096" cy="620096"/>
          </a:xfrm>
        </p:grpSpPr>
        <p:grpSp>
          <p:nvGrpSpPr>
            <p:cNvPr id="17" name="Group 17"/>
            <p:cNvGrpSpPr/>
            <p:nvPr/>
          </p:nvGrpSpPr>
          <p:grpSpPr>
            <a:xfrm>
              <a:off x="0" y="0"/>
              <a:ext cx="620096" cy="62009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1" name="TextBox 21"/>
          <p:cNvSpPr txBox="1"/>
          <p:nvPr/>
        </p:nvSpPr>
        <p:spPr>
          <a:xfrm>
            <a:off x="424850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Anggota Kelompok 6</a:t>
            </a:r>
          </a:p>
        </p:txBody>
      </p:sp>
      <p:sp>
        <p:nvSpPr>
          <p:cNvPr id="22" name="TextBox 22"/>
          <p:cNvSpPr txBox="1"/>
          <p:nvPr/>
        </p:nvSpPr>
        <p:spPr>
          <a:xfrm>
            <a:off x="6167711" y="3622297"/>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Nova Satria (222310075)</a:t>
            </a:r>
          </a:p>
        </p:txBody>
      </p:sp>
      <p:sp>
        <p:nvSpPr>
          <p:cNvPr id="23" name="TextBox 23"/>
          <p:cNvSpPr txBox="1"/>
          <p:nvPr/>
        </p:nvSpPr>
        <p:spPr>
          <a:xfrm>
            <a:off x="6167711" y="4396422"/>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M Syahrul F (222310053)</a:t>
            </a:r>
          </a:p>
        </p:txBody>
      </p:sp>
      <p:sp>
        <p:nvSpPr>
          <p:cNvPr id="24" name="TextBox 24"/>
          <p:cNvSpPr txBox="1"/>
          <p:nvPr/>
        </p:nvSpPr>
        <p:spPr>
          <a:xfrm>
            <a:off x="6167711" y="5219191"/>
            <a:ext cx="546512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Raka Bima (222310048)</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324094" y="1991228"/>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Abstrak</a:t>
            </a:r>
          </a:p>
        </p:txBody>
      </p:sp>
      <p:sp>
        <p:nvSpPr>
          <p:cNvPr id="7" name="TextBox 7"/>
          <p:cNvSpPr txBox="1"/>
          <p:nvPr/>
        </p:nvSpPr>
        <p:spPr>
          <a:xfrm>
            <a:off x="3043762" y="3527238"/>
            <a:ext cx="12200476" cy="4668375"/>
          </a:xfrm>
          <a:prstGeom prst="rect">
            <a:avLst/>
          </a:prstGeom>
        </p:spPr>
        <p:txBody>
          <a:bodyPr lIns="0" tIns="0" rIns="0" bIns="0" rtlCol="0" anchor="t">
            <a:spAutoFit/>
          </a:bodyPr>
          <a:lstStyle/>
          <a:p>
            <a:pPr>
              <a:lnSpc>
                <a:spcPts val="2844"/>
              </a:lnSpc>
            </a:pPr>
            <a:r>
              <a:rPr lang="en-US" sz="2031">
                <a:solidFill>
                  <a:srgbClr val="343434"/>
                </a:solidFill>
                <a:latin typeface="Open Sans"/>
              </a:rPr>
              <a:t>Proses pengolahan data keuangan sekolah jika dilakukan secara manual maka hasilnya kurang efektif. Sehingga diperlukan sistem informasi manajemen data keuangan untuk meningkatkan kualitas pelayanan kepada siswa dan mempercepat kinerja pegawai disekolah. Diharapkan sistem ini dapat meningkatkan kinerjapegawai atau guru yang ada disekolah termasuk ketua dilembaga dalam mengambilkeputusan. Tujuan penelitian ini adalah membuat sistem informasi manajemen keuangan sekolah yang dirancang dan dibangun dengan mengunakan bahasa pemrograman PHP dan database MySQL dengan begitu maka dapat mengolah data-data keuangansekolah seperti pembayaran spp dan pembuatan laporankeuangan dilakukan dengan efisisen dan efektif. Dalam penelitian ini, penulis menggunakan dua buah metode, yaitu metode pengumpulan data dan metode pengembangan sistem. Untuk metode pengumpulan data, penulis menggunakan tiga cara, yaitu observasi, interview dan studi pustaka sedanganuntuk pengembangan sistem metode yang kami terapkan adalah metode incremental yangmemilik 5 tahapan, yaitu communication, planning, modelling, construction, dandeployment.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a:rPr>
              <a:t>JUDUL</a:t>
            </a:r>
          </a:p>
        </p:txBody>
      </p:sp>
      <p:sp>
        <p:nvSpPr>
          <p:cNvPr id="7" name="TextBox 7"/>
          <p:cNvSpPr txBox="1"/>
          <p:nvPr/>
        </p:nvSpPr>
        <p:spPr>
          <a:xfrm>
            <a:off x="1921728" y="5463443"/>
            <a:ext cx="14444543" cy="1308791"/>
          </a:xfrm>
          <a:prstGeom prst="rect">
            <a:avLst/>
          </a:prstGeom>
        </p:spPr>
        <p:txBody>
          <a:bodyPr lIns="0" tIns="0" rIns="0" bIns="0" rtlCol="0" anchor="t">
            <a:spAutoFit/>
          </a:bodyPr>
          <a:lstStyle/>
          <a:p>
            <a:pPr algn="ctr">
              <a:lnSpc>
                <a:spcPts val="5227"/>
              </a:lnSpc>
              <a:spcBef>
                <a:spcPct val="0"/>
              </a:spcBef>
            </a:pPr>
            <a:r>
              <a:rPr lang="en-US" sz="3733">
                <a:solidFill>
                  <a:srgbClr val="343434"/>
                </a:solidFill>
                <a:latin typeface="Open Sans Bold Italics"/>
              </a:rPr>
              <a:t>Rancang Bangun Sistem Informasi Manajemen Keuangan Sekolah</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Jurnal</a:t>
            </a:r>
          </a:p>
        </p:txBody>
      </p:sp>
      <p:sp>
        <p:nvSpPr>
          <p:cNvPr id="7" name="TextBox 7"/>
          <p:cNvSpPr txBox="1"/>
          <p:nvPr/>
        </p:nvSpPr>
        <p:spPr>
          <a:xfrm>
            <a:off x="1864178" y="5268108"/>
            <a:ext cx="14559644" cy="580390"/>
          </a:xfrm>
          <a:prstGeom prst="rect">
            <a:avLst/>
          </a:prstGeom>
        </p:spPr>
        <p:txBody>
          <a:bodyPr lIns="0" tIns="0" rIns="0" bIns="0" rtlCol="0" anchor="t">
            <a:spAutoFit/>
          </a:bodyPr>
          <a:lstStyle/>
          <a:p>
            <a:pPr algn="ctr">
              <a:lnSpc>
                <a:spcPts val="4759"/>
              </a:lnSpc>
              <a:spcBef>
                <a:spcPct val="0"/>
              </a:spcBef>
            </a:pPr>
            <a:r>
              <a:rPr lang="en-US" sz="3399">
                <a:solidFill>
                  <a:srgbClr val="343434"/>
                </a:solidFill>
                <a:latin typeface="Open Sans Bold"/>
              </a:rPr>
              <a:t>Jurnal Ilmiah Penelitian dan Penerapan Teknologi Sistem Informasi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322460" y="2582053"/>
            <a:ext cx="12233066" cy="1548165"/>
          </a:xfrm>
          <a:prstGeom prst="rect">
            <a:avLst/>
          </a:prstGeom>
        </p:spPr>
        <p:txBody>
          <a:bodyPr lIns="0" tIns="0" rIns="0" bIns="0" rtlCol="0" anchor="t">
            <a:spAutoFit/>
          </a:bodyPr>
          <a:lstStyle/>
          <a:p>
            <a:pPr algn="ctr">
              <a:lnSpc>
                <a:spcPts val="12238"/>
              </a:lnSpc>
            </a:pPr>
            <a:r>
              <a:rPr lang="en-US" sz="10199">
                <a:solidFill>
                  <a:srgbClr val="343434"/>
                </a:solidFill>
                <a:latin typeface="Magnolia Script Bold"/>
              </a:rPr>
              <a:t>Volume &amp; Halaman</a:t>
            </a:r>
          </a:p>
        </p:txBody>
      </p:sp>
      <p:sp>
        <p:nvSpPr>
          <p:cNvPr id="7" name="TextBox 7"/>
          <p:cNvSpPr txBox="1"/>
          <p:nvPr/>
        </p:nvSpPr>
        <p:spPr>
          <a:xfrm rot="-60000">
            <a:off x="5617034" y="4813509"/>
            <a:ext cx="7798529" cy="1180465"/>
          </a:xfrm>
          <a:prstGeom prst="rect">
            <a:avLst/>
          </a:prstGeom>
        </p:spPr>
        <p:txBody>
          <a:bodyPr lIns="0" tIns="0" rIns="0" bIns="0" rtlCol="0" anchor="t">
            <a:spAutoFit/>
          </a:bodyPr>
          <a:lstStyle/>
          <a:p>
            <a:pPr algn="ctr">
              <a:lnSpc>
                <a:spcPts val="4759"/>
              </a:lnSpc>
              <a:spcBef>
                <a:spcPct val="0"/>
              </a:spcBef>
            </a:pPr>
            <a:r>
              <a:rPr lang="en-US" sz="3399">
                <a:solidFill>
                  <a:srgbClr val="343434"/>
                </a:solidFill>
                <a:latin typeface="Open Sans Bold"/>
              </a:rPr>
              <a:t>INTENSIF, Vol.2 No.2 August 2018, Halaman 136-146</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dirty="0" err="1">
                <a:solidFill>
                  <a:srgbClr val="343434"/>
                </a:solidFill>
                <a:latin typeface="Magnolia Script Bold"/>
              </a:rPr>
              <a:t>Riviewer</a:t>
            </a:r>
            <a:endParaRPr lang="en-US" sz="12800" dirty="0">
              <a:solidFill>
                <a:srgbClr val="343434"/>
              </a:solidFill>
              <a:latin typeface="Magnolia Script Bold"/>
            </a:endParaRPr>
          </a:p>
        </p:txBody>
      </p:sp>
      <p:sp>
        <p:nvSpPr>
          <p:cNvPr id="7" name="TextBox 7"/>
          <p:cNvSpPr txBox="1"/>
          <p:nvPr/>
        </p:nvSpPr>
        <p:spPr>
          <a:xfrm>
            <a:off x="4654110" y="5076825"/>
            <a:ext cx="8979779" cy="1189749"/>
          </a:xfrm>
          <a:prstGeom prst="rect">
            <a:avLst/>
          </a:prstGeom>
        </p:spPr>
        <p:txBody>
          <a:bodyPr lIns="0" tIns="0" rIns="0" bIns="0" rtlCol="0" anchor="t">
            <a:spAutoFit/>
          </a:bodyPr>
          <a:lstStyle/>
          <a:p>
            <a:pPr algn="ctr">
              <a:lnSpc>
                <a:spcPts val="4759"/>
              </a:lnSpc>
              <a:spcBef>
                <a:spcPct val="0"/>
              </a:spcBef>
            </a:pPr>
            <a:r>
              <a:rPr lang="en-US" sz="3399" dirty="0">
                <a:solidFill>
                  <a:srgbClr val="343434"/>
                </a:solidFill>
                <a:latin typeface="Open Sans Bold"/>
              </a:rPr>
              <a:t>Raka </a:t>
            </a:r>
            <a:r>
              <a:rPr lang="en-US" sz="3399" dirty="0" err="1">
                <a:solidFill>
                  <a:srgbClr val="343434"/>
                </a:solidFill>
                <a:latin typeface="Open Sans Bold"/>
              </a:rPr>
              <a:t>Bima,Nova</a:t>
            </a:r>
            <a:r>
              <a:rPr lang="en-US" sz="3399" dirty="0">
                <a:solidFill>
                  <a:srgbClr val="343434"/>
                </a:solidFill>
                <a:latin typeface="Open Sans Bold"/>
              </a:rPr>
              <a:t> </a:t>
            </a:r>
            <a:r>
              <a:rPr lang="en-US" sz="3399" dirty="0" err="1">
                <a:solidFill>
                  <a:srgbClr val="343434"/>
                </a:solidFill>
                <a:latin typeface="Open Sans Bold"/>
              </a:rPr>
              <a:t>Satria,Muhamad</a:t>
            </a:r>
            <a:r>
              <a:rPr lang="en-US" sz="3399" dirty="0">
                <a:solidFill>
                  <a:srgbClr val="343434"/>
                </a:solidFill>
                <a:latin typeface="Open Sans Bold"/>
              </a:rPr>
              <a:t> Syahrul </a:t>
            </a:r>
            <a:r>
              <a:rPr lang="en-US" sz="3399" dirty="0" err="1">
                <a:solidFill>
                  <a:srgbClr val="343434"/>
                </a:solidFill>
                <a:latin typeface="Open Sans Bold"/>
              </a:rPr>
              <a:t>Fahreza</a:t>
            </a:r>
            <a:endParaRPr lang="en-US" sz="3399" dirty="0">
              <a:solidFill>
                <a:srgbClr val="343434"/>
              </a:solidFill>
              <a:latin typeface="Open Sans Bo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324094" y="1991228"/>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Tujuan Penelitian</a:t>
            </a:r>
          </a:p>
        </p:txBody>
      </p:sp>
      <p:sp>
        <p:nvSpPr>
          <p:cNvPr id="7" name="TextBox 7"/>
          <p:cNvSpPr txBox="1"/>
          <p:nvPr/>
        </p:nvSpPr>
        <p:spPr>
          <a:xfrm>
            <a:off x="2520805" y="3466612"/>
            <a:ext cx="13718435" cy="3854023"/>
          </a:xfrm>
          <a:prstGeom prst="rect">
            <a:avLst/>
          </a:prstGeom>
        </p:spPr>
        <p:txBody>
          <a:bodyPr lIns="0" tIns="0" rIns="0" bIns="0" rtlCol="0" anchor="t">
            <a:spAutoFit/>
          </a:bodyPr>
          <a:lstStyle/>
          <a:p>
            <a:pPr>
              <a:lnSpc>
                <a:spcPts val="3834"/>
              </a:lnSpc>
            </a:pPr>
            <a:r>
              <a:rPr lang="en-US" sz="2738">
                <a:solidFill>
                  <a:srgbClr val="343434"/>
                </a:solidFill>
                <a:latin typeface="Open Sans"/>
              </a:rPr>
              <a:t> Tujuan penelitian ini adalah untuk mengatasi kelemahan sistem yang ada disekolah atau lembaga dengan cara membuat sistem informasi pengelolahan keuangan untuk sekolah yang baik dengan mengunakan bahasa pemrograman PHP dan database MySQL sehingga proses administrasi keuangan menjadi lebih praktis dan akurat. Hasil dari pembangunan aplikasi ini mampu meminimalisir kelemahan sistem keuangan dan membuat kinerja bagian keuangan menjadi lebih mudah, cepat dan akurat.</a:t>
            </a:r>
          </a:p>
          <a:p>
            <a:pPr>
              <a:lnSpc>
                <a:spcPts val="3834"/>
              </a:lnSpc>
            </a:pPr>
            <a:endParaRPr lang="en-US" sz="2738">
              <a:solidFill>
                <a:srgbClr val="343434"/>
              </a:solidFill>
              <a:latin typeface="Open San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885553"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Subjek Penelitian</a:t>
            </a:r>
          </a:p>
        </p:txBody>
      </p:sp>
      <p:sp>
        <p:nvSpPr>
          <p:cNvPr id="9" name="TextBox 9"/>
          <p:cNvSpPr txBox="1"/>
          <p:nvPr/>
        </p:nvSpPr>
        <p:spPr>
          <a:xfrm>
            <a:off x="2885553" y="3649275"/>
            <a:ext cx="11303604" cy="976630"/>
          </a:xfrm>
          <a:prstGeom prst="rect">
            <a:avLst/>
          </a:prstGeom>
        </p:spPr>
        <p:txBody>
          <a:bodyPr lIns="0" tIns="0" rIns="0" bIns="0" rtlCol="0" anchor="t">
            <a:spAutoFit/>
          </a:bodyPr>
          <a:lstStyle/>
          <a:p>
            <a:pPr>
              <a:lnSpc>
                <a:spcPts val="3919"/>
              </a:lnSpc>
            </a:pPr>
            <a:r>
              <a:rPr lang="en-US" sz="2799">
                <a:solidFill>
                  <a:srgbClr val="343434"/>
                </a:solidFill>
                <a:latin typeface="Open Sans"/>
              </a:rPr>
              <a:t>Subjek Penelitian ini adalah Rancang Bangun Sistem Informasi Manajemen Keuangan Sekolah.</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511</Words>
  <Application>Microsoft Office PowerPoint</Application>
  <PresentationFormat>Custom</PresentationFormat>
  <Paragraphs>27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Open Sans Bold Italics</vt:lpstr>
      <vt:lpstr>Arial</vt:lpstr>
      <vt:lpstr>Magnolia Script Bold</vt:lpstr>
      <vt:lpstr>Open Sans</vt:lpstr>
      <vt:lpstr>Magnolia Script</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PRESEBTASI</dc:title>
  <dc:creator>M.Syahrul.F</dc:creator>
  <cp:lastModifiedBy>M. Syahrul F</cp:lastModifiedBy>
  <cp:revision>5</cp:revision>
  <dcterms:created xsi:type="dcterms:W3CDTF">2006-08-16T00:00:00Z</dcterms:created>
  <dcterms:modified xsi:type="dcterms:W3CDTF">2024-01-17T18:10:09Z</dcterms:modified>
  <dc:identifier>DAF2XwFmpig</dc:identifier>
</cp:coreProperties>
</file>