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0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3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4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4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882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4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6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631B27-CC0B-40A2-A7AD-5F48C11E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“IMPLEMENTASI NAÏVE BAYES UNTUK MEMPREDIKSI CALON MAHASISWA BARU YANG AKAN LANJUT MELAKUKAN PEMBAYARAN ATAU TIDAK”</a:t>
            </a:r>
            <a:br>
              <a:rPr lang="en-US" sz="2400" b="1" dirty="0"/>
            </a:br>
            <a:r>
              <a:rPr lang="en-US" sz="2400" b="1" dirty="0"/>
              <a:t>(</a:t>
            </a:r>
            <a:r>
              <a:rPr lang="en-US" sz="2400" b="1" dirty="0" err="1"/>
              <a:t>Studi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r>
              <a:rPr lang="en-US" sz="2400" b="1" dirty="0"/>
              <a:t> : PMB UIN Bandung)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7F6A154-03B9-4C53-9343-3D87230DD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16AF45-B425-48E1-95FA-43382CBEB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03" y="640080"/>
            <a:ext cx="2248389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C988D374-9A4D-4B83-B4C9-209E4C9E8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67" y="5220212"/>
            <a:ext cx="3116865" cy="6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0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en-US"/>
              <a:t>Analisis data</a:t>
            </a:r>
            <a:endParaRPr lang="en-US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D3DBBF1-BBAF-4620-9D2B-9F2D2D28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seleksi</a:t>
            </a:r>
            <a:r>
              <a:rPr lang="en-US" dirty="0"/>
              <a:t> PMB </a:t>
            </a:r>
            <a:r>
              <a:rPr lang="en-US" dirty="0" err="1"/>
              <a:t>yaitu</a:t>
            </a:r>
            <a:r>
              <a:rPr lang="en-US" dirty="0"/>
              <a:t> : SNMPTN, SBMPTN, UM-PTKIN, SPAN-PTKIN, dan </a:t>
            </a:r>
            <a:r>
              <a:rPr lang="en-US" dirty="0" err="1"/>
              <a:t>Mandiri</a:t>
            </a:r>
            <a:endParaRPr lang="en-US" dirty="0"/>
          </a:p>
          <a:p>
            <a:pPr algn="just"/>
            <a:r>
              <a:rPr lang="en-US" dirty="0"/>
              <a:t>Data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12 parameter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fakultas</a:t>
            </a:r>
            <a:r>
              <a:rPr lang="en-US" dirty="0"/>
              <a:t>,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ukt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,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sma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ayah, </a:t>
            </a:r>
            <a:r>
              <a:rPr lang="en-US" dirty="0" err="1"/>
              <a:t>gaji</a:t>
            </a:r>
            <a:r>
              <a:rPr lang="en-US" dirty="0"/>
              <a:t> ayah, dan 1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status </a:t>
            </a:r>
            <a:r>
              <a:rPr lang="en-US" dirty="0" err="1"/>
              <a:t>pembayaran</a:t>
            </a:r>
            <a:endParaRPr lang="en-US" dirty="0"/>
          </a:p>
          <a:p>
            <a:pPr algn="just"/>
            <a:r>
              <a:rPr lang="en-US" dirty="0"/>
              <a:t>Data training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2000 data</a:t>
            </a:r>
          </a:p>
          <a:p>
            <a:pPr algn="just"/>
            <a:r>
              <a:rPr lang="en-US" dirty="0"/>
              <a:t>Data testing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1000 data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9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en-US"/>
              <a:t>USE CASE</a:t>
            </a:r>
            <a:endParaRPr 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7">
            <a:extLst>
              <a:ext uri="{FF2B5EF4-FFF2-40B4-BE49-F238E27FC236}">
                <a16:creationId xmlns:a16="http://schemas.microsoft.com/office/drawing/2014/main" id="{0BAAECA0-B3AA-4E8D-B32A-89922AC89C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>
            <a:fillRect/>
          </a:stretch>
        </p:blipFill>
        <p:spPr bwMode="auto">
          <a:xfrm>
            <a:off x="613458" y="2084832"/>
            <a:ext cx="6477905" cy="38119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25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Raka\Raka\Capture.PNG">
            <a:extLst>
              <a:ext uri="{FF2B5EF4-FFF2-40B4-BE49-F238E27FC236}">
                <a16:creationId xmlns:a16="http://schemas.microsoft.com/office/drawing/2014/main" id="{A05DE72F-7950-4DBA-B46F-1D4DB5792D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5121" y="3220887"/>
            <a:ext cx="4725059" cy="21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23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081C216-A607-4A6E-AA59-F5DDCE57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633999" y="620720"/>
            <a:ext cx="3993942" cy="5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3">
            <a:extLst>
              <a:ext uri="{FF2B5EF4-FFF2-40B4-BE49-F238E27FC236}">
                <a16:creationId xmlns:a16="http://schemas.microsoft.com/office/drawing/2014/main" id="{74A6BEBA-797F-4E3F-A58B-ECA92B9E2C7F}"/>
              </a:ext>
            </a:extLst>
          </p:cNvPr>
          <p:cNvSpPr/>
          <p:nvPr/>
        </p:nvSpPr>
        <p:spPr>
          <a:xfrm>
            <a:off x="5258666" y="-1"/>
            <a:ext cx="6930060" cy="68580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52393B99-2E47-4EB4-889A-0D0A23B77EC9}"/>
              </a:ext>
            </a:extLst>
          </p:cNvPr>
          <p:cNvGrpSpPr/>
          <p:nvPr/>
        </p:nvGrpSpPr>
        <p:grpSpPr>
          <a:xfrm>
            <a:off x="5737126" y="2718090"/>
            <a:ext cx="6205329" cy="701496"/>
            <a:chOff x="5819650" y="1666120"/>
            <a:chExt cx="5458493" cy="70149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081C8DA4-C9E8-4144-AF83-DF4453CE8946}"/>
                </a:ext>
              </a:extLst>
            </p:cNvPr>
            <p:cNvGrpSpPr/>
            <p:nvPr/>
          </p:nvGrpSpPr>
          <p:grpSpPr>
            <a:xfrm>
              <a:off x="6770450" y="1735369"/>
              <a:ext cx="4507693" cy="632247"/>
              <a:chOff x="6770450" y="1735369"/>
              <a:chExt cx="4507693" cy="632247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39A20F0A-7911-43AA-BACE-022ADCC983B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8">
                <a:extLst>
                  <a:ext uri="{FF2B5EF4-FFF2-40B4-BE49-F238E27FC236}">
                    <a16:creationId xmlns:a16="http://schemas.microsoft.com/office/drawing/2014/main" id="{2E76F147-3B4A-42AB-8BB1-BF1F9BD20958}"/>
                  </a:ext>
                </a:extLst>
              </p:cNvPr>
              <p:cNvSpPr txBox="1"/>
              <p:nvPr/>
            </p:nvSpPr>
            <p:spPr>
              <a:xfrm>
                <a:off x="6770450" y="173536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DEMO APLIKASI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9EE2009C-0344-4FA6-8688-226A445E487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9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081C216-A607-4A6E-AA59-F5DDCE57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633999" y="620720"/>
            <a:ext cx="3993942" cy="5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3">
            <a:extLst>
              <a:ext uri="{FF2B5EF4-FFF2-40B4-BE49-F238E27FC236}">
                <a16:creationId xmlns:a16="http://schemas.microsoft.com/office/drawing/2014/main" id="{74A6BEBA-797F-4E3F-A58B-ECA92B9E2C7F}"/>
              </a:ext>
            </a:extLst>
          </p:cNvPr>
          <p:cNvSpPr/>
          <p:nvPr/>
        </p:nvSpPr>
        <p:spPr>
          <a:xfrm>
            <a:off x="5258666" y="-1"/>
            <a:ext cx="6930060" cy="68580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52393B99-2E47-4EB4-889A-0D0A23B77EC9}"/>
              </a:ext>
            </a:extLst>
          </p:cNvPr>
          <p:cNvGrpSpPr/>
          <p:nvPr/>
        </p:nvGrpSpPr>
        <p:grpSpPr>
          <a:xfrm>
            <a:off x="5737126" y="2718090"/>
            <a:ext cx="6205329" cy="701496"/>
            <a:chOff x="5819650" y="1666120"/>
            <a:chExt cx="5458493" cy="70149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081C8DA4-C9E8-4144-AF83-DF4453CE8946}"/>
                </a:ext>
              </a:extLst>
            </p:cNvPr>
            <p:cNvGrpSpPr/>
            <p:nvPr/>
          </p:nvGrpSpPr>
          <p:grpSpPr>
            <a:xfrm>
              <a:off x="6770450" y="1735369"/>
              <a:ext cx="4507693" cy="632247"/>
              <a:chOff x="6770450" y="1735369"/>
              <a:chExt cx="4507693" cy="632247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39A20F0A-7911-43AA-BACE-022ADCC983B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8">
                <a:extLst>
                  <a:ext uri="{FF2B5EF4-FFF2-40B4-BE49-F238E27FC236}">
                    <a16:creationId xmlns:a16="http://schemas.microsoft.com/office/drawing/2014/main" id="{2E76F147-3B4A-42AB-8BB1-BF1F9BD20958}"/>
                  </a:ext>
                </a:extLst>
              </p:cNvPr>
              <p:cNvSpPr txBox="1"/>
              <p:nvPr/>
            </p:nvSpPr>
            <p:spPr>
              <a:xfrm>
                <a:off x="6770450" y="173536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Kesimpulan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9EE2009C-0344-4FA6-8688-226A445E487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7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en-US"/>
              <a:t>KESIMPULAN</a:t>
            </a:r>
            <a:endParaRPr lang="en-US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D3DBBF1-BBAF-4620-9D2B-9F2D2D28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Algoritma</a:t>
            </a:r>
            <a:r>
              <a:rPr lang="en-US" dirty="0"/>
              <a:t> Naïve Bayes yang </a:t>
            </a:r>
            <a:r>
              <a:rPr lang="en-US" dirty="0" err="1"/>
              <a:t>diterapkan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predisksi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mahasiwa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pPr algn="just"/>
            <a:r>
              <a:rPr lang="en-US" dirty="0" err="1"/>
              <a:t>Algoritma</a:t>
            </a:r>
            <a:r>
              <a:rPr lang="en-US" dirty="0"/>
              <a:t> Naïve Bayes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87,2% </a:t>
            </a:r>
            <a:r>
              <a:rPr lang="en-US" dirty="0" err="1"/>
              <a:t>dengan</a:t>
            </a:r>
            <a:r>
              <a:rPr lang="en-US" dirty="0"/>
              <a:t> data testing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1000 data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89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E75633-AA40-4A9B-858C-18E57F090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BD418-6841-4602-B152-47FF4C331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46D28E7-5F42-4A6E-A8F2-31FE0E270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TERIMA KASIH</a:t>
            </a:r>
          </a:p>
        </p:txBody>
      </p:sp>
      <p:sp>
        <p:nvSpPr>
          <p:cNvPr id="6" name="Subjudul 5">
            <a:extLst>
              <a:ext uri="{FF2B5EF4-FFF2-40B4-BE49-F238E27FC236}">
                <a16:creationId xmlns:a16="http://schemas.microsoft.com/office/drawing/2014/main" id="{DAEB8E58-769B-493B-B1AF-FA12AEEF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69CD5B2-0393-4066-95AE-A84B890DC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4913533" y="640080"/>
            <a:ext cx="2359130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17F12C-2436-4DCD-A245-B9807385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DBC361FB-6910-4EDA-8C84-12E9E34E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67" y="5220212"/>
            <a:ext cx="3116865" cy="6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4">
            <a:extLst>
              <a:ext uri="{FF2B5EF4-FFF2-40B4-BE49-F238E27FC236}">
                <a16:creationId xmlns:a16="http://schemas.microsoft.com/office/drawing/2014/main" id="{90D3EA19-F945-4C3D-BFB4-BDD7F1775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73FF2A8F-8ECE-4FF8-BDC8-81A4EA74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0549B9-C822-4F0F-94B0-7037DEE5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5DE3F-DEBB-46AE-97AC-106BF0062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81C216-A607-4A6E-AA59-F5DDCE57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633999" y="620720"/>
            <a:ext cx="3993942" cy="5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ADF894D6-89B8-41BD-ADED-787505FE0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">
            <a:extLst>
              <a:ext uri="{FF2B5EF4-FFF2-40B4-BE49-F238E27FC236}">
                <a16:creationId xmlns:a16="http://schemas.microsoft.com/office/drawing/2014/main" id="{74A6BEBA-797F-4E3F-A58B-ECA92B9E2C7F}"/>
              </a:ext>
            </a:extLst>
          </p:cNvPr>
          <p:cNvSpPr/>
          <p:nvPr/>
        </p:nvSpPr>
        <p:spPr>
          <a:xfrm>
            <a:off x="5258666" y="-1"/>
            <a:ext cx="6930060" cy="68580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52393B99-2E47-4EB4-889A-0D0A23B77EC9}"/>
              </a:ext>
            </a:extLst>
          </p:cNvPr>
          <p:cNvGrpSpPr/>
          <p:nvPr/>
        </p:nvGrpSpPr>
        <p:grpSpPr>
          <a:xfrm>
            <a:off x="5737126" y="1552858"/>
            <a:ext cx="6205329" cy="701496"/>
            <a:chOff x="5819650" y="1666120"/>
            <a:chExt cx="5458493" cy="70149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081C8DA4-C9E8-4144-AF83-DF4453CE894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39A20F0A-7911-43AA-BACE-022ADCC983B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Latar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Belakang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Rumusan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Masalah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Tujuan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Batasan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Masalah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8">
                <a:extLst>
                  <a:ext uri="{FF2B5EF4-FFF2-40B4-BE49-F238E27FC236}">
                    <a16:creationId xmlns:a16="http://schemas.microsoft.com/office/drawing/2014/main" id="{2E76F147-3B4A-42AB-8BB1-BF1F9BD2095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Pendahuluan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9EE2009C-0344-4FA6-8688-226A445E487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B32CC426-496D-487E-BC7D-F06C0040C81D}"/>
              </a:ext>
            </a:extLst>
          </p:cNvPr>
          <p:cNvGrpSpPr/>
          <p:nvPr/>
        </p:nvGrpSpPr>
        <p:grpSpPr>
          <a:xfrm>
            <a:off x="5737126" y="2254354"/>
            <a:ext cx="6205329" cy="701496"/>
            <a:chOff x="5819650" y="1666120"/>
            <a:chExt cx="5458493" cy="701496"/>
          </a:xfrm>
        </p:grpSpPr>
        <p:grpSp>
          <p:nvGrpSpPr>
            <p:cNvPr id="76" name="Group 2">
              <a:extLst>
                <a:ext uri="{FF2B5EF4-FFF2-40B4-BE49-F238E27FC236}">
                  <a16:creationId xmlns:a16="http://schemas.microsoft.com/office/drawing/2014/main" id="{26E47F7E-400D-4D04-A985-A29D945F237B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78" name="TextBox 7">
                <a:extLst>
                  <a:ext uri="{FF2B5EF4-FFF2-40B4-BE49-F238E27FC236}">
                    <a16:creationId xmlns:a16="http://schemas.microsoft.com/office/drawing/2014/main" id="{05A2728A-24C2-4F7D-80EC-9CA357FA607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Pemodelan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binis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Sistem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usulan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Analisis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Algoritma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Program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8">
                <a:extLst>
                  <a:ext uri="{FF2B5EF4-FFF2-40B4-BE49-F238E27FC236}">
                    <a16:creationId xmlns:a16="http://schemas.microsoft.com/office/drawing/2014/main" id="{D40192CA-DCD9-4F97-96BC-2E71DAF0F26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Pembahasan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7" name="TextBox 6">
              <a:extLst>
                <a:ext uri="{FF2B5EF4-FFF2-40B4-BE49-F238E27FC236}">
                  <a16:creationId xmlns:a16="http://schemas.microsoft.com/office/drawing/2014/main" id="{368D3F42-E24B-4550-AE70-205936FB0B5E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361AAD88-D64F-4DE3-81ED-762CC8B6FC3E}"/>
              </a:ext>
            </a:extLst>
          </p:cNvPr>
          <p:cNvGrpSpPr/>
          <p:nvPr/>
        </p:nvGrpSpPr>
        <p:grpSpPr>
          <a:xfrm>
            <a:off x="5737126" y="2957311"/>
            <a:ext cx="6205329" cy="701496"/>
            <a:chOff x="5819650" y="1666120"/>
            <a:chExt cx="5458493" cy="701496"/>
          </a:xfrm>
        </p:grpSpPr>
        <p:grpSp>
          <p:nvGrpSpPr>
            <p:cNvPr id="81" name="Group 2">
              <a:extLst>
                <a:ext uri="{FF2B5EF4-FFF2-40B4-BE49-F238E27FC236}">
                  <a16:creationId xmlns:a16="http://schemas.microsoft.com/office/drawing/2014/main" id="{4F2D0C19-AC7D-4A1D-A4ED-6B78EAB9F0E9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83" name="TextBox 7">
                <a:extLst>
                  <a:ext uri="{FF2B5EF4-FFF2-40B4-BE49-F238E27FC236}">
                    <a16:creationId xmlns:a16="http://schemas.microsoft.com/office/drawing/2014/main" id="{92B02E06-1913-4FDA-8D5C-F9827E46F22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Kesimpulan</a:t>
                </a:r>
              </a:p>
            </p:txBody>
          </p:sp>
          <p:sp>
            <p:nvSpPr>
              <p:cNvPr id="84" name="TextBox 8">
                <a:extLst>
                  <a:ext uri="{FF2B5EF4-FFF2-40B4-BE49-F238E27FC236}">
                    <a16:creationId xmlns:a16="http://schemas.microsoft.com/office/drawing/2014/main" id="{701E1942-5CF8-4086-B315-657AAED5696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Penutup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TextBox 6">
              <a:extLst>
                <a:ext uri="{FF2B5EF4-FFF2-40B4-BE49-F238E27FC236}">
                  <a16:creationId xmlns:a16="http://schemas.microsoft.com/office/drawing/2014/main" id="{98E016E5-2801-42B6-B2C8-CD55D994042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081C216-A607-4A6E-AA59-F5DDCE57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633999" y="620720"/>
            <a:ext cx="3993942" cy="5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3">
            <a:extLst>
              <a:ext uri="{FF2B5EF4-FFF2-40B4-BE49-F238E27FC236}">
                <a16:creationId xmlns:a16="http://schemas.microsoft.com/office/drawing/2014/main" id="{74A6BEBA-797F-4E3F-A58B-ECA92B9E2C7F}"/>
              </a:ext>
            </a:extLst>
          </p:cNvPr>
          <p:cNvSpPr/>
          <p:nvPr/>
        </p:nvSpPr>
        <p:spPr>
          <a:xfrm>
            <a:off x="5258666" y="-1"/>
            <a:ext cx="6930060" cy="68580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52393B99-2E47-4EB4-889A-0D0A23B77EC9}"/>
              </a:ext>
            </a:extLst>
          </p:cNvPr>
          <p:cNvGrpSpPr/>
          <p:nvPr/>
        </p:nvGrpSpPr>
        <p:grpSpPr>
          <a:xfrm>
            <a:off x="5737126" y="2718090"/>
            <a:ext cx="6205329" cy="701496"/>
            <a:chOff x="5819650" y="1666120"/>
            <a:chExt cx="5458493" cy="70149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081C8DA4-C9E8-4144-AF83-DF4453CE894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39A20F0A-7911-43AA-BACE-022ADCC983B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Latar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Belakang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Rumusan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Masalah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Tujuan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Batasan</a:t>
                </a:r>
                <a:r>
                  <a:rPr lang="en-ID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D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Masalah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8">
                <a:extLst>
                  <a:ext uri="{FF2B5EF4-FFF2-40B4-BE49-F238E27FC236}">
                    <a16:creationId xmlns:a16="http://schemas.microsoft.com/office/drawing/2014/main" id="{2E76F147-3B4A-42AB-8BB1-BF1F9BD2095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Pendahuluan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9EE2009C-0344-4FA6-8688-226A445E487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5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0BA63B-D8BD-4D40-833E-43467A02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err="1"/>
              <a:t>Latar</a:t>
            </a:r>
            <a:r>
              <a:rPr lang="en-US"/>
              <a:t> </a:t>
            </a:r>
            <a:r>
              <a:rPr lang="en-US" err="1"/>
              <a:t>belakang</a:t>
            </a:r>
            <a:endParaRPr lang="en-US"/>
          </a:p>
        </p:txBody>
      </p:sp>
      <p:sp>
        <p:nvSpPr>
          <p:cNvPr id="7" name="Tampungan Konten 6">
            <a:extLst>
              <a:ext uri="{FF2B5EF4-FFF2-40B4-BE49-F238E27FC236}">
                <a16:creationId xmlns:a16="http://schemas.microsoft.com/office/drawing/2014/main" id="{655F12D0-236E-479B-9094-F158F831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Fenomena</a:t>
            </a:r>
            <a:r>
              <a:rPr lang="en-US" dirty="0"/>
              <a:t> 	: Banyak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mahasiwa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lulus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PMB.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,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UKT semester </a:t>
            </a:r>
            <a:r>
              <a:rPr lang="en-US" dirty="0" err="1"/>
              <a:t>awal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Problem	: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terbuangnya</a:t>
            </a:r>
            <a:r>
              <a:rPr lang="en-US" dirty="0"/>
              <a:t> </a:t>
            </a:r>
            <a:r>
              <a:rPr lang="en-US" dirty="0" err="1"/>
              <a:t>kuota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UIN </a:t>
            </a: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Gunung</a:t>
            </a:r>
            <a:r>
              <a:rPr lang="en-US" dirty="0"/>
              <a:t> </a:t>
            </a:r>
            <a:r>
              <a:rPr lang="en-US" dirty="0" err="1"/>
              <a:t>Djati</a:t>
            </a:r>
            <a:r>
              <a:rPr lang="en-US" dirty="0"/>
              <a:t> Bandung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31" name="Picture 1">
            <a:extLst>
              <a:ext uri="{FF2B5EF4-FFF2-40B4-BE49-F238E27FC236}">
                <a16:creationId xmlns:a16="http://schemas.microsoft.com/office/drawing/2014/main" id="{ABD51EC2-9350-4B2E-AAB1-8C9BF0AF3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7562222" y="640080"/>
            <a:ext cx="39797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4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RUMUSAN MASALAH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854C78B-EBB2-4F1E-9233-3996F9B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i="1" dirty="0"/>
              <a:t>Naïve Bayes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?</a:t>
            </a:r>
          </a:p>
          <a:p>
            <a:pPr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Naive Bayes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i="1" dirty="0"/>
              <a:t> 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665263" y="640080"/>
            <a:ext cx="377366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altLang="en-US" sz="5400" dirty="0" err="1"/>
              <a:t>Tujuan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Penelitian</a:t>
            </a:r>
            <a:endParaRPr lang="en-US" sz="54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854C78B-EBB2-4F1E-9233-3996F9B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i="1" dirty="0"/>
              <a:t>Naive Bayes</a:t>
            </a:r>
            <a:r>
              <a:rPr lang="en-US" sz="2400" dirty="0"/>
              <a:t> pada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endParaRPr lang="en-US" dirty="0"/>
          </a:p>
          <a:p>
            <a:pPr algn="just"/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Naive Bayes</a:t>
            </a:r>
            <a:r>
              <a:rPr lang="en-US" sz="2400" dirty="0"/>
              <a:t> pada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endParaRPr 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221"/>
          <a:stretch/>
        </p:blipFill>
        <p:spPr bwMode="auto">
          <a:xfrm>
            <a:off x="7665263" y="640080"/>
            <a:ext cx="377366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43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altLang="en-US"/>
              <a:t>Batasan </a:t>
            </a:r>
            <a:r>
              <a:rPr lang="en-US" altLang="en-US" err="1"/>
              <a:t>Masalah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854C78B-EBB2-4F1E-9233-3996F9B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Pembangunan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i="1" dirty="0"/>
              <a:t> Prototype</a:t>
            </a:r>
          </a:p>
          <a:p>
            <a:pPr algn="just"/>
            <a:r>
              <a:rPr lang="en-US" sz="2400" dirty="0" err="1"/>
              <a:t>Prediksi</a:t>
            </a:r>
            <a:r>
              <a:rPr lang="en-US" sz="2400" dirty="0"/>
              <a:t> data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Naïve Bayes</a:t>
            </a:r>
          </a:p>
          <a:p>
            <a:pPr algn="just"/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Bahasa </a:t>
            </a:r>
            <a:r>
              <a:rPr lang="en-US" sz="2400" dirty="0" err="1"/>
              <a:t>pemrograman</a:t>
            </a:r>
            <a:r>
              <a:rPr lang="en-US" sz="2400" dirty="0"/>
              <a:t> PHP</a:t>
            </a:r>
          </a:p>
          <a:p>
            <a:pPr algn="just"/>
            <a:r>
              <a:rPr lang="en-US" sz="2400" dirty="0"/>
              <a:t>Data yang </a:t>
            </a:r>
            <a:r>
              <a:rPr lang="en-US" sz="2400" dirty="0" err="1"/>
              <a:t>diteliti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data PMB </a:t>
            </a:r>
            <a:r>
              <a:rPr lang="en-US" sz="2400" dirty="0" err="1"/>
              <a:t>tahun</a:t>
            </a:r>
            <a:r>
              <a:rPr lang="en-US" sz="2400" dirty="0"/>
              <a:t> 2018 yang </a:t>
            </a:r>
            <a:r>
              <a:rPr lang="en-US" sz="2400" dirty="0" err="1"/>
              <a:t>ada</a:t>
            </a:r>
            <a:r>
              <a:rPr lang="en-US" sz="2400" dirty="0"/>
              <a:t> di UIN Bandung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SNMPTN, SBMPTN, UM-PTKIN, SPAN-PTKIN, dan </a:t>
            </a:r>
            <a:r>
              <a:rPr lang="en-US" sz="2400" dirty="0" err="1"/>
              <a:t>Mandiri</a:t>
            </a:r>
            <a:endParaRPr lang="en-US" sz="2400" i="1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71"/>
          <a:stretch/>
        </p:blipFill>
        <p:spPr bwMode="auto">
          <a:xfrm>
            <a:off x="7552267" y="640080"/>
            <a:ext cx="399965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081C216-A607-4A6E-AA59-F5DDCE57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97"/>
          <a:stretch/>
        </p:blipFill>
        <p:spPr bwMode="auto">
          <a:xfrm>
            <a:off x="633999" y="620720"/>
            <a:ext cx="3993942" cy="5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3">
            <a:extLst>
              <a:ext uri="{FF2B5EF4-FFF2-40B4-BE49-F238E27FC236}">
                <a16:creationId xmlns:a16="http://schemas.microsoft.com/office/drawing/2014/main" id="{74A6BEBA-797F-4E3F-A58B-ECA92B9E2C7F}"/>
              </a:ext>
            </a:extLst>
          </p:cNvPr>
          <p:cNvSpPr/>
          <p:nvPr/>
        </p:nvSpPr>
        <p:spPr>
          <a:xfrm>
            <a:off x="5258666" y="-1"/>
            <a:ext cx="6930060" cy="68580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52393B99-2E47-4EB4-889A-0D0A23B77EC9}"/>
              </a:ext>
            </a:extLst>
          </p:cNvPr>
          <p:cNvGrpSpPr/>
          <p:nvPr/>
        </p:nvGrpSpPr>
        <p:grpSpPr>
          <a:xfrm>
            <a:off x="5737126" y="2718090"/>
            <a:ext cx="6205329" cy="701496"/>
            <a:chOff x="5819650" y="1666120"/>
            <a:chExt cx="5458493" cy="70149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081C8DA4-C9E8-4144-AF83-DF4453CE894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39A20F0A-7911-43AA-BACE-022ADCC983B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Sistem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usulan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Analisis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Algoritma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Program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8">
                <a:extLst>
                  <a:ext uri="{FF2B5EF4-FFF2-40B4-BE49-F238E27FC236}">
                    <a16:creationId xmlns:a16="http://schemas.microsoft.com/office/drawing/2014/main" id="{2E76F147-3B4A-42AB-8BB1-BF1F9BD2095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Pembahasan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9EE2009C-0344-4FA6-8688-226A445E4873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8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B0B829-250E-43EC-AE2D-DB674B1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altLang="en-US"/>
              <a:t>Sistem usulan</a:t>
            </a:r>
            <a:endParaRPr 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989D8DC8-56A6-4C76-BBDE-7E48A3DD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71"/>
          <a:stretch/>
        </p:blipFill>
        <p:spPr bwMode="auto">
          <a:xfrm>
            <a:off x="7552267" y="640080"/>
            <a:ext cx="399965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C06055E-A215-404D-B5DA-10DA777475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39" y="2084832"/>
            <a:ext cx="4559827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Layar Lebar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“IMPLEMENTASI NAÏVE BAYES UNTUK MEMPREDIKSI CALON MAHASISWA BARU YANG AKAN LANJUT MELAKUKAN PEMBAYARAN ATAU TIDAK” (Studi Kasus : PMB UIN Bandung)</vt:lpstr>
      <vt:lpstr>Presentasi PowerPoint</vt:lpstr>
      <vt:lpstr>Presentasi PowerPoint</vt:lpstr>
      <vt:lpstr>Latar belakang</vt:lpstr>
      <vt:lpstr>RUMUSAN MASALAH</vt:lpstr>
      <vt:lpstr>Tujuan Penelitian</vt:lpstr>
      <vt:lpstr>Batasan Masalah</vt:lpstr>
      <vt:lpstr>Presentasi PowerPoint</vt:lpstr>
      <vt:lpstr>Sistem usulan</vt:lpstr>
      <vt:lpstr>Analisis data</vt:lpstr>
      <vt:lpstr>USE CASE</vt:lpstr>
      <vt:lpstr>Arsitektur sistem</vt:lpstr>
      <vt:lpstr>Presentasi PowerPoint</vt:lpstr>
      <vt:lpstr>Presentasi PowerPoint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“IMPLEMENTASI NAÏVE BAYES UNTUK MEMPREDIKSI CALON MAHASISWA BARU YANG AKAN LANJUT MELAKUKAN PEMBAYARAN ATAU TIDAK” (Studi Kasus : PMB UIN Bandung)</dc:title>
  <dc:creator>Raka Fajar Salinggih</dc:creator>
  <cp:lastModifiedBy>Raka Fajar Salinggih</cp:lastModifiedBy>
  <cp:revision>1</cp:revision>
  <dcterms:created xsi:type="dcterms:W3CDTF">2019-03-27T04:21:15Z</dcterms:created>
  <dcterms:modified xsi:type="dcterms:W3CDTF">2019-03-27T04:24:39Z</dcterms:modified>
</cp:coreProperties>
</file>