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8" r:id="rId4"/>
  </p:sldMasterIdLst>
  <p:notesMasterIdLst>
    <p:notesMasterId r:id="rId28"/>
  </p:notesMasterIdLst>
  <p:sldIdLst>
    <p:sldId id="256" r:id="rId5"/>
    <p:sldId id="296" r:id="rId6"/>
    <p:sldId id="291" r:id="rId7"/>
    <p:sldId id="300" r:id="rId8"/>
    <p:sldId id="297" r:id="rId9"/>
    <p:sldId id="292" r:id="rId10"/>
    <p:sldId id="293" r:id="rId11"/>
    <p:sldId id="294" r:id="rId12"/>
    <p:sldId id="295" r:id="rId13"/>
    <p:sldId id="280" r:id="rId14"/>
    <p:sldId id="299" r:id="rId15"/>
    <p:sldId id="275" r:id="rId16"/>
    <p:sldId id="281" r:id="rId17"/>
    <p:sldId id="282" r:id="rId18"/>
    <p:sldId id="283" r:id="rId19"/>
    <p:sldId id="284" r:id="rId20"/>
    <p:sldId id="298" r:id="rId21"/>
    <p:sldId id="289" r:id="rId22"/>
    <p:sldId id="302" r:id="rId23"/>
    <p:sldId id="303" r:id="rId24"/>
    <p:sldId id="304" r:id="rId25"/>
    <p:sldId id="260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B4349-B314-4603-83A5-BC4D007CF335}">
          <p14:sldIdLst>
            <p14:sldId id="256"/>
            <p14:sldId id="296"/>
            <p14:sldId id="291"/>
            <p14:sldId id="300"/>
            <p14:sldId id="297"/>
            <p14:sldId id="292"/>
            <p14:sldId id="293"/>
            <p14:sldId id="294"/>
            <p14:sldId id="295"/>
            <p14:sldId id="280"/>
            <p14:sldId id="299"/>
          </p14:sldIdLst>
        </p14:section>
        <p14:section name="Single Linked List" id="{ABB5C07C-D11D-4EB2-847A-50072B9F933B}">
          <p14:sldIdLst>
            <p14:sldId id="275"/>
            <p14:sldId id="281"/>
            <p14:sldId id="282"/>
            <p14:sldId id="283"/>
            <p14:sldId id="284"/>
            <p14:sldId id="298"/>
            <p14:sldId id="289"/>
            <p14:sldId id="302"/>
            <p14:sldId id="303"/>
            <p14:sldId id="304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89F43-F9D5-4D18-A9CD-9BC2D7A3F3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C7975E-E7A0-4010-B859-3955375C7265}">
      <dgm:prSet/>
      <dgm:spPr/>
      <dgm:t>
        <a:bodyPr/>
        <a:lstStyle/>
        <a:p>
          <a:r>
            <a:rPr lang="en-US"/>
            <a:t>Spesifikasikan terlebih dahulu operasi yang dapat dilakukan pada buku (dengan mengingat karakteristik buku)</a:t>
          </a:r>
        </a:p>
      </dgm:t>
    </dgm:pt>
    <dgm:pt modelId="{49332782-4EF5-4954-ADBD-4712A76B9F42}" type="parTrans" cxnId="{76028A05-3B4C-4115-862C-65F6B5C955AB}">
      <dgm:prSet/>
      <dgm:spPr/>
      <dgm:t>
        <a:bodyPr/>
        <a:lstStyle/>
        <a:p>
          <a:endParaRPr lang="en-US"/>
        </a:p>
      </dgm:t>
    </dgm:pt>
    <dgm:pt modelId="{2A2CDD62-1EA2-4F9B-8569-208D6173D5B1}" type="sibTrans" cxnId="{76028A05-3B4C-4115-862C-65F6B5C955AB}">
      <dgm:prSet/>
      <dgm:spPr/>
      <dgm:t>
        <a:bodyPr/>
        <a:lstStyle/>
        <a:p>
          <a:endParaRPr lang="en-US"/>
        </a:p>
      </dgm:t>
    </dgm:pt>
    <dgm:pt modelId="{4A00A374-377E-4007-AF4D-91FB98132359}">
      <dgm:prSet/>
      <dgm:spPr/>
      <dgm:t>
        <a:bodyPr/>
        <a:lstStyle/>
        <a:p>
          <a:r>
            <a:rPr lang="en-US"/>
            <a:t>Misal, karakteristik buku: Memiliki judul, pengarang, tahun terbit, dan penerbit.</a:t>
          </a:r>
        </a:p>
      </dgm:t>
    </dgm:pt>
    <dgm:pt modelId="{F8035136-CA25-45B1-A4CF-5A993F63991B}" type="parTrans" cxnId="{B27C746A-3CBB-41AC-A20A-6FB9B40A8090}">
      <dgm:prSet/>
      <dgm:spPr/>
      <dgm:t>
        <a:bodyPr/>
        <a:lstStyle/>
        <a:p>
          <a:endParaRPr lang="en-US"/>
        </a:p>
      </dgm:t>
    </dgm:pt>
    <dgm:pt modelId="{08DCAC5F-F68E-4830-9170-DD7EA9806F78}" type="sibTrans" cxnId="{B27C746A-3CBB-41AC-A20A-6FB9B40A8090}">
      <dgm:prSet/>
      <dgm:spPr/>
      <dgm:t>
        <a:bodyPr/>
        <a:lstStyle/>
        <a:p>
          <a:endParaRPr lang="en-US"/>
        </a:p>
      </dgm:t>
    </dgm:pt>
    <dgm:pt modelId="{D5EB875C-8F4B-400C-8514-A7DE79117607}">
      <dgm:prSet/>
      <dgm:spPr/>
      <dgm:t>
        <a:bodyPr/>
        <a:lstStyle/>
        <a:p>
          <a:r>
            <a:rPr lang="en-GB"/>
            <a:t>Berdasarkan karakteristik yang ada, tentukan operasi yang bisa dilakukan pada data buku</a:t>
          </a:r>
          <a:endParaRPr lang="en-US"/>
        </a:p>
      </dgm:t>
    </dgm:pt>
    <dgm:pt modelId="{CCEC257B-EEFD-47FB-8FD4-BF7EB632FC9E}" type="parTrans" cxnId="{36AD5B51-F4D4-4510-9882-8840D6F705C3}">
      <dgm:prSet/>
      <dgm:spPr/>
      <dgm:t>
        <a:bodyPr/>
        <a:lstStyle/>
        <a:p>
          <a:endParaRPr lang="en-US"/>
        </a:p>
      </dgm:t>
    </dgm:pt>
    <dgm:pt modelId="{9F67CB3C-4A94-4EB8-8289-2F6D59589367}" type="sibTrans" cxnId="{36AD5B51-F4D4-4510-9882-8840D6F705C3}">
      <dgm:prSet/>
      <dgm:spPr/>
      <dgm:t>
        <a:bodyPr/>
        <a:lstStyle/>
        <a:p>
          <a:endParaRPr lang="en-US"/>
        </a:p>
      </dgm:t>
    </dgm:pt>
    <dgm:pt modelId="{23DC71FC-9025-415A-8FBB-A3B205DFE60B}">
      <dgm:prSet/>
      <dgm:spPr/>
      <dgm:t>
        <a:bodyPr/>
        <a:lstStyle/>
        <a:p>
          <a:r>
            <a:rPr lang="en-GB"/>
            <a:t>Memasukkan buku baru</a:t>
          </a:r>
          <a:endParaRPr lang="en-US"/>
        </a:p>
      </dgm:t>
    </dgm:pt>
    <dgm:pt modelId="{8F89FCDE-AA75-410F-84D4-7062E6F10A84}" type="parTrans" cxnId="{199E753B-8641-4F62-ACAD-2F743FAF694D}">
      <dgm:prSet/>
      <dgm:spPr/>
      <dgm:t>
        <a:bodyPr/>
        <a:lstStyle/>
        <a:p>
          <a:endParaRPr lang="en-US"/>
        </a:p>
      </dgm:t>
    </dgm:pt>
    <dgm:pt modelId="{702DE32E-4435-400D-AD5C-985D7231C5F1}" type="sibTrans" cxnId="{199E753B-8641-4F62-ACAD-2F743FAF694D}">
      <dgm:prSet/>
      <dgm:spPr/>
      <dgm:t>
        <a:bodyPr/>
        <a:lstStyle/>
        <a:p>
          <a:endParaRPr lang="en-US"/>
        </a:p>
      </dgm:t>
    </dgm:pt>
    <dgm:pt modelId="{BDC7ACCF-CB27-4A30-9F90-7194361419D2}">
      <dgm:prSet/>
      <dgm:spPr/>
      <dgm:t>
        <a:bodyPr/>
        <a:lstStyle/>
        <a:p>
          <a:r>
            <a:rPr lang="en-US"/>
            <a:t>Menghapus buku</a:t>
          </a:r>
        </a:p>
      </dgm:t>
    </dgm:pt>
    <dgm:pt modelId="{BA9E6680-6ED9-4F6B-A6BB-70A96ABA65C7}" type="parTrans" cxnId="{1D622574-A3B7-42A8-8FF8-9010EA5EC25C}">
      <dgm:prSet/>
      <dgm:spPr/>
      <dgm:t>
        <a:bodyPr/>
        <a:lstStyle/>
        <a:p>
          <a:endParaRPr lang="en-US"/>
        </a:p>
      </dgm:t>
    </dgm:pt>
    <dgm:pt modelId="{84143646-C4B2-4F3C-9B9E-F411F579B2A2}" type="sibTrans" cxnId="{1D622574-A3B7-42A8-8FF8-9010EA5EC25C}">
      <dgm:prSet/>
      <dgm:spPr/>
      <dgm:t>
        <a:bodyPr/>
        <a:lstStyle/>
        <a:p>
          <a:endParaRPr lang="en-US"/>
        </a:p>
      </dgm:t>
    </dgm:pt>
    <dgm:pt modelId="{B927C0D0-D21E-4C4E-8633-C1EF17578EA2}">
      <dgm:prSet/>
      <dgm:spPr/>
      <dgm:t>
        <a:bodyPr/>
        <a:lstStyle/>
        <a:p>
          <a:r>
            <a:rPr lang="en-US"/>
            <a:t>Menghitung banyaknya data buku</a:t>
          </a:r>
        </a:p>
      </dgm:t>
    </dgm:pt>
    <dgm:pt modelId="{E9106283-90A4-45A7-B6F8-0F7481445534}" type="parTrans" cxnId="{0132E203-651B-4F9D-B9FF-6788AF543695}">
      <dgm:prSet/>
      <dgm:spPr/>
      <dgm:t>
        <a:bodyPr/>
        <a:lstStyle/>
        <a:p>
          <a:endParaRPr lang="en-US"/>
        </a:p>
      </dgm:t>
    </dgm:pt>
    <dgm:pt modelId="{B72789A0-5444-4320-A13F-61C26F089390}" type="sibTrans" cxnId="{0132E203-651B-4F9D-B9FF-6788AF543695}">
      <dgm:prSet/>
      <dgm:spPr/>
      <dgm:t>
        <a:bodyPr/>
        <a:lstStyle/>
        <a:p>
          <a:endParaRPr lang="en-US"/>
        </a:p>
      </dgm:t>
    </dgm:pt>
    <dgm:pt modelId="{82778036-FFB4-43E3-97DE-9BCB685BB959}">
      <dgm:prSet/>
      <dgm:spPr/>
      <dgm:t>
        <a:bodyPr/>
        <a:lstStyle/>
        <a:p>
          <a:r>
            <a:rPr lang="en-US"/>
            <a:t>Mencari buku tertentu</a:t>
          </a:r>
        </a:p>
      </dgm:t>
    </dgm:pt>
    <dgm:pt modelId="{6F57F9E1-B782-47D6-8C90-9BC97EC2D953}" type="parTrans" cxnId="{3542E0D6-7909-40C9-BC5F-129F79881804}">
      <dgm:prSet/>
      <dgm:spPr/>
      <dgm:t>
        <a:bodyPr/>
        <a:lstStyle/>
        <a:p>
          <a:endParaRPr lang="en-US"/>
        </a:p>
      </dgm:t>
    </dgm:pt>
    <dgm:pt modelId="{629B6C23-50D3-4F3B-A77D-5E466AABA537}" type="sibTrans" cxnId="{3542E0D6-7909-40C9-BC5F-129F79881804}">
      <dgm:prSet/>
      <dgm:spPr/>
      <dgm:t>
        <a:bodyPr/>
        <a:lstStyle/>
        <a:p>
          <a:endParaRPr lang="en-US"/>
        </a:p>
      </dgm:t>
    </dgm:pt>
    <dgm:pt modelId="{B79EF364-CDED-4561-8997-C52249B58958}" type="pres">
      <dgm:prSet presAssocID="{E9289F43-F9D5-4D18-A9CD-9BC2D7A3F383}" presName="linear" presStyleCnt="0">
        <dgm:presLayoutVars>
          <dgm:animLvl val="lvl"/>
          <dgm:resizeHandles val="exact"/>
        </dgm:presLayoutVars>
      </dgm:prSet>
      <dgm:spPr/>
    </dgm:pt>
    <dgm:pt modelId="{4BACECC7-FB05-4AE1-A495-7D8C586B7FD9}" type="pres">
      <dgm:prSet presAssocID="{95C7975E-E7A0-4010-B859-3955375C72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4A28E1-DF2C-4E37-AA6E-32750CDE64B4}" type="pres">
      <dgm:prSet presAssocID="{95C7975E-E7A0-4010-B859-3955375C7265}" presName="childText" presStyleLbl="revTx" presStyleIdx="0" presStyleCnt="2">
        <dgm:presLayoutVars>
          <dgm:bulletEnabled val="1"/>
        </dgm:presLayoutVars>
      </dgm:prSet>
      <dgm:spPr/>
    </dgm:pt>
    <dgm:pt modelId="{172C1577-7D34-4803-89A9-FF9B842D8CA7}" type="pres">
      <dgm:prSet presAssocID="{D5EB875C-8F4B-400C-8514-A7DE791176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597FDD-5826-4AB8-910B-2494B38AF66B}" type="pres">
      <dgm:prSet presAssocID="{D5EB875C-8F4B-400C-8514-A7DE791176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132E203-651B-4F9D-B9FF-6788AF543695}" srcId="{D5EB875C-8F4B-400C-8514-A7DE79117607}" destId="{B927C0D0-D21E-4C4E-8633-C1EF17578EA2}" srcOrd="2" destOrd="0" parTransId="{E9106283-90A4-45A7-B6F8-0F7481445534}" sibTransId="{B72789A0-5444-4320-A13F-61C26F089390}"/>
    <dgm:cxn modelId="{76028A05-3B4C-4115-862C-65F6B5C955AB}" srcId="{E9289F43-F9D5-4D18-A9CD-9BC2D7A3F383}" destId="{95C7975E-E7A0-4010-B859-3955375C7265}" srcOrd="0" destOrd="0" parTransId="{49332782-4EF5-4954-ADBD-4712A76B9F42}" sibTransId="{2A2CDD62-1EA2-4F9B-8569-208D6173D5B1}"/>
    <dgm:cxn modelId="{A98E4738-E89E-4DF4-B47F-1FDC8866057E}" type="presOf" srcId="{82778036-FFB4-43E3-97DE-9BCB685BB959}" destId="{9C597FDD-5826-4AB8-910B-2494B38AF66B}" srcOrd="0" destOrd="3" presId="urn:microsoft.com/office/officeart/2005/8/layout/vList2"/>
    <dgm:cxn modelId="{199E753B-8641-4F62-ACAD-2F743FAF694D}" srcId="{D5EB875C-8F4B-400C-8514-A7DE79117607}" destId="{23DC71FC-9025-415A-8FBB-A3B205DFE60B}" srcOrd="0" destOrd="0" parTransId="{8F89FCDE-AA75-410F-84D4-7062E6F10A84}" sibTransId="{702DE32E-4435-400D-AD5C-985D7231C5F1}"/>
    <dgm:cxn modelId="{39A2F243-E356-486F-956B-F15C2F0B2C9C}" type="presOf" srcId="{23DC71FC-9025-415A-8FBB-A3B205DFE60B}" destId="{9C597FDD-5826-4AB8-910B-2494B38AF66B}" srcOrd="0" destOrd="0" presId="urn:microsoft.com/office/officeart/2005/8/layout/vList2"/>
    <dgm:cxn modelId="{33006769-ECD5-428E-A17C-C770F02B17C7}" type="presOf" srcId="{E9289F43-F9D5-4D18-A9CD-9BC2D7A3F383}" destId="{B79EF364-CDED-4561-8997-C52249B58958}" srcOrd="0" destOrd="0" presId="urn:microsoft.com/office/officeart/2005/8/layout/vList2"/>
    <dgm:cxn modelId="{B27C746A-3CBB-41AC-A20A-6FB9B40A8090}" srcId="{95C7975E-E7A0-4010-B859-3955375C7265}" destId="{4A00A374-377E-4007-AF4D-91FB98132359}" srcOrd="0" destOrd="0" parTransId="{F8035136-CA25-45B1-A4CF-5A993F63991B}" sibTransId="{08DCAC5F-F68E-4830-9170-DD7EA9806F78}"/>
    <dgm:cxn modelId="{56DFC750-4B58-4867-8CA8-1D15DB64E935}" type="presOf" srcId="{95C7975E-E7A0-4010-B859-3955375C7265}" destId="{4BACECC7-FB05-4AE1-A495-7D8C586B7FD9}" srcOrd="0" destOrd="0" presId="urn:microsoft.com/office/officeart/2005/8/layout/vList2"/>
    <dgm:cxn modelId="{36AD5B51-F4D4-4510-9882-8840D6F705C3}" srcId="{E9289F43-F9D5-4D18-A9CD-9BC2D7A3F383}" destId="{D5EB875C-8F4B-400C-8514-A7DE79117607}" srcOrd="1" destOrd="0" parTransId="{CCEC257B-EEFD-47FB-8FD4-BF7EB632FC9E}" sibTransId="{9F67CB3C-4A94-4EB8-8289-2F6D59589367}"/>
    <dgm:cxn modelId="{1D622574-A3B7-42A8-8FF8-9010EA5EC25C}" srcId="{D5EB875C-8F4B-400C-8514-A7DE79117607}" destId="{BDC7ACCF-CB27-4A30-9F90-7194361419D2}" srcOrd="1" destOrd="0" parTransId="{BA9E6680-6ED9-4F6B-A6BB-70A96ABA65C7}" sibTransId="{84143646-C4B2-4F3C-9B9E-F411F579B2A2}"/>
    <dgm:cxn modelId="{ADD8E98D-D608-4C4E-AB6A-5EB33516E82C}" type="presOf" srcId="{B927C0D0-D21E-4C4E-8633-C1EF17578EA2}" destId="{9C597FDD-5826-4AB8-910B-2494B38AF66B}" srcOrd="0" destOrd="2" presId="urn:microsoft.com/office/officeart/2005/8/layout/vList2"/>
    <dgm:cxn modelId="{EF8E989D-BDBA-4896-9049-4ECF136B7DC3}" type="presOf" srcId="{BDC7ACCF-CB27-4A30-9F90-7194361419D2}" destId="{9C597FDD-5826-4AB8-910B-2494B38AF66B}" srcOrd="0" destOrd="1" presId="urn:microsoft.com/office/officeart/2005/8/layout/vList2"/>
    <dgm:cxn modelId="{A8618AB7-8F0B-4E8A-AD86-A854F1821F00}" type="presOf" srcId="{D5EB875C-8F4B-400C-8514-A7DE79117607}" destId="{172C1577-7D34-4803-89A9-FF9B842D8CA7}" srcOrd="0" destOrd="0" presId="urn:microsoft.com/office/officeart/2005/8/layout/vList2"/>
    <dgm:cxn modelId="{C991FEBF-E02A-4EEC-A5DC-0B65280615C1}" type="presOf" srcId="{4A00A374-377E-4007-AF4D-91FB98132359}" destId="{104A28E1-DF2C-4E37-AA6E-32750CDE64B4}" srcOrd="0" destOrd="0" presId="urn:microsoft.com/office/officeart/2005/8/layout/vList2"/>
    <dgm:cxn modelId="{3542E0D6-7909-40C9-BC5F-129F79881804}" srcId="{D5EB875C-8F4B-400C-8514-A7DE79117607}" destId="{82778036-FFB4-43E3-97DE-9BCB685BB959}" srcOrd="3" destOrd="0" parTransId="{6F57F9E1-B782-47D6-8C90-9BC97EC2D953}" sibTransId="{629B6C23-50D3-4F3B-A77D-5E466AABA537}"/>
    <dgm:cxn modelId="{481536C7-9D8F-489C-B5EA-9E419682B1C8}" type="presParOf" srcId="{B79EF364-CDED-4561-8997-C52249B58958}" destId="{4BACECC7-FB05-4AE1-A495-7D8C586B7FD9}" srcOrd="0" destOrd="0" presId="urn:microsoft.com/office/officeart/2005/8/layout/vList2"/>
    <dgm:cxn modelId="{0EB1320E-72B8-4E14-AA6B-943A61953AAE}" type="presParOf" srcId="{B79EF364-CDED-4561-8997-C52249B58958}" destId="{104A28E1-DF2C-4E37-AA6E-32750CDE64B4}" srcOrd="1" destOrd="0" presId="urn:microsoft.com/office/officeart/2005/8/layout/vList2"/>
    <dgm:cxn modelId="{E5914F13-56E9-4AB8-ABF3-12876FABABC3}" type="presParOf" srcId="{B79EF364-CDED-4561-8997-C52249B58958}" destId="{172C1577-7D34-4803-89A9-FF9B842D8CA7}" srcOrd="2" destOrd="0" presId="urn:microsoft.com/office/officeart/2005/8/layout/vList2"/>
    <dgm:cxn modelId="{CB29E444-B582-4E73-B8EF-6C0AEEE7C849}" type="presParOf" srcId="{B79EF364-CDED-4561-8997-C52249B58958}" destId="{9C597FDD-5826-4AB8-910B-2494B38AF66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90459-B05E-4A78-9B62-28133E683D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E060178-5E4C-4827-8848-D9FF2B2F0286}">
      <dgm:prSet/>
      <dgm:spPr/>
      <dgm:t>
        <a:bodyPr/>
        <a:lstStyle/>
        <a:p>
          <a:pPr>
            <a:defRPr cap="all"/>
          </a:pPr>
          <a:r>
            <a:rPr lang="en-GB"/>
            <a:t>Single Linked List</a:t>
          </a:r>
          <a:endParaRPr lang="en-US"/>
        </a:p>
      </dgm:t>
    </dgm:pt>
    <dgm:pt modelId="{B10C48E5-A1CD-4A25-BA2F-4871B3A04148}" type="parTrans" cxnId="{18E74ECB-B0E0-46B4-B446-739AD5D169A7}">
      <dgm:prSet/>
      <dgm:spPr/>
      <dgm:t>
        <a:bodyPr/>
        <a:lstStyle/>
        <a:p>
          <a:endParaRPr lang="en-US"/>
        </a:p>
      </dgm:t>
    </dgm:pt>
    <dgm:pt modelId="{E7D639FE-7BD7-4F14-84E1-8287FC9902C2}" type="sibTrans" cxnId="{18E74ECB-B0E0-46B4-B446-739AD5D169A7}">
      <dgm:prSet/>
      <dgm:spPr/>
      <dgm:t>
        <a:bodyPr/>
        <a:lstStyle/>
        <a:p>
          <a:endParaRPr lang="en-US"/>
        </a:p>
      </dgm:t>
    </dgm:pt>
    <dgm:pt modelId="{DDFE14AE-09A4-45D0-A4A2-9A1142168B7D}">
      <dgm:prSet/>
      <dgm:spPr/>
      <dgm:t>
        <a:bodyPr/>
        <a:lstStyle/>
        <a:p>
          <a:pPr>
            <a:defRPr cap="all"/>
          </a:pPr>
          <a:r>
            <a:rPr lang="en-GB"/>
            <a:t>Double Linked List</a:t>
          </a:r>
          <a:endParaRPr lang="en-US"/>
        </a:p>
      </dgm:t>
    </dgm:pt>
    <dgm:pt modelId="{364A9A5A-31A1-436B-B7BA-6A4B0E4AB8FA}" type="parTrans" cxnId="{BF2907B3-41C1-4954-A51B-029B80A002A5}">
      <dgm:prSet/>
      <dgm:spPr/>
      <dgm:t>
        <a:bodyPr/>
        <a:lstStyle/>
        <a:p>
          <a:endParaRPr lang="en-US"/>
        </a:p>
      </dgm:t>
    </dgm:pt>
    <dgm:pt modelId="{74D075A8-E5D6-45C9-A980-37808E36CE8F}" type="sibTrans" cxnId="{BF2907B3-41C1-4954-A51B-029B80A002A5}">
      <dgm:prSet/>
      <dgm:spPr/>
      <dgm:t>
        <a:bodyPr/>
        <a:lstStyle/>
        <a:p>
          <a:endParaRPr lang="en-US"/>
        </a:p>
      </dgm:t>
    </dgm:pt>
    <dgm:pt modelId="{C5048B55-FB33-4202-8B59-C9159E089CFA}">
      <dgm:prSet/>
      <dgm:spPr/>
      <dgm:t>
        <a:bodyPr/>
        <a:lstStyle/>
        <a:p>
          <a:pPr>
            <a:defRPr cap="all"/>
          </a:pPr>
          <a:r>
            <a:rPr lang="en-GB"/>
            <a:t>Circular Linked List</a:t>
          </a:r>
          <a:endParaRPr lang="en-US"/>
        </a:p>
      </dgm:t>
    </dgm:pt>
    <dgm:pt modelId="{978308A5-DA0B-4133-9FE5-407E38CF9A20}" type="parTrans" cxnId="{9D11B58F-39C2-4B40-AAD0-61809C87C75A}">
      <dgm:prSet/>
      <dgm:spPr/>
      <dgm:t>
        <a:bodyPr/>
        <a:lstStyle/>
        <a:p>
          <a:endParaRPr lang="en-US"/>
        </a:p>
      </dgm:t>
    </dgm:pt>
    <dgm:pt modelId="{1D156143-93ED-47FF-83FB-7B88D6132C8F}" type="sibTrans" cxnId="{9D11B58F-39C2-4B40-AAD0-61809C87C75A}">
      <dgm:prSet/>
      <dgm:spPr/>
      <dgm:t>
        <a:bodyPr/>
        <a:lstStyle/>
        <a:p>
          <a:endParaRPr lang="en-US"/>
        </a:p>
      </dgm:t>
    </dgm:pt>
    <dgm:pt modelId="{4637B690-141E-4AC5-AD5A-E09304D8F099}" type="pres">
      <dgm:prSet presAssocID="{49690459-B05E-4A78-9B62-28133E683DEC}" presName="root" presStyleCnt="0">
        <dgm:presLayoutVars>
          <dgm:dir/>
          <dgm:resizeHandles val="exact"/>
        </dgm:presLayoutVars>
      </dgm:prSet>
      <dgm:spPr/>
    </dgm:pt>
    <dgm:pt modelId="{B7D3974F-80E0-4383-B45E-922E4B60AD92}" type="pres">
      <dgm:prSet presAssocID="{6E060178-5E4C-4827-8848-D9FF2B2F0286}" presName="compNode" presStyleCnt="0"/>
      <dgm:spPr/>
    </dgm:pt>
    <dgm:pt modelId="{E0B88B31-9FB4-400C-8DB3-E8220401593B}" type="pres">
      <dgm:prSet presAssocID="{6E060178-5E4C-4827-8848-D9FF2B2F0286}" presName="iconBgRect" presStyleLbl="bgShp" presStyleIdx="0" presStyleCnt="3"/>
      <dgm:spPr/>
    </dgm:pt>
    <dgm:pt modelId="{03716433-1702-4884-B9C2-90F1C4AE28B5}" type="pres">
      <dgm:prSet presAssocID="{6E060178-5E4C-4827-8848-D9FF2B2F02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12072F0-2558-4BF5-B1CC-6D70A71686B7}" type="pres">
      <dgm:prSet presAssocID="{6E060178-5E4C-4827-8848-D9FF2B2F0286}" presName="spaceRect" presStyleCnt="0"/>
      <dgm:spPr/>
    </dgm:pt>
    <dgm:pt modelId="{A7C146F9-3D35-4325-B858-F43CE4C2B48F}" type="pres">
      <dgm:prSet presAssocID="{6E060178-5E4C-4827-8848-D9FF2B2F0286}" presName="textRect" presStyleLbl="revTx" presStyleIdx="0" presStyleCnt="3">
        <dgm:presLayoutVars>
          <dgm:chMax val="1"/>
          <dgm:chPref val="1"/>
        </dgm:presLayoutVars>
      </dgm:prSet>
      <dgm:spPr/>
    </dgm:pt>
    <dgm:pt modelId="{603C6397-8CE0-419A-9301-4D32E0643B75}" type="pres">
      <dgm:prSet presAssocID="{E7D639FE-7BD7-4F14-84E1-8287FC9902C2}" presName="sibTrans" presStyleCnt="0"/>
      <dgm:spPr/>
    </dgm:pt>
    <dgm:pt modelId="{7E7DFD35-7649-41AF-8BA3-AF7F6686BFF7}" type="pres">
      <dgm:prSet presAssocID="{DDFE14AE-09A4-45D0-A4A2-9A1142168B7D}" presName="compNode" presStyleCnt="0"/>
      <dgm:spPr/>
    </dgm:pt>
    <dgm:pt modelId="{C5C08449-3F3F-4622-B600-1AC13F9B7893}" type="pres">
      <dgm:prSet presAssocID="{DDFE14AE-09A4-45D0-A4A2-9A1142168B7D}" presName="iconBgRect" presStyleLbl="bgShp" presStyleIdx="1" presStyleCnt="3"/>
      <dgm:spPr/>
    </dgm:pt>
    <dgm:pt modelId="{364DF713-54CF-4984-AEA9-016CF445824C}" type="pres">
      <dgm:prSet presAssocID="{DDFE14AE-09A4-45D0-A4A2-9A1142168B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1803FE4-1C53-4A36-992B-CA408BA80E34}" type="pres">
      <dgm:prSet presAssocID="{DDFE14AE-09A4-45D0-A4A2-9A1142168B7D}" presName="spaceRect" presStyleCnt="0"/>
      <dgm:spPr/>
    </dgm:pt>
    <dgm:pt modelId="{09E6E0DD-695B-4CB9-8007-25D80E637D9C}" type="pres">
      <dgm:prSet presAssocID="{DDFE14AE-09A4-45D0-A4A2-9A1142168B7D}" presName="textRect" presStyleLbl="revTx" presStyleIdx="1" presStyleCnt="3">
        <dgm:presLayoutVars>
          <dgm:chMax val="1"/>
          <dgm:chPref val="1"/>
        </dgm:presLayoutVars>
      </dgm:prSet>
      <dgm:spPr/>
    </dgm:pt>
    <dgm:pt modelId="{CF5F7645-608E-4DD5-AC7D-AB3F048ACE0C}" type="pres">
      <dgm:prSet presAssocID="{74D075A8-E5D6-45C9-A980-37808E36CE8F}" presName="sibTrans" presStyleCnt="0"/>
      <dgm:spPr/>
    </dgm:pt>
    <dgm:pt modelId="{07E06149-9038-4DBC-8F20-29069A9BAA92}" type="pres">
      <dgm:prSet presAssocID="{C5048B55-FB33-4202-8B59-C9159E089CFA}" presName="compNode" presStyleCnt="0"/>
      <dgm:spPr/>
    </dgm:pt>
    <dgm:pt modelId="{41041E83-D353-4D7D-ABDE-D51331996CD1}" type="pres">
      <dgm:prSet presAssocID="{C5048B55-FB33-4202-8B59-C9159E089CFA}" presName="iconBgRect" presStyleLbl="bgShp" presStyleIdx="2" presStyleCnt="3"/>
      <dgm:spPr/>
    </dgm:pt>
    <dgm:pt modelId="{174E5432-75AA-4DD9-BC12-639A6BE0BFE2}" type="pres">
      <dgm:prSet presAssocID="{C5048B55-FB33-4202-8B59-C9159E089C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E260932C-D4AB-48AF-AF22-03B46360B34A}" type="pres">
      <dgm:prSet presAssocID="{C5048B55-FB33-4202-8B59-C9159E089CFA}" presName="spaceRect" presStyleCnt="0"/>
      <dgm:spPr/>
    </dgm:pt>
    <dgm:pt modelId="{1176927C-AE2A-4009-A6DF-D676969BCA8C}" type="pres">
      <dgm:prSet presAssocID="{C5048B55-FB33-4202-8B59-C9159E089C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672263-7DA4-4D6C-89DE-A9635E0FB97D}" type="presOf" srcId="{6E060178-5E4C-4827-8848-D9FF2B2F0286}" destId="{A7C146F9-3D35-4325-B858-F43CE4C2B48F}" srcOrd="0" destOrd="0" presId="urn:microsoft.com/office/officeart/2018/5/layout/IconCircleLabelList"/>
    <dgm:cxn modelId="{26920B48-1B65-41D0-97B2-18DC396045D4}" type="presOf" srcId="{49690459-B05E-4A78-9B62-28133E683DEC}" destId="{4637B690-141E-4AC5-AD5A-E09304D8F099}" srcOrd="0" destOrd="0" presId="urn:microsoft.com/office/officeart/2018/5/layout/IconCircleLabelList"/>
    <dgm:cxn modelId="{9D11B58F-39C2-4B40-AAD0-61809C87C75A}" srcId="{49690459-B05E-4A78-9B62-28133E683DEC}" destId="{C5048B55-FB33-4202-8B59-C9159E089CFA}" srcOrd="2" destOrd="0" parTransId="{978308A5-DA0B-4133-9FE5-407E38CF9A20}" sibTransId="{1D156143-93ED-47FF-83FB-7B88D6132C8F}"/>
    <dgm:cxn modelId="{BF2907B3-41C1-4954-A51B-029B80A002A5}" srcId="{49690459-B05E-4A78-9B62-28133E683DEC}" destId="{DDFE14AE-09A4-45D0-A4A2-9A1142168B7D}" srcOrd="1" destOrd="0" parTransId="{364A9A5A-31A1-436B-B7BA-6A4B0E4AB8FA}" sibTransId="{74D075A8-E5D6-45C9-A980-37808E36CE8F}"/>
    <dgm:cxn modelId="{18E74ECB-B0E0-46B4-B446-739AD5D169A7}" srcId="{49690459-B05E-4A78-9B62-28133E683DEC}" destId="{6E060178-5E4C-4827-8848-D9FF2B2F0286}" srcOrd="0" destOrd="0" parTransId="{B10C48E5-A1CD-4A25-BA2F-4871B3A04148}" sibTransId="{E7D639FE-7BD7-4F14-84E1-8287FC9902C2}"/>
    <dgm:cxn modelId="{A3E80CE6-7CA1-4575-A08E-818AAA9AF62C}" type="presOf" srcId="{DDFE14AE-09A4-45D0-A4A2-9A1142168B7D}" destId="{09E6E0DD-695B-4CB9-8007-25D80E637D9C}" srcOrd="0" destOrd="0" presId="urn:microsoft.com/office/officeart/2018/5/layout/IconCircleLabelList"/>
    <dgm:cxn modelId="{AABD56F0-8B73-4196-83DF-D579C5EF0CBE}" type="presOf" srcId="{C5048B55-FB33-4202-8B59-C9159E089CFA}" destId="{1176927C-AE2A-4009-A6DF-D676969BCA8C}" srcOrd="0" destOrd="0" presId="urn:microsoft.com/office/officeart/2018/5/layout/IconCircleLabelList"/>
    <dgm:cxn modelId="{206FE74E-8EB9-499E-971E-D2C7DC21EC1A}" type="presParOf" srcId="{4637B690-141E-4AC5-AD5A-E09304D8F099}" destId="{B7D3974F-80E0-4383-B45E-922E4B60AD92}" srcOrd="0" destOrd="0" presId="urn:microsoft.com/office/officeart/2018/5/layout/IconCircleLabelList"/>
    <dgm:cxn modelId="{4558AA11-0A5E-4ACA-AC66-61C80FB99EC4}" type="presParOf" srcId="{B7D3974F-80E0-4383-B45E-922E4B60AD92}" destId="{E0B88B31-9FB4-400C-8DB3-E8220401593B}" srcOrd="0" destOrd="0" presId="urn:microsoft.com/office/officeart/2018/5/layout/IconCircleLabelList"/>
    <dgm:cxn modelId="{A2EC8483-7ADD-486A-A837-9E1D6D3FABD2}" type="presParOf" srcId="{B7D3974F-80E0-4383-B45E-922E4B60AD92}" destId="{03716433-1702-4884-B9C2-90F1C4AE28B5}" srcOrd="1" destOrd="0" presId="urn:microsoft.com/office/officeart/2018/5/layout/IconCircleLabelList"/>
    <dgm:cxn modelId="{F0D9D334-0E91-4264-AA52-024CAB5AE9A4}" type="presParOf" srcId="{B7D3974F-80E0-4383-B45E-922E4B60AD92}" destId="{F12072F0-2558-4BF5-B1CC-6D70A71686B7}" srcOrd="2" destOrd="0" presId="urn:microsoft.com/office/officeart/2018/5/layout/IconCircleLabelList"/>
    <dgm:cxn modelId="{BA6372AF-F837-429D-89C3-441C514D4519}" type="presParOf" srcId="{B7D3974F-80E0-4383-B45E-922E4B60AD92}" destId="{A7C146F9-3D35-4325-B858-F43CE4C2B48F}" srcOrd="3" destOrd="0" presId="urn:microsoft.com/office/officeart/2018/5/layout/IconCircleLabelList"/>
    <dgm:cxn modelId="{F36A5571-36AA-4EE4-A3D3-7BEF7AFE26F2}" type="presParOf" srcId="{4637B690-141E-4AC5-AD5A-E09304D8F099}" destId="{603C6397-8CE0-419A-9301-4D32E0643B75}" srcOrd="1" destOrd="0" presId="urn:microsoft.com/office/officeart/2018/5/layout/IconCircleLabelList"/>
    <dgm:cxn modelId="{C2F99CA1-F6A7-4DD7-A161-3E1D5404F1CF}" type="presParOf" srcId="{4637B690-141E-4AC5-AD5A-E09304D8F099}" destId="{7E7DFD35-7649-41AF-8BA3-AF7F6686BFF7}" srcOrd="2" destOrd="0" presId="urn:microsoft.com/office/officeart/2018/5/layout/IconCircleLabelList"/>
    <dgm:cxn modelId="{372B9FED-7362-4810-A2B7-A3B14092A97F}" type="presParOf" srcId="{7E7DFD35-7649-41AF-8BA3-AF7F6686BFF7}" destId="{C5C08449-3F3F-4622-B600-1AC13F9B7893}" srcOrd="0" destOrd="0" presId="urn:microsoft.com/office/officeart/2018/5/layout/IconCircleLabelList"/>
    <dgm:cxn modelId="{ABD57615-31E5-4985-9CA3-A43F51C09CC8}" type="presParOf" srcId="{7E7DFD35-7649-41AF-8BA3-AF7F6686BFF7}" destId="{364DF713-54CF-4984-AEA9-016CF445824C}" srcOrd="1" destOrd="0" presId="urn:microsoft.com/office/officeart/2018/5/layout/IconCircleLabelList"/>
    <dgm:cxn modelId="{BBEF00AB-E19D-43B8-8674-5B9136F85E23}" type="presParOf" srcId="{7E7DFD35-7649-41AF-8BA3-AF7F6686BFF7}" destId="{F1803FE4-1C53-4A36-992B-CA408BA80E34}" srcOrd="2" destOrd="0" presId="urn:microsoft.com/office/officeart/2018/5/layout/IconCircleLabelList"/>
    <dgm:cxn modelId="{BDFF85C8-5189-4CED-A3BB-AAADB6129655}" type="presParOf" srcId="{7E7DFD35-7649-41AF-8BA3-AF7F6686BFF7}" destId="{09E6E0DD-695B-4CB9-8007-25D80E637D9C}" srcOrd="3" destOrd="0" presId="urn:microsoft.com/office/officeart/2018/5/layout/IconCircleLabelList"/>
    <dgm:cxn modelId="{7E48DC07-F07E-41E2-BD44-5B065DF0E18A}" type="presParOf" srcId="{4637B690-141E-4AC5-AD5A-E09304D8F099}" destId="{CF5F7645-608E-4DD5-AC7D-AB3F048ACE0C}" srcOrd="3" destOrd="0" presId="urn:microsoft.com/office/officeart/2018/5/layout/IconCircleLabelList"/>
    <dgm:cxn modelId="{1B7BB98E-C6D4-4E88-9A30-40ECE4A19B90}" type="presParOf" srcId="{4637B690-141E-4AC5-AD5A-E09304D8F099}" destId="{07E06149-9038-4DBC-8F20-29069A9BAA92}" srcOrd="4" destOrd="0" presId="urn:microsoft.com/office/officeart/2018/5/layout/IconCircleLabelList"/>
    <dgm:cxn modelId="{CD190F4C-B6DD-490C-94BF-1A6BBBD8C1D9}" type="presParOf" srcId="{07E06149-9038-4DBC-8F20-29069A9BAA92}" destId="{41041E83-D353-4D7D-ABDE-D51331996CD1}" srcOrd="0" destOrd="0" presId="urn:microsoft.com/office/officeart/2018/5/layout/IconCircleLabelList"/>
    <dgm:cxn modelId="{A12EB202-8925-4C12-8295-0300C5C52026}" type="presParOf" srcId="{07E06149-9038-4DBC-8F20-29069A9BAA92}" destId="{174E5432-75AA-4DD9-BC12-639A6BE0BFE2}" srcOrd="1" destOrd="0" presId="urn:microsoft.com/office/officeart/2018/5/layout/IconCircleLabelList"/>
    <dgm:cxn modelId="{7DFACCB9-688F-4D49-827D-818FC7D05E50}" type="presParOf" srcId="{07E06149-9038-4DBC-8F20-29069A9BAA92}" destId="{E260932C-D4AB-48AF-AF22-03B46360B34A}" srcOrd="2" destOrd="0" presId="urn:microsoft.com/office/officeart/2018/5/layout/IconCircleLabelList"/>
    <dgm:cxn modelId="{FE6FB34D-E211-4DAF-BFC4-73B8AC0624BC}" type="presParOf" srcId="{07E06149-9038-4DBC-8F20-29069A9BAA92}" destId="{1176927C-AE2A-4009-A6DF-D676969BCA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CECC7-FB05-4AE1-A495-7D8C586B7FD9}">
      <dsp:nvSpPr>
        <dsp:cNvPr id="0" name=""/>
        <dsp:cNvSpPr/>
      </dsp:nvSpPr>
      <dsp:spPr>
        <a:xfrm>
          <a:off x="0" y="145138"/>
          <a:ext cx="5641974" cy="13583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Spesifikasikan terlebih dahulu operasi yang dapat dilakukan pada buku (dengan mengingat karakteristik buku)</a:t>
          </a:r>
        </a:p>
      </dsp:txBody>
      <dsp:txXfrm>
        <a:off x="66310" y="211448"/>
        <a:ext cx="5509354" cy="1225749"/>
      </dsp:txXfrm>
    </dsp:sp>
    <dsp:sp modelId="{104A28E1-DF2C-4E37-AA6E-32750CDE64B4}">
      <dsp:nvSpPr>
        <dsp:cNvPr id="0" name=""/>
        <dsp:cNvSpPr/>
      </dsp:nvSpPr>
      <dsp:spPr>
        <a:xfrm>
          <a:off x="0" y="1503508"/>
          <a:ext cx="5641974" cy="600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Misal, karakteristik buku: Memiliki judul, pengarang, tahun terbit, dan penerbit.</a:t>
          </a:r>
        </a:p>
      </dsp:txBody>
      <dsp:txXfrm>
        <a:off x="0" y="1503508"/>
        <a:ext cx="5641974" cy="600817"/>
      </dsp:txXfrm>
    </dsp:sp>
    <dsp:sp modelId="{172C1577-7D34-4803-89A9-FF9B842D8CA7}">
      <dsp:nvSpPr>
        <dsp:cNvPr id="0" name=""/>
        <dsp:cNvSpPr/>
      </dsp:nvSpPr>
      <dsp:spPr>
        <a:xfrm>
          <a:off x="0" y="2104326"/>
          <a:ext cx="5641974" cy="135836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Berdasarkan karakteristik yang ada, tentukan operasi yang bisa dilakukan pada data buku</a:t>
          </a:r>
          <a:endParaRPr lang="en-US" sz="2700" kern="1200"/>
        </a:p>
      </dsp:txBody>
      <dsp:txXfrm>
        <a:off x="66310" y="2170636"/>
        <a:ext cx="5509354" cy="1225749"/>
      </dsp:txXfrm>
    </dsp:sp>
    <dsp:sp modelId="{9C597FDD-5826-4AB8-910B-2494B38AF66B}">
      <dsp:nvSpPr>
        <dsp:cNvPr id="0" name=""/>
        <dsp:cNvSpPr/>
      </dsp:nvSpPr>
      <dsp:spPr>
        <a:xfrm>
          <a:off x="0" y="3462696"/>
          <a:ext cx="5641974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Memasukkan buku baru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Menghapus buku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Menghitung banyaknya data buku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Mencari buku tertentu</a:t>
          </a:r>
        </a:p>
      </dsp:txBody>
      <dsp:txXfrm>
        <a:off x="0" y="3462696"/>
        <a:ext cx="5641974" cy="1313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88B31-9FB4-400C-8DB3-E8220401593B}">
      <dsp:nvSpPr>
        <dsp:cNvPr id="0" name=""/>
        <dsp:cNvSpPr/>
      </dsp:nvSpPr>
      <dsp:spPr>
        <a:xfrm>
          <a:off x="1164284" y="23593"/>
          <a:ext cx="1132312" cy="1132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16433-1702-4884-B9C2-90F1C4AE28B5}">
      <dsp:nvSpPr>
        <dsp:cNvPr id="0" name=""/>
        <dsp:cNvSpPr/>
      </dsp:nvSpPr>
      <dsp:spPr>
        <a:xfrm>
          <a:off x="1405596" y="264906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146F9-3D35-4325-B858-F43CE4C2B48F}">
      <dsp:nvSpPr>
        <dsp:cNvPr id="0" name=""/>
        <dsp:cNvSpPr/>
      </dsp:nvSpPr>
      <dsp:spPr>
        <a:xfrm>
          <a:off x="802315" y="1508593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Single Linked List</a:t>
          </a:r>
          <a:endParaRPr lang="en-US" sz="2800" kern="1200"/>
        </a:p>
      </dsp:txBody>
      <dsp:txXfrm>
        <a:off x="802315" y="1508593"/>
        <a:ext cx="1856250" cy="720000"/>
      </dsp:txXfrm>
    </dsp:sp>
    <dsp:sp modelId="{C5C08449-3F3F-4622-B600-1AC13F9B7893}">
      <dsp:nvSpPr>
        <dsp:cNvPr id="0" name=""/>
        <dsp:cNvSpPr/>
      </dsp:nvSpPr>
      <dsp:spPr>
        <a:xfrm>
          <a:off x="3345378" y="23593"/>
          <a:ext cx="1132312" cy="11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DF713-54CF-4984-AEA9-016CF445824C}">
      <dsp:nvSpPr>
        <dsp:cNvPr id="0" name=""/>
        <dsp:cNvSpPr/>
      </dsp:nvSpPr>
      <dsp:spPr>
        <a:xfrm>
          <a:off x="3586690" y="264906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6E0DD-695B-4CB9-8007-25D80E637D9C}">
      <dsp:nvSpPr>
        <dsp:cNvPr id="0" name=""/>
        <dsp:cNvSpPr/>
      </dsp:nvSpPr>
      <dsp:spPr>
        <a:xfrm>
          <a:off x="2983409" y="1508593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Double Linked List</a:t>
          </a:r>
          <a:endParaRPr lang="en-US" sz="2800" kern="1200"/>
        </a:p>
      </dsp:txBody>
      <dsp:txXfrm>
        <a:off x="2983409" y="1508593"/>
        <a:ext cx="1856250" cy="720000"/>
      </dsp:txXfrm>
    </dsp:sp>
    <dsp:sp modelId="{41041E83-D353-4D7D-ABDE-D51331996CD1}">
      <dsp:nvSpPr>
        <dsp:cNvPr id="0" name=""/>
        <dsp:cNvSpPr/>
      </dsp:nvSpPr>
      <dsp:spPr>
        <a:xfrm>
          <a:off x="2254831" y="2692656"/>
          <a:ext cx="1132312" cy="11323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E5432-75AA-4DD9-BC12-639A6BE0BFE2}">
      <dsp:nvSpPr>
        <dsp:cNvPr id="0" name=""/>
        <dsp:cNvSpPr/>
      </dsp:nvSpPr>
      <dsp:spPr>
        <a:xfrm>
          <a:off x="2496143" y="2933968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6927C-AE2A-4009-A6DF-D676969BCA8C}">
      <dsp:nvSpPr>
        <dsp:cNvPr id="0" name=""/>
        <dsp:cNvSpPr/>
      </dsp:nvSpPr>
      <dsp:spPr>
        <a:xfrm>
          <a:off x="1892862" y="4177656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Circular Linked List</a:t>
          </a:r>
          <a:endParaRPr lang="en-US" sz="2800" kern="1200"/>
        </a:p>
      </dsp:txBody>
      <dsp:txXfrm>
        <a:off x="1892862" y="4177656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8F578-9C2B-4DAD-ACF1-E4B60942585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9165B-0D37-441D-BD29-AB44FD31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91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9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9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13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64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02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1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p.edu/~ftang/courses/CS240/lectures/adt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Implementasi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 </a:t>
            </a:r>
            <a:r>
              <a:rPr lang="en-GB" dirty="0" err="1"/>
              <a:t>Studi</a:t>
            </a:r>
            <a:r>
              <a:rPr lang="en-GB" dirty="0"/>
              <a:t> Diploma III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Informatika</a:t>
            </a:r>
            <a:endParaRPr lang="en-GB" dirty="0"/>
          </a:p>
          <a:p>
            <a:r>
              <a:rPr lang="en-GB" dirty="0" err="1"/>
              <a:t>Fakultas</a:t>
            </a:r>
            <a:r>
              <a:rPr lang="en-GB" dirty="0"/>
              <a:t> </a:t>
            </a:r>
            <a:r>
              <a:rPr lang="en-GB" dirty="0" err="1"/>
              <a:t>Ilmu</a:t>
            </a:r>
            <a:r>
              <a:rPr lang="en-GB" dirty="0"/>
              <a:t> </a:t>
            </a:r>
            <a:r>
              <a:rPr lang="en-GB" dirty="0" err="1"/>
              <a:t>Terapan</a:t>
            </a:r>
            <a:endParaRPr lang="en-GB" dirty="0"/>
          </a:p>
          <a:p>
            <a:r>
              <a:rPr lang="en-GB" dirty="0" err="1"/>
              <a:t>Universitas</a:t>
            </a:r>
            <a:r>
              <a:rPr lang="en-GB" dirty="0"/>
              <a:t> Telkom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Linked List (Cont’l)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4F7B716D-4923-4CB4-9A44-4DDE3D980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45374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51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7F0A-D5C3-435E-9E45-9C2ED71B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01" y="640080"/>
            <a:ext cx="4019429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Single linked 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B02C4-D470-4357-8E7F-551C6305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315017"/>
            <a:ext cx="4015009" cy="1893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 dirty="0" err="1">
                <a:solidFill>
                  <a:srgbClr val="FFFFFF"/>
                </a:solidFill>
              </a:rPr>
              <a:t>IMPLemenTASI</a:t>
            </a:r>
            <a:r>
              <a:rPr lang="en-US" sz="1600" dirty="0">
                <a:solidFill>
                  <a:srgbClr val="FFFFFF"/>
                </a:solidFill>
              </a:rPr>
              <a:t> STRUKTUR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0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Bentuk</a:t>
            </a:r>
            <a:r>
              <a:rPr lang="en-US" sz="2400" dirty="0"/>
              <a:t> linked list yang paling </a:t>
            </a:r>
            <a:r>
              <a:rPr lang="en-US" sz="2400" dirty="0" err="1"/>
              <a:t>sederhana</a:t>
            </a:r>
            <a:endParaRPr lang="en-US" sz="2400" dirty="0"/>
          </a:p>
          <a:p>
            <a:r>
              <a:rPr lang="en-US" sz="2400" dirty="0" err="1"/>
              <a:t>Objek</a:t>
            </a:r>
            <a:r>
              <a:rPr lang="en-US" sz="2400" dirty="0"/>
              <a:t> linked list (</a:t>
            </a:r>
            <a:r>
              <a:rPr lang="en-US" sz="2400" dirty="0">
                <a:sym typeface="Wingdings" panose="05000000000000000000" pitchFamily="2" charset="2"/>
              </a:rPr>
              <a:t>head/ first ) </a:t>
            </a:r>
            <a:r>
              <a:rPr lang="en-US" sz="2400" dirty="0" err="1"/>
              <a:t>memiliki</a:t>
            </a:r>
            <a:r>
              <a:rPr lang="en-US" sz="2400" dirty="0"/>
              <a:t> reference </a:t>
            </a:r>
            <a:r>
              <a:rPr lang="en-US" sz="2400" dirty="0" err="1"/>
              <a:t>ke</a:t>
            </a:r>
            <a:r>
              <a:rPr lang="en-US" sz="2400" dirty="0"/>
              <a:t> node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linked list</a:t>
            </a:r>
            <a:endParaRPr lang="en-US" sz="2400" i="1" dirty="0"/>
          </a:p>
          <a:p>
            <a:r>
              <a:rPr lang="en-US" sz="2400" dirty="0" err="1"/>
              <a:t>Merupakan</a:t>
            </a:r>
            <a:r>
              <a:rPr lang="en-US" sz="2400" dirty="0"/>
              <a:t> list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: </a:t>
            </a:r>
            <a:r>
              <a:rPr lang="en-US" sz="2400" dirty="0" err="1"/>
              <a:t>setiap</a:t>
            </a:r>
            <a:r>
              <a:rPr lang="en-US" sz="2400" dirty="0"/>
              <a:t> node </a:t>
            </a:r>
            <a:r>
              <a:rPr lang="en-US" sz="2400" dirty="0" err="1"/>
              <a:t>memiliki</a:t>
            </a:r>
            <a:r>
              <a:rPr lang="en-US" sz="2400" dirty="0"/>
              <a:t> reference </a:t>
            </a:r>
            <a:r>
              <a:rPr lang="en-US" sz="2400" dirty="0" err="1"/>
              <a:t>ke</a:t>
            </a:r>
            <a:r>
              <a:rPr lang="en-US" sz="2400" dirty="0"/>
              <a:t> node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linked list 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83051" y="4851013"/>
            <a:ext cx="1571636" cy="428628"/>
            <a:chOff x="4714876" y="1142984"/>
            <a:chExt cx="1571636" cy="428628"/>
          </a:xfrm>
        </p:grpSpPr>
        <p:sp>
          <p:nvSpPr>
            <p:cNvPr id="5" name="Rectangle 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27352" y="4867985"/>
            <a:ext cx="1571636" cy="428628"/>
            <a:chOff x="4714876" y="1142984"/>
            <a:chExt cx="1571636" cy="428628"/>
          </a:xfrm>
        </p:grpSpPr>
        <p:sp>
          <p:nvSpPr>
            <p:cNvPr id="8" name="Rectangle 7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72269" y="4867985"/>
            <a:ext cx="1571636" cy="428628"/>
            <a:chOff x="4714876" y="1142984"/>
            <a:chExt cx="1571636" cy="428628"/>
          </a:xfrm>
        </p:grpSpPr>
        <p:sp>
          <p:nvSpPr>
            <p:cNvPr id="11" name="Rectangle 10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537465" y="4813163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7" name="Curved Connector 16"/>
          <p:cNvCxnSpPr/>
          <p:nvPr/>
        </p:nvCxnSpPr>
        <p:spPr>
          <a:xfrm>
            <a:off x="3336298" y="4975109"/>
            <a:ext cx="446753" cy="2666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5367584" y="4975109"/>
            <a:ext cx="446753" cy="2666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7425018" y="4931986"/>
            <a:ext cx="446753" cy="2666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9400128" y="5109103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516589" y="5401281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538210" y="5476407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8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 (</a:t>
            </a:r>
            <a:r>
              <a:rPr lang="en-US" sz="2400" dirty="0" err="1"/>
              <a:t>Sisip</a:t>
            </a:r>
            <a:r>
              <a:rPr lang="en-US" sz="2400" dirty="0"/>
              <a:t>) :</a:t>
            </a:r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US" sz="2200" dirty="0" err="1"/>
              <a:t>Depan</a:t>
            </a:r>
            <a:endParaRPr lang="en-US" sz="2200" dirty="0"/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GB" sz="2200" dirty="0" err="1"/>
              <a:t>Belakang</a:t>
            </a:r>
            <a:endParaRPr lang="en-GB" sz="2200" dirty="0"/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GB" sz="2200" dirty="0"/>
              <a:t>Tengah</a:t>
            </a:r>
          </a:p>
          <a:p>
            <a:r>
              <a:rPr lang="en-GB" sz="2400" dirty="0"/>
              <a:t>Delete (</a:t>
            </a:r>
            <a:r>
              <a:rPr lang="en-GB" sz="2400" dirty="0" err="1"/>
              <a:t>Hapus</a:t>
            </a:r>
            <a:r>
              <a:rPr lang="en-GB" sz="2400" dirty="0"/>
              <a:t>):</a:t>
            </a:r>
          </a:p>
          <a:p>
            <a:pPr lvl="1"/>
            <a:r>
              <a:rPr lang="en-GB" sz="2200" dirty="0" err="1"/>
              <a:t>Hapus</a:t>
            </a:r>
            <a:r>
              <a:rPr lang="en-GB" sz="2200" dirty="0"/>
              <a:t> </a:t>
            </a:r>
            <a:r>
              <a:rPr lang="en-GB" sz="2200" dirty="0" err="1"/>
              <a:t>Depan</a:t>
            </a:r>
            <a:endParaRPr lang="en-GB" sz="2200" dirty="0"/>
          </a:p>
          <a:p>
            <a:pPr lvl="1"/>
            <a:r>
              <a:rPr lang="en-GB" sz="2200" dirty="0" err="1"/>
              <a:t>Hapus</a:t>
            </a:r>
            <a:r>
              <a:rPr lang="en-GB" sz="2200" dirty="0"/>
              <a:t> </a:t>
            </a:r>
            <a:r>
              <a:rPr lang="en-GB" sz="2200" dirty="0" err="1"/>
              <a:t>Belakang</a:t>
            </a:r>
            <a:endParaRPr lang="en-GB" sz="2200" dirty="0"/>
          </a:p>
          <a:p>
            <a:pPr lvl="1"/>
            <a:r>
              <a:rPr lang="en-GB" sz="2200" dirty="0" err="1"/>
              <a:t>Hapus</a:t>
            </a:r>
            <a:r>
              <a:rPr lang="en-GB" sz="2200" dirty="0"/>
              <a:t> Tengah</a:t>
            </a:r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63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9182" y="2084832"/>
            <a:ext cx="4159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Linked List </a:t>
            </a:r>
            <a:r>
              <a:rPr lang="en-GB" sz="2000" dirty="0" err="1"/>
              <a:t>masih</a:t>
            </a:r>
            <a:r>
              <a:rPr lang="en-GB" sz="2000" dirty="0"/>
              <a:t> </a:t>
            </a:r>
            <a:r>
              <a:rPr lang="en-GB" sz="2000" dirty="0" err="1"/>
              <a:t>kosong</a:t>
            </a:r>
            <a:r>
              <a:rPr lang="en-GB" sz="2000" dirty="0"/>
              <a:t>, head </a:t>
            </a:r>
            <a:r>
              <a:rPr lang="en-GB" sz="2000" dirty="0" err="1"/>
              <a:t>menunjuk</a:t>
            </a:r>
            <a:r>
              <a:rPr lang="en-GB" sz="2000" dirty="0"/>
              <a:t> </a:t>
            </a:r>
            <a:r>
              <a:rPr lang="en-GB" sz="2000" dirty="0" err="1"/>
              <a:t>ke</a:t>
            </a:r>
            <a:r>
              <a:rPr lang="en-GB" sz="2000" dirty="0"/>
              <a:t>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Ketika</a:t>
            </a:r>
            <a:r>
              <a:rPr lang="en-GB" sz="2000" dirty="0"/>
              <a:t> </a:t>
            </a:r>
            <a:r>
              <a:rPr lang="en-GB" sz="2000" dirty="0" err="1"/>
              <a:t>disisipkan</a:t>
            </a:r>
            <a:r>
              <a:rPr lang="en-GB" sz="2000" dirty="0"/>
              <a:t> node </a:t>
            </a:r>
            <a:r>
              <a:rPr lang="en-GB" sz="2000" dirty="0" err="1"/>
              <a:t>baru</a:t>
            </a:r>
            <a:r>
              <a:rPr lang="en-GB" sz="2000" dirty="0"/>
              <a:t>, </a:t>
            </a:r>
            <a:r>
              <a:rPr lang="en-GB" sz="2000" dirty="0" err="1"/>
              <a:t>maka</a:t>
            </a:r>
            <a:r>
              <a:rPr lang="en-GB" sz="2000" dirty="0"/>
              <a:t> head </a:t>
            </a:r>
            <a:r>
              <a:rPr lang="en-GB" sz="2000" dirty="0" err="1"/>
              <a:t>akan</a:t>
            </a:r>
            <a:r>
              <a:rPr lang="en-GB" sz="2000" dirty="0"/>
              <a:t> </a:t>
            </a:r>
            <a:r>
              <a:rPr lang="en-GB" sz="2000" dirty="0" err="1"/>
              <a:t>menunjuk</a:t>
            </a:r>
            <a:r>
              <a:rPr lang="en-GB" sz="2000" dirty="0"/>
              <a:t> node </a:t>
            </a:r>
            <a:r>
              <a:rPr lang="en-GB" sz="2000" dirty="0" err="1"/>
              <a:t>tersebut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Ketika</a:t>
            </a:r>
            <a:r>
              <a:rPr lang="en-GB" sz="2000" dirty="0"/>
              <a:t> </a:t>
            </a:r>
            <a:r>
              <a:rPr lang="en-GB" sz="2000" dirty="0" err="1"/>
              <a:t>kemudian</a:t>
            </a:r>
            <a:r>
              <a:rPr lang="en-GB" sz="2000" dirty="0"/>
              <a:t> </a:t>
            </a:r>
            <a:r>
              <a:rPr lang="en-GB" sz="2000" dirty="0" err="1"/>
              <a:t>akan</a:t>
            </a:r>
            <a:r>
              <a:rPr lang="en-GB" sz="2000" dirty="0"/>
              <a:t> </a:t>
            </a:r>
            <a:r>
              <a:rPr lang="en-GB" sz="2000" dirty="0" err="1"/>
              <a:t>disisipkan</a:t>
            </a:r>
            <a:r>
              <a:rPr lang="en-GB" sz="2000" dirty="0"/>
              <a:t> node </a:t>
            </a:r>
            <a:r>
              <a:rPr lang="en-GB" sz="2000" dirty="0" err="1"/>
              <a:t>baru</a:t>
            </a:r>
            <a:r>
              <a:rPr lang="en-GB" sz="2000" dirty="0"/>
              <a:t> di </a:t>
            </a:r>
            <a:r>
              <a:rPr lang="en-GB" sz="2000" dirty="0" err="1"/>
              <a:t>depan</a:t>
            </a:r>
            <a:r>
              <a:rPr lang="en-GB" sz="2000" dirty="0"/>
              <a:t> linked list yang </a:t>
            </a:r>
            <a:r>
              <a:rPr lang="en-GB" sz="2000" dirty="0" err="1"/>
              <a:t>ada</a:t>
            </a:r>
            <a:r>
              <a:rPr lang="en-GB" sz="2000" dirty="0"/>
              <a:t>, </a:t>
            </a:r>
            <a:r>
              <a:rPr lang="en-GB" sz="2000" dirty="0" err="1"/>
              <a:t>maka</a:t>
            </a:r>
            <a:r>
              <a:rPr lang="en-GB" sz="2000" dirty="0"/>
              <a:t> </a:t>
            </a:r>
            <a:r>
              <a:rPr lang="en-GB" sz="2000" dirty="0" err="1"/>
              <a:t>newNode</a:t>
            </a:r>
            <a:r>
              <a:rPr lang="en-GB" sz="2000" dirty="0"/>
              <a:t> </a:t>
            </a:r>
            <a:r>
              <a:rPr lang="en-GB" sz="2000" dirty="0" err="1"/>
              <a:t>akan</a:t>
            </a:r>
            <a:r>
              <a:rPr lang="en-GB" sz="2000" dirty="0"/>
              <a:t> </a:t>
            </a:r>
            <a:r>
              <a:rPr lang="en-GB" sz="2000" dirty="0" err="1"/>
              <a:t>menunjuk</a:t>
            </a:r>
            <a:r>
              <a:rPr lang="en-GB" sz="2000" dirty="0"/>
              <a:t> </a:t>
            </a:r>
            <a:r>
              <a:rPr lang="en-GB" sz="2000" dirty="0" err="1"/>
              <a:t>ditunjuk</a:t>
            </a:r>
            <a:r>
              <a:rPr lang="en-GB" sz="2000" dirty="0"/>
              <a:t> oleh head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977101" y="1555996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7729370" y="1814087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67452" y="2181391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11529" y="4785357"/>
            <a:ext cx="1574097" cy="1145848"/>
            <a:chOff x="4712415" y="1142984"/>
            <a:chExt cx="1574097" cy="1145848"/>
          </a:xfrm>
        </p:grpSpPr>
        <p:sp>
          <p:nvSpPr>
            <p:cNvPr id="11" name="Rectangle 10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nN</a:t>
              </a:r>
              <a:endParaRPr lang="en-US" dirty="0"/>
            </a:p>
          </p:txBody>
        </p:sp>
      </p:grpSp>
      <p:cxnSp>
        <p:nvCxnSpPr>
          <p:cNvPr id="13" name="Elbow Connector 12"/>
          <p:cNvCxnSpPr/>
          <p:nvPr/>
        </p:nvCxnSpPr>
        <p:spPr>
          <a:xfrm rot="16200000" flipH="1">
            <a:off x="9720035" y="2875278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36496" y="3167456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82120" y="2566785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9" name="Curved Connector 18"/>
          <p:cNvCxnSpPr/>
          <p:nvPr/>
        </p:nvCxnSpPr>
        <p:spPr>
          <a:xfrm>
            <a:off x="7467938" y="2724389"/>
            <a:ext cx="724238" cy="24057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226395" y="3785580"/>
            <a:ext cx="1571636" cy="428628"/>
            <a:chOff x="4714876" y="1142984"/>
            <a:chExt cx="1571636" cy="428628"/>
          </a:xfrm>
        </p:grpSpPr>
        <p:sp>
          <p:nvSpPr>
            <p:cNvPr id="24" name="Rectangle 2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26" name="Elbow Connector 25"/>
          <p:cNvCxnSpPr/>
          <p:nvPr/>
        </p:nvCxnSpPr>
        <p:spPr>
          <a:xfrm rot="16200000" flipH="1">
            <a:off x="10754254" y="4026698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870715" y="4318876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46294" y="3592837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31" name="Curved Connector 30"/>
          <p:cNvCxnSpPr/>
          <p:nvPr/>
        </p:nvCxnSpPr>
        <p:spPr>
          <a:xfrm>
            <a:off x="8658869" y="3777652"/>
            <a:ext cx="540769" cy="151281"/>
          </a:xfrm>
          <a:prstGeom prst="curvedConnector3">
            <a:avLst>
              <a:gd name="adj1" fmla="val 523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192176" y="2631671"/>
            <a:ext cx="1571636" cy="428628"/>
            <a:chOff x="4714876" y="1142984"/>
            <a:chExt cx="1571636" cy="428628"/>
          </a:xfrm>
        </p:grpSpPr>
        <p:sp>
          <p:nvSpPr>
            <p:cNvPr id="35" name="Rectangle 3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41" name="Straight Connector 40"/>
          <p:cNvCxnSpPr>
            <a:stCxn id="37" idx="0"/>
            <a:endCxn id="11" idx="2"/>
          </p:cNvCxnSpPr>
          <p:nvPr/>
        </p:nvCxnSpPr>
        <p:spPr>
          <a:xfrm flipV="1">
            <a:off x="7504438" y="5213985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3"/>
            <a:endCxn id="24" idx="1"/>
          </p:cNvCxnSpPr>
          <p:nvPr/>
        </p:nvCxnSpPr>
        <p:spPr>
          <a:xfrm flipV="1">
            <a:off x="8685626" y="3999894"/>
            <a:ext cx="540769" cy="9997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5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5329" y="2182786"/>
            <a:ext cx="415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Terakhir</a:t>
            </a:r>
            <a:r>
              <a:rPr lang="en-GB" sz="2000" dirty="0"/>
              <a:t>, head </a:t>
            </a:r>
            <a:r>
              <a:rPr lang="en-GB" sz="2000" dirty="0" err="1"/>
              <a:t>menunjuk</a:t>
            </a:r>
            <a:r>
              <a:rPr lang="en-GB" sz="2000" dirty="0"/>
              <a:t> node </a:t>
            </a:r>
            <a:r>
              <a:rPr lang="en-GB" sz="2000" dirty="0" err="1"/>
              <a:t>baru</a:t>
            </a:r>
            <a:r>
              <a:rPr lang="en-GB" sz="2000" dirty="0"/>
              <a:t> </a:t>
            </a:r>
            <a:r>
              <a:rPr lang="en-GB" sz="2000" dirty="0" err="1"/>
              <a:t>tersebut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73318" y="2930177"/>
            <a:ext cx="1574097" cy="1145848"/>
            <a:chOff x="4712415" y="1142984"/>
            <a:chExt cx="1574097" cy="1145848"/>
          </a:xfrm>
        </p:grpSpPr>
        <p:sp>
          <p:nvSpPr>
            <p:cNvPr id="11" name="Rectangle 10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nN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5329" y="4803477"/>
            <a:ext cx="8020787" cy="14465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400" dirty="0" err="1"/>
              <a:t>Latihan</a:t>
            </a:r>
            <a:r>
              <a:rPr lang="en-GB" sz="4400" dirty="0"/>
              <a:t> :</a:t>
            </a:r>
            <a:r>
              <a:rPr lang="en-GB" sz="4400" dirty="0" err="1"/>
              <a:t>Bagaimana</a:t>
            </a:r>
            <a:r>
              <a:rPr lang="en-GB" sz="4400" dirty="0"/>
              <a:t> </a:t>
            </a:r>
            <a:r>
              <a:rPr lang="en-GB" sz="4400" dirty="0" err="1"/>
              <a:t>dengan</a:t>
            </a:r>
            <a:r>
              <a:rPr lang="en-GB" sz="4400" dirty="0"/>
              <a:t> </a:t>
            </a:r>
            <a:r>
              <a:rPr lang="en-GB" sz="4400" dirty="0" err="1"/>
              <a:t>Sisip</a:t>
            </a:r>
            <a:r>
              <a:rPr lang="en-GB" sz="4400" dirty="0"/>
              <a:t> </a:t>
            </a:r>
            <a:r>
              <a:rPr lang="en-GB" sz="4400" dirty="0" err="1"/>
              <a:t>Belakang</a:t>
            </a:r>
            <a:r>
              <a:rPr lang="en-GB" sz="4400" dirty="0"/>
              <a:t> dan </a:t>
            </a:r>
            <a:r>
              <a:rPr lang="en-GB" sz="4400" dirty="0" err="1"/>
              <a:t>Sisip</a:t>
            </a:r>
            <a:r>
              <a:rPr lang="en-GB" sz="4400" dirty="0"/>
              <a:t> Tengah?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76708" y="2928745"/>
            <a:ext cx="1571636" cy="428628"/>
            <a:chOff x="4714876" y="1142984"/>
            <a:chExt cx="1571636" cy="428628"/>
          </a:xfrm>
        </p:grpSpPr>
        <p:sp>
          <p:nvSpPr>
            <p:cNvPr id="24" name="Rectangle 2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26" name="Elbow Connector 25"/>
          <p:cNvCxnSpPr/>
          <p:nvPr/>
        </p:nvCxnSpPr>
        <p:spPr>
          <a:xfrm rot="16200000" flipH="1">
            <a:off x="10104567" y="3229715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21028" y="3521893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27230" y="1891486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31" name="Curved Connector 30"/>
          <p:cNvCxnSpPr>
            <a:cxnSpLocks/>
            <a:endCxn id="11" idx="0"/>
          </p:cNvCxnSpPr>
          <p:nvPr/>
        </p:nvCxnSpPr>
        <p:spPr>
          <a:xfrm rot="16200000" flipH="1">
            <a:off x="6226590" y="2388078"/>
            <a:ext cx="572917" cy="5112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  <a:endCxn id="11" idx="2"/>
          </p:cNvCxnSpPr>
          <p:nvPr/>
        </p:nvCxnSpPr>
        <p:spPr>
          <a:xfrm flipV="1">
            <a:off x="6766227" y="3358805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3"/>
            <a:endCxn id="24" idx="1"/>
          </p:cNvCxnSpPr>
          <p:nvPr/>
        </p:nvCxnSpPr>
        <p:spPr>
          <a:xfrm flipV="1">
            <a:off x="7947415" y="3143059"/>
            <a:ext cx="629293" cy="14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Hapus</a:t>
            </a:r>
            <a:r>
              <a:rPr lang="en-GB" dirty="0"/>
              <a:t> </a:t>
            </a:r>
            <a:r>
              <a:rPr lang="en-GB" dirty="0" err="1"/>
              <a:t>Belakang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3613" y="2084832"/>
            <a:ext cx="4159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Buat</a:t>
            </a:r>
            <a:r>
              <a:rPr lang="en-GB" sz="2000" dirty="0"/>
              <a:t> iterator </a:t>
            </a:r>
            <a:r>
              <a:rPr lang="en-GB" sz="2000" dirty="0" err="1"/>
              <a:t>mencapai</a:t>
            </a:r>
            <a:r>
              <a:rPr lang="en-GB" sz="2000" dirty="0"/>
              <a:t> </a:t>
            </a:r>
            <a:r>
              <a:rPr lang="en-GB" sz="2000" dirty="0" err="1"/>
              <a:t>akhir</a:t>
            </a:r>
            <a:r>
              <a:rPr lang="en-GB" sz="2000" dirty="0"/>
              <a:t> linked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Hapus</a:t>
            </a:r>
            <a:r>
              <a:rPr lang="en-GB" sz="2000" dirty="0"/>
              <a:t> node yang </a:t>
            </a:r>
            <a:r>
              <a:rPr lang="en-GB" sz="2000" dirty="0" err="1"/>
              <a:t>ditunjuk</a:t>
            </a:r>
            <a:r>
              <a:rPr lang="en-GB" sz="2000" dirty="0"/>
              <a:t> iterator. </a:t>
            </a:r>
            <a:r>
              <a:rPr lang="en-GB" sz="2000" dirty="0" err="1"/>
              <a:t>Arahkan</a:t>
            </a:r>
            <a:r>
              <a:rPr lang="en-GB" sz="2000" dirty="0"/>
              <a:t> node </a:t>
            </a:r>
            <a:r>
              <a:rPr lang="en-GB" sz="2000" dirty="0" err="1"/>
              <a:t>sebelum</a:t>
            </a:r>
            <a:r>
              <a:rPr lang="en-GB" sz="2000" dirty="0"/>
              <a:t> </a:t>
            </a:r>
            <a:r>
              <a:rPr lang="en-GB" sz="2000" dirty="0" err="1"/>
              <a:t>terakhir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menunjuk</a:t>
            </a:r>
            <a:r>
              <a:rPr lang="en-GB" sz="2000" dirty="0"/>
              <a:t> null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969445" y="2939237"/>
            <a:ext cx="10045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</a:t>
            </a:r>
          </a:p>
        </p:txBody>
      </p:sp>
      <p:cxnSp>
        <p:nvCxnSpPr>
          <p:cNvPr id="19" name="Curved Connector 18"/>
          <p:cNvCxnSpPr>
            <a:stCxn id="5" idx="3"/>
          </p:cNvCxnSpPr>
          <p:nvPr/>
        </p:nvCxnSpPr>
        <p:spPr>
          <a:xfrm flipV="1">
            <a:off x="7973961" y="2552755"/>
            <a:ext cx="621161" cy="60079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588546" y="2173801"/>
            <a:ext cx="1571636" cy="428628"/>
            <a:chOff x="4714876" y="1142984"/>
            <a:chExt cx="1571636" cy="428628"/>
          </a:xfrm>
        </p:grpSpPr>
        <p:sp>
          <p:nvSpPr>
            <p:cNvPr id="39" name="Rectangle 38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595122" y="2170464"/>
            <a:ext cx="1571636" cy="428628"/>
            <a:chOff x="4714876" y="1142984"/>
            <a:chExt cx="1571636" cy="428628"/>
          </a:xfrm>
        </p:grpSpPr>
        <p:sp>
          <p:nvSpPr>
            <p:cNvPr id="44" name="Rectangle 4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47" name="Elbow Connector 46"/>
          <p:cNvCxnSpPr/>
          <p:nvPr/>
        </p:nvCxnSpPr>
        <p:spPr>
          <a:xfrm rot="16200000" flipH="1">
            <a:off x="10040811" y="2428555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157272" y="2720733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83627" y="1176878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2" name="Curved Connector 51"/>
          <p:cNvCxnSpPr>
            <a:cxnSpLocks/>
            <a:endCxn id="39" idx="0"/>
          </p:cNvCxnSpPr>
          <p:nvPr/>
        </p:nvCxnSpPr>
        <p:spPr>
          <a:xfrm rot="16200000" flipH="1">
            <a:off x="6510455" y="1702800"/>
            <a:ext cx="527701" cy="4142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0" idx="3"/>
            <a:endCxn id="44" idx="1"/>
          </p:cNvCxnSpPr>
          <p:nvPr/>
        </p:nvCxnSpPr>
        <p:spPr>
          <a:xfrm flipV="1">
            <a:off x="8160182" y="2384778"/>
            <a:ext cx="434940" cy="33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567156" y="4661002"/>
            <a:ext cx="1571636" cy="428628"/>
            <a:chOff x="4714876" y="1142984"/>
            <a:chExt cx="1571636" cy="428628"/>
          </a:xfrm>
        </p:grpSpPr>
        <p:sp>
          <p:nvSpPr>
            <p:cNvPr id="55" name="Rectangle 5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6217394" y="3664079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0" name="Curved Connector 59"/>
          <p:cNvCxnSpPr>
            <a:cxnSpLocks/>
            <a:endCxn id="55" idx="0"/>
          </p:cNvCxnSpPr>
          <p:nvPr/>
        </p:nvCxnSpPr>
        <p:spPr>
          <a:xfrm rot="16200000" flipH="1">
            <a:off x="6489065" y="4190001"/>
            <a:ext cx="527701" cy="4142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8123158" y="4924910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239619" y="5217088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68773" y="5686374"/>
            <a:ext cx="549808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Latihan</a:t>
            </a:r>
            <a:r>
              <a:rPr lang="en-GB" dirty="0"/>
              <a:t> : </a:t>
            </a: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Hapus</a:t>
            </a:r>
            <a:r>
              <a:rPr lang="en-GB" dirty="0"/>
              <a:t> </a:t>
            </a:r>
            <a:r>
              <a:rPr lang="en-GB" dirty="0" err="1"/>
              <a:t>Depan</a:t>
            </a:r>
            <a:r>
              <a:rPr lang="en-GB" dirty="0"/>
              <a:t> dan </a:t>
            </a:r>
            <a:r>
              <a:rPr lang="en-GB" dirty="0" err="1"/>
              <a:t>Hapus</a:t>
            </a:r>
            <a:r>
              <a:rPr lang="en-GB" dirty="0"/>
              <a:t> Tengah?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1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AD2AE-6A46-48AF-B020-5B56831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A0DE-800F-449B-87FE-CF6076E67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129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Doubly linked list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715038"/>
            <a:ext cx="9720262" cy="4593688"/>
          </a:xfrm>
        </p:spPr>
        <p:txBody>
          <a:bodyPr rtlCol="0">
            <a:normAutofit/>
          </a:bodyPr>
          <a:lstStyle/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singly linked list, </a:t>
            </a:r>
            <a:r>
              <a:rPr lang="en-US" sz="2400" dirty="0" err="1"/>
              <a:t>menyisipkan</a:t>
            </a:r>
            <a:r>
              <a:rPr lang="en-US" sz="2400" dirty="0"/>
              <a:t> node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list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menghapus</a:t>
            </a:r>
            <a:r>
              <a:rPr lang="en-US" sz="2400" dirty="0"/>
              <a:t> node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list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. </a:t>
            </a:r>
          </a:p>
          <a:p>
            <a:pPr lvl="1"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dirty="0" err="1"/>
              <a:t>Sebaliknya</a:t>
            </a:r>
            <a:r>
              <a:rPr lang="en-US" sz="2000" dirty="0"/>
              <a:t>, </a:t>
            </a:r>
            <a:r>
              <a:rPr lang="en-US" sz="2000" dirty="0" err="1"/>
              <a:t>penghapusan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linked list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efisien</a:t>
            </a:r>
            <a:r>
              <a:rPr lang="en-US" sz="2000" dirty="0"/>
              <a:t>. </a:t>
            </a:r>
          </a:p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 err="1"/>
              <a:t>Karena</a:t>
            </a:r>
            <a:r>
              <a:rPr lang="en-GB" sz="2400" dirty="0"/>
              <a:t> </a:t>
            </a:r>
            <a:r>
              <a:rPr lang="en-GB" sz="2400" dirty="0" err="1"/>
              <a:t>itu</a:t>
            </a:r>
            <a:r>
              <a:rPr lang="en-GB" sz="2400" dirty="0"/>
              <a:t>, </a:t>
            </a:r>
            <a:r>
              <a:rPr lang="en-GB" sz="2400" dirty="0" err="1"/>
              <a:t>dikenal</a:t>
            </a:r>
            <a:r>
              <a:rPr lang="en-GB" sz="2400" dirty="0"/>
              <a:t> </a:t>
            </a:r>
            <a:r>
              <a:rPr lang="en-GB" sz="2400" dirty="0" err="1"/>
              <a:t>satu</a:t>
            </a:r>
            <a:r>
              <a:rPr lang="en-GB" sz="2400" dirty="0"/>
              <a:t> </a:t>
            </a:r>
            <a:r>
              <a:rPr lang="en-GB" sz="2400" dirty="0" err="1"/>
              <a:t>tipe</a:t>
            </a:r>
            <a:r>
              <a:rPr lang="en-GB" sz="2400" dirty="0"/>
              <a:t> linked list </a:t>
            </a:r>
            <a:r>
              <a:rPr lang="en-GB" sz="2400" dirty="0" err="1"/>
              <a:t>lagi</a:t>
            </a:r>
            <a:r>
              <a:rPr lang="en-GB" sz="2400" dirty="0"/>
              <a:t>, </a:t>
            </a:r>
            <a:r>
              <a:rPr lang="en-GB" sz="2400" dirty="0" err="1"/>
              <a:t>yaitu</a:t>
            </a:r>
            <a:r>
              <a:rPr lang="en-GB" sz="2400" dirty="0"/>
              <a:t> doubly linked list </a:t>
            </a:r>
          </a:p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 </a:t>
            </a:r>
            <a:r>
              <a:rPr lang="en-GB" sz="2400" dirty="0" err="1"/>
              <a:t>Setiap</a:t>
            </a:r>
            <a:r>
              <a:rPr lang="en-GB" sz="2400" dirty="0"/>
              <a:t> node </a:t>
            </a:r>
            <a:r>
              <a:rPr lang="en-GB" sz="2400" dirty="0" err="1"/>
              <a:t>pada</a:t>
            </a:r>
            <a:r>
              <a:rPr lang="en-GB" sz="2400" dirty="0"/>
              <a:t> doubly linked list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memiliki</a:t>
            </a:r>
            <a:r>
              <a:rPr lang="en-GB" sz="2400" dirty="0"/>
              <a:t> reference </a:t>
            </a:r>
            <a:r>
              <a:rPr lang="en-GB" sz="2400" dirty="0" err="1"/>
              <a:t>ke</a:t>
            </a:r>
            <a:r>
              <a:rPr lang="en-GB" sz="2400" dirty="0"/>
              <a:t> node </a:t>
            </a:r>
            <a:r>
              <a:rPr lang="en-GB" sz="2400" dirty="0" err="1"/>
              <a:t>selanjutnya</a:t>
            </a:r>
            <a:r>
              <a:rPr lang="en-GB" sz="2400" dirty="0"/>
              <a:t> (“next”) </a:t>
            </a:r>
            <a:r>
              <a:rPr lang="en-GB" sz="2400" dirty="0" err="1"/>
              <a:t>dan</a:t>
            </a:r>
            <a:r>
              <a:rPr lang="en-GB" sz="2400" dirty="0"/>
              <a:t> reference </a:t>
            </a:r>
            <a:r>
              <a:rPr lang="en-GB" sz="2400" dirty="0" err="1"/>
              <a:t>ke</a:t>
            </a:r>
            <a:r>
              <a:rPr lang="en-GB" sz="2400" dirty="0"/>
              <a:t> node </a:t>
            </a:r>
            <a:r>
              <a:rPr lang="en-GB" sz="2400" dirty="0" err="1"/>
              <a:t>sebelumnya</a:t>
            </a:r>
            <a:r>
              <a:rPr lang="en-GB" sz="2400" dirty="0"/>
              <a:t> (“</a:t>
            </a:r>
            <a:r>
              <a:rPr lang="en-GB" sz="2400" dirty="0" err="1"/>
              <a:t>prev</a:t>
            </a:r>
            <a:r>
              <a:rPr lang="en-GB" sz="2400" dirty="0"/>
              <a:t>”)</a:t>
            </a:r>
          </a:p>
          <a:p>
            <a:pPr lvl="1"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 </a:t>
            </a:r>
            <a:r>
              <a:rPr lang="en-GB" sz="2000" dirty="0" err="1"/>
              <a:t>Kecuali</a:t>
            </a:r>
            <a:r>
              <a:rPr lang="en-GB" sz="2000" dirty="0"/>
              <a:t> node paling </a:t>
            </a:r>
            <a:r>
              <a:rPr lang="en-GB" sz="2000" dirty="0" err="1"/>
              <a:t>awal</a:t>
            </a:r>
            <a:r>
              <a:rPr lang="en-GB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paling </a:t>
            </a:r>
            <a:r>
              <a:rPr lang="en-GB" sz="2000" dirty="0" err="1"/>
              <a:t>akhir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6182" y="4897723"/>
            <a:ext cx="8538609" cy="1411003"/>
            <a:chOff x="2669899" y="4897723"/>
            <a:chExt cx="8538609" cy="1411003"/>
          </a:xfrm>
        </p:grpSpPr>
        <p:grpSp>
          <p:nvGrpSpPr>
            <p:cNvPr id="4" name="Group 3"/>
            <p:cNvGrpSpPr/>
            <p:nvPr/>
          </p:nvGrpSpPr>
          <p:grpSpPr>
            <a:xfrm>
              <a:off x="2669899" y="4897723"/>
              <a:ext cx="8538609" cy="1411003"/>
              <a:chOff x="2303821" y="2393231"/>
              <a:chExt cx="8538609" cy="141100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479744" y="3194835"/>
                <a:ext cx="1571636" cy="428628"/>
                <a:chOff x="4714876" y="1142984"/>
                <a:chExt cx="1571636" cy="428628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500694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595529" y="3194834"/>
                <a:ext cx="1572386" cy="428629"/>
                <a:chOff x="4714876" y="1142983"/>
                <a:chExt cx="1572386" cy="428629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Prev</a:t>
                  </a:r>
                  <a:endParaRPr lang="en-US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501444" y="1142983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9035097" y="3208281"/>
                <a:ext cx="1572385" cy="428695"/>
                <a:chOff x="6048103" y="1156430"/>
                <a:chExt cx="1572385" cy="42869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048103" y="1156497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834670" y="1156430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833399" y="2425297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Head</a:t>
                </a:r>
              </a:p>
            </p:txBody>
          </p:sp>
          <p:cxnSp>
            <p:nvCxnSpPr>
              <p:cNvPr id="9" name="Curved Connector 8"/>
              <p:cNvCxnSpPr>
                <a:stCxn id="8" idx="2"/>
                <a:endCxn id="26" idx="0"/>
              </p:cNvCxnSpPr>
              <p:nvPr/>
            </p:nvCxnSpPr>
            <p:spPr>
              <a:xfrm rot="5400000">
                <a:off x="3879026" y="2847553"/>
                <a:ext cx="340910" cy="353655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Elbow Connector 9"/>
              <p:cNvCxnSpPr/>
              <p:nvPr/>
            </p:nvCxnSpPr>
            <p:spPr>
              <a:xfrm rot="16200000" flipH="1">
                <a:off x="10550252" y="3451708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273506" y="3758479"/>
                <a:ext cx="372103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287129" y="3803257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051380" y="3336110"/>
                <a:ext cx="5638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719364" y="3336110"/>
                <a:ext cx="50833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5031720" y="3495978"/>
                <a:ext cx="544149" cy="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7667166" y="3464917"/>
                <a:ext cx="544149" cy="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8094779" y="2393231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Tail</a:t>
                </a:r>
              </a:p>
            </p:txBody>
          </p:sp>
          <p:cxnSp>
            <p:nvCxnSpPr>
              <p:cNvPr id="18" name="Curved Connector 17"/>
              <p:cNvCxnSpPr>
                <a:stCxn id="17" idx="1"/>
                <a:endCxn id="22" idx="0"/>
              </p:cNvCxnSpPr>
              <p:nvPr/>
            </p:nvCxnSpPr>
            <p:spPr>
              <a:xfrm rot="10800000" flipH="1" flipV="1">
                <a:off x="8094778" y="2607544"/>
                <a:ext cx="1333227" cy="600803"/>
              </a:xfrm>
              <a:prstGeom prst="curvedConnector4">
                <a:avLst>
                  <a:gd name="adj1" fmla="val -17146"/>
                  <a:gd name="adj2" fmla="val 67836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/>
              <p:nvPr/>
            </p:nvCxnSpPr>
            <p:spPr>
              <a:xfrm rot="10800000" flipV="1">
                <a:off x="2460118" y="3352951"/>
                <a:ext cx="285783" cy="349330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03821" y="3703582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055556" y="5699326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93781" y="5712840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37539" y="5698108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ED8E2F-681D-45A9-92D6-09B2268B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pada double linked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23679-9F9F-4873-AF0C-8D57CD7E2726}"/>
              </a:ext>
            </a:extLst>
          </p:cNvPr>
          <p:cNvSpPr txBox="1"/>
          <p:nvPr/>
        </p:nvSpPr>
        <p:spPr>
          <a:xfrm>
            <a:off x="1023938" y="1715678"/>
            <a:ext cx="76186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Insert</a:t>
            </a:r>
          </a:p>
          <a:p>
            <a:pPr marL="800100" lvl="1" indent="-342900">
              <a:buAutoNum type="arabicPeriod"/>
            </a:pPr>
            <a:r>
              <a:rPr lang="en-US" sz="2400" dirty="0" err="1"/>
              <a:t>Depan</a:t>
            </a:r>
            <a:endParaRPr lang="en-US" sz="2400" dirty="0"/>
          </a:p>
          <a:p>
            <a:pPr marL="800100" lvl="1" indent="-342900">
              <a:buAutoNum type="arabicPeriod"/>
            </a:pPr>
            <a:r>
              <a:rPr lang="en-US" sz="2400" dirty="0" err="1"/>
              <a:t>Belakang</a:t>
            </a:r>
            <a:endParaRPr lang="en-US" sz="2400" dirty="0"/>
          </a:p>
          <a:p>
            <a:pPr marL="800100" lvl="1" indent="-342900">
              <a:buAutoNum type="arabicPeriod"/>
            </a:pPr>
            <a:r>
              <a:rPr lang="en-US" sz="2400" dirty="0"/>
              <a:t>Tengah</a:t>
            </a:r>
          </a:p>
          <a:p>
            <a:pPr marL="342900" indent="-342900">
              <a:buAutoNum type="arabicPeriod"/>
            </a:pPr>
            <a:r>
              <a:rPr lang="en-US" sz="2400" dirty="0"/>
              <a:t>Delete</a:t>
            </a:r>
          </a:p>
          <a:p>
            <a:pPr marL="800100" lvl="1" indent="-342900">
              <a:buAutoNum type="arabicPeriod"/>
            </a:pPr>
            <a:r>
              <a:rPr lang="en-US" sz="2400" dirty="0" err="1"/>
              <a:t>Depan</a:t>
            </a:r>
            <a:r>
              <a:rPr lang="en-US" sz="2400" dirty="0"/>
              <a:t> </a:t>
            </a:r>
          </a:p>
          <a:p>
            <a:pPr marL="800100" lvl="1" indent="-342900">
              <a:buAutoNum type="arabicPeriod"/>
            </a:pPr>
            <a:r>
              <a:rPr lang="en-US" sz="2400" dirty="0" err="1"/>
              <a:t>Belakang</a:t>
            </a:r>
            <a:endParaRPr lang="en-US" sz="2400" dirty="0"/>
          </a:p>
          <a:p>
            <a:pPr marL="800100" lvl="1" indent="-342900">
              <a:buAutoNum type="arabicPeriod"/>
            </a:pPr>
            <a:r>
              <a:rPr lang="en-US" sz="2400" dirty="0"/>
              <a:t>Tengah</a:t>
            </a:r>
          </a:p>
          <a:p>
            <a:pPr marL="342900" indent="-342900">
              <a:buAutoNum type="arabicPeriod"/>
            </a:pPr>
            <a:r>
              <a:rPr lang="en-US" sz="2400" dirty="0"/>
              <a:t>Traverse</a:t>
            </a:r>
          </a:p>
          <a:p>
            <a:pPr marL="800100" lvl="1" indent="-342900">
              <a:buAutoNum type="arabicPeriod"/>
            </a:pPr>
            <a:r>
              <a:rPr lang="en-US" sz="2400" dirty="0" err="1"/>
              <a:t>Maju</a:t>
            </a:r>
            <a:r>
              <a:rPr lang="en-US" sz="2400" dirty="0"/>
              <a:t> </a:t>
            </a:r>
          </a:p>
          <a:p>
            <a:pPr marL="800100" lvl="1" indent="-342900">
              <a:buAutoNum type="arabicPeriod"/>
            </a:pPr>
            <a:r>
              <a:rPr lang="en-US" sz="2400" dirty="0" err="1"/>
              <a:t>Mundur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Clear All</a:t>
            </a:r>
          </a:p>
          <a:p>
            <a:pPr marL="342900" indent="-342900">
              <a:buAutoNum type="arabicPeriod"/>
            </a:pPr>
            <a:r>
              <a:rPr lang="en-US" sz="2400" dirty="0"/>
              <a:t>Searching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BB39A-6207-436D-9949-F6A5DAAB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ADT with Array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164597-BAD2-4249-97CC-9C5D97F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Array has a fixed size, and so it can either become full or have several unused elements.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Resizing an array -&gt; move data each time to expand an array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D5EA4-D7D7-4D26-8A1B-7B9754E1A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4" r="16769" b="-1"/>
          <a:stretch/>
        </p:blipFill>
        <p:spPr>
          <a:xfrm>
            <a:off x="6096000" y="951807"/>
            <a:ext cx="5455921" cy="4954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A0F87-2737-425A-BE5D-100AEAC0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1314"/>
            <a:ext cx="5524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046002"/>
          </a:xfrm>
        </p:spPr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216905" y="2086200"/>
            <a:ext cx="2076321" cy="609399"/>
            <a:chOff x="6351428" y="1641553"/>
            <a:chExt cx="2076321" cy="609399"/>
          </a:xfrm>
        </p:grpSpPr>
        <p:grpSp>
          <p:nvGrpSpPr>
            <p:cNvPr id="92" name="Group 91"/>
            <p:cNvGrpSpPr/>
            <p:nvPr/>
          </p:nvGrpSpPr>
          <p:grpSpPr>
            <a:xfrm>
              <a:off x="6351428" y="1641553"/>
              <a:ext cx="1204847" cy="609399"/>
              <a:chOff x="6987329" y="1572969"/>
              <a:chExt cx="1204847" cy="60939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Head</a:t>
                </a:r>
              </a:p>
            </p:txBody>
          </p:sp>
          <p:cxnSp>
            <p:nvCxnSpPr>
              <p:cNvPr id="98" name="Elbow Connector 97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 flipH="1">
              <a:off x="7326748" y="1641553"/>
              <a:ext cx="1101001" cy="609399"/>
              <a:chOff x="6987329" y="1572969"/>
              <a:chExt cx="1204847" cy="609399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Tail</a:t>
                </a:r>
              </a:p>
            </p:txBody>
          </p:sp>
          <p:cxnSp>
            <p:nvCxnSpPr>
              <p:cNvPr id="95" name="Elbow Connector 94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TextBox 99"/>
          <p:cNvSpPr txBox="1"/>
          <p:nvPr/>
        </p:nvSpPr>
        <p:spPr>
          <a:xfrm>
            <a:off x="915527" y="1834868"/>
            <a:ext cx="41598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200" dirty="0">
                <a:latin typeface="+mj-lt"/>
                <a:cs typeface="Arabic Typesetting" panose="020B0604020202020204" pitchFamily="66" charset="-78"/>
              </a:rPr>
              <a:t>Linked List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masih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kosong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, head dan tail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menunjuk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ke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NULL</a:t>
            </a:r>
          </a:p>
          <a:p>
            <a:pPr marL="457200" indent="-457200">
              <a:buFontTx/>
              <a:buAutoNum type="arabicPeriod"/>
            </a:pP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Ketika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disisipkan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node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baru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,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maka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head dan tail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akan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menunjuk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node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tersebut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Ketika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kemudian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akan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disisipkan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node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baru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di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depan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linked list yang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ada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,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maka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:</a:t>
            </a:r>
          </a:p>
          <a:p>
            <a:pPr marL="914400" lvl="1" indent="-457200">
              <a:buFontTx/>
              <a:buAutoNum type="arabicPeriod"/>
            </a:pP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newNode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bagian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next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akan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mengarah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ke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node yang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ditunjuk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oleh head</a:t>
            </a:r>
          </a:p>
          <a:p>
            <a:pPr marL="914400" lvl="1" indent="-457200">
              <a:buFontTx/>
              <a:buAutoNum type="arabicPeriod"/>
            </a:pPr>
            <a:r>
              <a:rPr lang="en-GB" sz="2400" dirty="0">
                <a:latin typeface="+mj-lt"/>
                <a:cs typeface="Arabic Typesetting" panose="020B0604020202020204" pitchFamily="66" charset="-78"/>
              </a:rPr>
              <a:t>Head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bagian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previous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mengarah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ke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newNode</a:t>
            </a:r>
            <a:endParaRPr lang="en-GB" sz="2400" dirty="0">
              <a:latin typeface="+mj-lt"/>
              <a:cs typeface="Arabic Typesetting" panose="020B0604020202020204" pitchFamily="66" charset="-78"/>
            </a:endParaRPr>
          </a:p>
          <a:p>
            <a:pPr marL="914400" lvl="1" indent="-457200">
              <a:buFontTx/>
              <a:buAutoNum type="arabicPeriod"/>
            </a:pPr>
            <a:r>
              <a:rPr lang="en-GB" sz="2400" dirty="0">
                <a:latin typeface="+mj-lt"/>
                <a:cs typeface="Arabic Typesetting" panose="020B0604020202020204" pitchFamily="66" charset="-78"/>
              </a:rPr>
              <a:t>Head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pindah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ke</a:t>
            </a:r>
            <a:r>
              <a:rPr lang="en-GB" sz="24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400" dirty="0" err="1">
                <a:latin typeface="+mj-lt"/>
                <a:cs typeface="Arabic Typesetting" panose="020B0604020202020204" pitchFamily="66" charset="-78"/>
              </a:rPr>
              <a:t>newNode</a:t>
            </a:r>
            <a:endParaRPr lang="en-US" sz="2200" dirty="0">
              <a:latin typeface="+mj-lt"/>
              <a:cs typeface="Arabic Typesetting" panose="020B0604020202020204" pitchFamily="66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22847" y="2989748"/>
            <a:ext cx="4490408" cy="1474347"/>
            <a:chOff x="6122847" y="2989748"/>
            <a:chExt cx="4490408" cy="1474347"/>
          </a:xfrm>
        </p:grpSpPr>
        <p:grpSp>
          <p:nvGrpSpPr>
            <p:cNvPr id="80" name="Group 79"/>
            <p:cNvGrpSpPr/>
            <p:nvPr/>
          </p:nvGrpSpPr>
          <p:grpSpPr>
            <a:xfrm>
              <a:off x="7488961" y="2989748"/>
              <a:ext cx="3124294" cy="1378879"/>
              <a:chOff x="6769523" y="2142106"/>
              <a:chExt cx="3124294" cy="1378879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6769523" y="2174951"/>
                <a:ext cx="3124294" cy="1346034"/>
                <a:chOff x="7084305" y="1860059"/>
                <a:chExt cx="3124294" cy="1346034"/>
              </a:xfrm>
            </p:grpSpPr>
            <p:cxnSp>
              <p:nvCxnSpPr>
                <p:cNvPr id="84" name="Elbow Connector 83"/>
                <p:cNvCxnSpPr/>
                <p:nvPr/>
              </p:nvCxnSpPr>
              <p:spPr>
                <a:xfrm rot="16200000" flipH="1">
                  <a:off x="9720035" y="2913915"/>
                  <a:ext cx="335955" cy="248401"/>
                </a:xfrm>
                <a:prstGeom prst="bentConnector3">
                  <a:avLst>
                    <a:gd name="adj1" fmla="val -3669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9836496" y="3206093"/>
                  <a:ext cx="372103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ctangle 85"/>
                <p:cNvSpPr/>
                <p:nvPr/>
              </p:nvSpPr>
              <p:spPr>
                <a:xfrm>
                  <a:off x="7084305" y="1860059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Head</a:t>
                  </a:r>
                </a:p>
              </p:txBody>
            </p:sp>
            <p:cxnSp>
              <p:nvCxnSpPr>
                <p:cNvPr id="87" name="Curved Connector 86"/>
                <p:cNvCxnSpPr>
                  <a:stCxn id="86" idx="3"/>
                </p:cNvCxnSpPr>
                <p:nvPr/>
              </p:nvCxnSpPr>
              <p:spPr>
                <a:xfrm>
                  <a:off x="7870123" y="2074373"/>
                  <a:ext cx="553936" cy="557297"/>
                </a:xfrm>
                <a:prstGeom prst="curved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" name="Group 87"/>
                <p:cNvGrpSpPr/>
                <p:nvPr/>
              </p:nvGrpSpPr>
              <p:grpSpPr>
                <a:xfrm>
                  <a:off x="8192176" y="2631671"/>
                  <a:ext cx="1571636" cy="428628"/>
                  <a:chOff x="4714876" y="1142984"/>
                  <a:chExt cx="1571636" cy="428628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4714876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500694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next</a:t>
                    </a:r>
                  </a:p>
                </p:txBody>
              </p:sp>
            </p:grpSp>
          </p:grpSp>
          <p:sp>
            <p:nvSpPr>
              <p:cNvPr id="82" name="Rectangle 81"/>
              <p:cNvSpPr/>
              <p:nvPr/>
            </p:nvSpPr>
            <p:spPr>
              <a:xfrm flipH="1">
                <a:off x="8856302" y="2142106"/>
                <a:ext cx="786316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Tail</a:t>
                </a:r>
              </a:p>
            </p:txBody>
          </p:sp>
          <p:cxnSp>
            <p:nvCxnSpPr>
              <p:cNvPr id="83" name="Curved Connector 82"/>
              <p:cNvCxnSpPr>
                <a:stCxn id="82" idx="3"/>
              </p:cNvCxnSpPr>
              <p:nvPr/>
            </p:nvCxnSpPr>
            <p:spPr>
              <a:xfrm rot="10800000" flipV="1">
                <a:off x="8494414" y="2356420"/>
                <a:ext cx="361889" cy="590142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/>
            <p:cNvSpPr/>
            <p:nvPr/>
          </p:nvSpPr>
          <p:spPr>
            <a:xfrm>
              <a:off x="6122847" y="403546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nN</a:t>
              </a:r>
              <a:endParaRPr lang="en-US" dirty="0"/>
            </a:p>
          </p:txBody>
        </p:sp>
        <p:cxnSp>
          <p:nvCxnSpPr>
            <p:cNvPr id="104" name="Curved Connector 103"/>
            <p:cNvCxnSpPr>
              <a:cxnSpLocks/>
            </p:cNvCxnSpPr>
            <p:nvPr/>
          </p:nvCxnSpPr>
          <p:spPr>
            <a:xfrm flipV="1">
              <a:off x="6941839" y="3854318"/>
              <a:ext cx="793913" cy="485908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C580E06-91E5-4911-A99E-40585DD1314C}"/>
              </a:ext>
            </a:extLst>
          </p:cNvPr>
          <p:cNvSpPr/>
          <p:nvPr/>
        </p:nvSpPr>
        <p:spPr>
          <a:xfrm>
            <a:off x="7789090" y="3791509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29" name="Elbow Connector 83">
            <a:extLst>
              <a:ext uri="{FF2B5EF4-FFF2-40B4-BE49-F238E27FC236}">
                <a16:creationId xmlns:a16="http://schemas.microsoft.com/office/drawing/2014/main" id="{B1D1C56F-09D7-4EEB-9E88-C0575A0A57FE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7699338" y="4005823"/>
            <a:ext cx="89752" cy="3344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524A6E-DDEC-437F-87CE-C84298ABE9C8}"/>
              </a:ext>
            </a:extLst>
          </p:cNvPr>
          <p:cNvCxnSpPr>
            <a:cxnSpLocks/>
          </p:cNvCxnSpPr>
          <p:nvPr/>
        </p:nvCxnSpPr>
        <p:spPr>
          <a:xfrm>
            <a:off x="7488961" y="4340225"/>
            <a:ext cx="40676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6EEC52-0CBC-4FC3-902C-48DA12CEF584}"/>
              </a:ext>
            </a:extLst>
          </p:cNvPr>
          <p:cNvGrpSpPr/>
          <p:nvPr/>
        </p:nvGrpSpPr>
        <p:grpSpPr>
          <a:xfrm>
            <a:off x="6016822" y="4894827"/>
            <a:ext cx="5744328" cy="1378362"/>
            <a:chOff x="5613452" y="4897723"/>
            <a:chExt cx="5744328" cy="13783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349254-579F-4AE5-B39C-D4950AF5D1DD}"/>
                </a:ext>
              </a:extLst>
            </p:cNvPr>
            <p:cNvGrpSpPr/>
            <p:nvPr/>
          </p:nvGrpSpPr>
          <p:grpSpPr>
            <a:xfrm>
              <a:off x="5613452" y="4897723"/>
              <a:ext cx="5744328" cy="1378362"/>
              <a:chOff x="5247374" y="2393231"/>
              <a:chExt cx="5744328" cy="137836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D4793E8-57E5-4F39-B750-F52A20996B03}"/>
                  </a:ext>
                </a:extLst>
              </p:cNvPr>
              <p:cNvGrpSpPr/>
              <p:nvPr/>
            </p:nvGrpSpPr>
            <p:grpSpPr>
              <a:xfrm>
                <a:off x="5595529" y="3194834"/>
                <a:ext cx="1572386" cy="428629"/>
                <a:chOff x="4714876" y="1142983"/>
                <a:chExt cx="1572386" cy="428629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4B19F69-F8F4-48DC-AEC9-E9A54266CE47}"/>
                    </a:ext>
                  </a:extLst>
                </p:cNvPr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Prev</a:t>
                  </a:r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9C84741-7377-4B4D-B934-8F6F77143B48}"/>
                    </a:ext>
                  </a:extLst>
                </p:cNvPr>
                <p:cNvSpPr/>
                <p:nvPr/>
              </p:nvSpPr>
              <p:spPr>
                <a:xfrm>
                  <a:off x="5501444" y="1142983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D1FEB7D-9ED5-49D3-8D40-CAAFEB10735B}"/>
                  </a:ext>
                </a:extLst>
              </p:cNvPr>
              <p:cNvGrpSpPr/>
              <p:nvPr/>
            </p:nvGrpSpPr>
            <p:grpSpPr>
              <a:xfrm>
                <a:off x="9035097" y="3208281"/>
                <a:ext cx="1572385" cy="428695"/>
                <a:chOff x="6048103" y="1156430"/>
                <a:chExt cx="1572385" cy="428695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4163E0B-7151-4F1D-97F6-E1566E35FEBA}"/>
                    </a:ext>
                  </a:extLst>
                </p:cNvPr>
                <p:cNvSpPr/>
                <p:nvPr/>
              </p:nvSpPr>
              <p:spPr>
                <a:xfrm>
                  <a:off x="6048103" y="1156497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7BE6F93-576C-4E2C-B999-6A273F4D95B4}"/>
                    </a:ext>
                  </a:extLst>
                </p:cNvPr>
                <p:cNvSpPr/>
                <p:nvPr/>
              </p:nvSpPr>
              <p:spPr>
                <a:xfrm>
                  <a:off x="6834670" y="1156430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2AC4E79-4DF4-4A93-BF6C-E1B535B5042D}"/>
                  </a:ext>
                </a:extLst>
              </p:cNvPr>
              <p:cNvSpPr/>
              <p:nvPr/>
            </p:nvSpPr>
            <p:spPr>
              <a:xfrm>
                <a:off x="6536980" y="2424700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Head</a:t>
                </a:r>
              </a:p>
            </p:txBody>
          </p:sp>
          <p:cxnSp>
            <p:nvCxnSpPr>
              <p:cNvPr id="40" name="Curved Connector 8">
                <a:extLst>
                  <a:ext uri="{FF2B5EF4-FFF2-40B4-BE49-F238E27FC236}">
                    <a16:creationId xmlns:a16="http://schemas.microsoft.com/office/drawing/2014/main" id="{51F62A0E-8C66-4005-B7A7-9627339AF60B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 rot="5400000">
                <a:off x="6582607" y="2846956"/>
                <a:ext cx="340910" cy="353655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9">
                <a:extLst>
                  <a:ext uri="{FF2B5EF4-FFF2-40B4-BE49-F238E27FC236}">
                    <a16:creationId xmlns:a16="http://schemas.microsoft.com/office/drawing/2014/main" id="{508D9F38-8611-4588-8CDE-551A00024534}"/>
                  </a:ext>
                </a:extLst>
              </p:cNvPr>
              <p:cNvCxnSpPr/>
              <p:nvPr/>
            </p:nvCxnSpPr>
            <p:spPr>
              <a:xfrm rot="16200000" flipH="1">
                <a:off x="10550252" y="3451708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7E740AF-38EA-4B6F-834D-579298D4F931}"/>
                  </a:ext>
                </a:extLst>
              </p:cNvPr>
              <p:cNvCxnSpPr/>
              <p:nvPr/>
            </p:nvCxnSpPr>
            <p:spPr>
              <a:xfrm>
                <a:off x="10619599" y="3742909"/>
                <a:ext cx="372103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E2B2BEE-759B-4836-A5D9-64FCAD629EA1}"/>
                  </a:ext>
                </a:extLst>
              </p:cNvPr>
              <p:cNvCxnSpPr/>
              <p:nvPr/>
            </p:nvCxnSpPr>
            <p:spPr>
              <a:xfrm>
                <a:off x="5247374" y="3770616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73AAB49-5D06-4158-A5E3-4C726ED0AFCD}"/>
                  </a:ext>
                </a:extLst>
              </p:cNvPr>
              <p:cNvCxnSpPr/>
              <p:nvPr/>
            </p:nvCxnSpPr>
            <p:spPr>
              <a:xfrm>
                <a:off x="7719364" y="3336110"/>
                <a:ext cx="50833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58CBE6B-064E-4474-AE2A-93C12A1C520C}"/>
                  </a:ext>
                </a:extLst>
              </p:cNvPr>
              <p:cNvCxnSpPr/>
              <p:nvPr/>
            </p:nvCxnSpPr>
            <p:spPr>
              <a:xfrm flipH="1" flipV="1">
                <a:off x="7757279" y="3478605"/>
                <a:ext cx="544149" cy="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834EDE-78F7-4376-944C-5BA48771577E}"/>
                  </a:ext>
                </a:extLst>
              </p:cNvPr>
              <p:cNvSpPr/>
              <p:nvPr/>
            </p:nvSpPr>
            <p:spPr>
              <a:xfrm>
                <a:off x="8094779" y="2393231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Tail</a:t>
                </a:r>
              </a:p>
            </p:txBody>
          </p:sp>
          <p:cxnSp>
            <p:nvCxnSpPr>
              <p:cNvPr id="49" name="Curved Connector 17">
                <a:extLst>
                  <a:ext uri="{FF2B5EF4-FFF2-40B4-BE49-F238E27FC236}">
                    <a16:creationId xmlns:a16="http://schemas.microsoft.com/office/drawing/2014/main" id="{304D1C87-E824-4B51-8575-0777400A4BA3}"/>
                  </a:ext>
                </a:extLst>
              </p:cNvPr>
              <p:cNvCxnSpPr>
                <a:cxnSpLocks/>
                <a:stCxn id="48" idx="1"/>
                <a:endCxn id="52" idx="0"/>
              </p:cNvCxnSpPr>
              <p:nvPr/>
            </p:nvCxnSpPr>
            <p:spPr>
              <a:xfrm rot="10800000" flipH="1" flipV="1">
                <a:off x="8094778" y="2607544"/>
                <a:ext cx="1333227" cy="600803"/>
              </a:xfrm>
              <a:prstGeom prst="curvedConnector4">
                <a:avLst>
                  <a:gd name="adj1" fmla="val -17146"/>
                  <a:gd name="adj2" fmla="val 67836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C1F1D7-17C7-4DD5-9867-36725132C90A}"/>
                </a:ext>
              </a:extLst>
            </p:cNvPr>
            <p:cNvSpPr/>
            <p:nvPr/>
          </p:nvSpPr>
          <p:spPr>
            <a:xfrm>
              <a:off x="8593781" y="5712840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231235-B4DB-4C17-8F34-01D4A9D32CFE}"/>
                </a:ext>
              </a:extLst>
            </p:cNvPr>
            <p:cNvSpPr/>
            <p:nvPr/>
          </p:nvSpPr>
          <p:spPr>
            <a:xfrm>
              <a:off x="7337539" y="5698108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58" name="Elbow Connector 9">
            <a:extLst>
              <a:ext uri="{FF2B5EF4-FFF2-40B4-BE49-F238E27FC236}">
                <a16:creationId xmlns:a16="http://schemas.microsoft.com/office/drawing/2014/main" id="{D70DE35C-89F2-4A98-8028-A79DBDCD6D12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 flipV="1">
            <a:off x="6179185" y="5910745"/>
            <a:ext cx="185793" cy="3337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54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278861"/>
          </a:xfrm>
        </p:spPr>
        <p:txBody>
          <a:bodyPr/>
          <a:lstStyle/>
          <a:p>
            <a:r>
              <a:rPr lang="en-GB" dirty="0" err="1"/>
              <a:t>Hapus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22126" y="2143628"/>
            <a:ext cx="4159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1. </a:t>
            </a:r>
            <a:r>
              <a:rPr lang="en-GB" sz="2200" dirty="0" err="1"/>
              <a:t>Pindahkan</a:t>
            </a:r>
            <a:r>
              <a:rPr lang="en-GB" sz="2200" dirty="0"/>
              <a:t> head </a:t>
            </a:r>
            <a:r>
              <a:rPr lang="en-GB" sz="2200" dirty="0" err="1"/>
              <a:t>ke</a:t>
            </a:r>
            <a:r>
              <a:rPr lang="en-GB" sz="2200" dirty="0"/>
              <a:t> node </a:t>
            </a:r>
            <a:r>
              <a:rPr lang="en-GB" sz="2200" dirty="0" err="1"/>
              <a:t>kedua</a:t>
            </a:r>
            <a:endParaRPr lang="en-GB" sz="2200" dirty="0"/>
          </a:p>
          <a:p>
            <a:pPr marL="457200" indent="-457200">
              <a:buAutoNum type="alphaLcPeriod"/>
            </a:pPr>
            <a:endParaRPr lang="en-US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43290" y="5542202"/>
            <a:ext cx="10031036" cy="10772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 err="1"/>
              <a:t>Latihan</a:t>
            </a:r>
            <a:r>
              <a:rPr lang="en-GB" sz="3200" dirty="0"/>
              <a:t> : </a:t>
            </a:r>
            <a:r>
              <a:rPr lang="en-GB" sz="3200" dirty="0" err="1"/>
              <a:t>Bagaimana</a:t>
            </a:r>
            <a:r>
              <a:rPr lang="en-GB" sz="3200" dirty="0"/>
              <a:t> </a:t>
            </a:r>
            <a:r>
              <a:rPr lang="en-GB" sz="3200" dirty="0" err="1"/>
              <a:t>dengan</a:t>
            </a:r>
            <a:r>
              <a:rPr lang="en-GB" sz="3200" dirty="0"/>
              <a:t> </a:t>
            </a:r>
            <a:r>
              <a:rPr lang="en-GB" sz="3200" dirty="0" err="1"/>
              <a:t>Hapus</a:t>
            </a:r>
            <a:r>
              <a:rPr lang="en-GB" sz="3200" dirty="0"/>
              <a:t> </a:t>
            </a:r>
            <a:r>
              <a:rPr lang="en-GB" sz="3200" dirty="0" err="1"/>
              <a:t>Belakang</a:t>
            </a:r>
            <a:r>
              <a:rPr lang="en-GB" sz="3200" dirty="0"/>
              <a:t> dan </a:t>
            </a:r>
            <a:r>
              <a:rPr lang="en-GB" sz="3200" dirty="0" err="1"/>
              <a:t>Hapus</a:t>
            </a:r>
            <a:r>
              <a:rPr lang="en-GB" sz="3200" dirty="0"/>
              <a:t> Tengah?</a:t>
            </a:r>
            <a:endParaRPr lang="en-US" sz="3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5258900" y="2139800"/>
            <a:ext cx="6627633" cy="1411003"/>
            <a:chOff x="3017976" y="2393231"/>
            <a:chExt cx="6627633" cy="1411003"/>
          </a:xfrm>
        </p:grpSpPr>
        <p:grpSp>
          <p:nvGrpSpPr>
            <p:cNvPr id="46" name="Group 45"/>
            <p:cNvGrpSpPr/>
            <p:nvPr/>
          </p:nvGrpSpPr>
          <p:grpSpPr>
            <a:xfrm>
              <a:off x="3479744" y="3194835"/>
              <a:ext cx="1571636" cy="428628"/>
              <a:chOff x="4714876" y="1142984"/>
              <a:chExt cx="1571636" cy="42862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595529" y="3194835"/>
              <a:ext cx="1571636" cy="428628"/>
              <a:chOff x="4714876" y="1142984"/>
              <a:chExt cx="1571636" cy="42862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701870" y="3194835"/>
              <a:ext cx="1571636" cy="428628"/>
              <a:chOff x="4714876" y="1142984"/>
              <a:chExt cx="1571636" cy="42862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833399" y="242529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0" name="Curved Connector 49"/>
            <p:cNvCxnSpPr>
              <a:stCxn id="49" idx="2"/>
              <a:endCxn id="68" idx="0"/>
            </p:cNvCxnSpPr>
            <p:nvPr/>
          </p:nvCxnSpPr>
          <p:spPr>
            <a:xfrm rot="16200000" flipH="1">
              <a:off x="4936918" y="2143315"/>
              <a:ext cx="340910" cy="176213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16200000" flipH="1">
              <a:off x="9230865" y="3436174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273506" y="3758479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287129" y="3803257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051380" y="3336110"/>
              <a:ext cx="563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80348" y="3323231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5031720" y="3495978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7156585" y="3488510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8094779" y="2393231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cxnSp>
          <p:nvCxnSpPr>
            <p:cNvPr id="62" name="Curved Connector 61"/>
            <p:cNvCxnSpPr>
              <a:stCxn id="61" idx="1"/>
              <a:endCxn id="66" idx="0"/>
            </p:cNvCxnSpPr>
            <p:nvPr/>
          </p:nvCxnSpPr>
          <p:spPr>
            <a:xfrm rot="10800000" flipV="1">
              <a:off x="8094779" y="2607545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 flipV="1">
              <a:off x="3193962" y="3331875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17976" y="369770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031599" y="374248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891774" y="3993469"/>
            <a:ext cx="4159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2. </a:t>
            </a:r>
            <a:r>
              <a:rPr lang="en-GB" sz="2200" dirty="0" err="1"/>
              <a:t>Buat</a:t>
            </a:r>
            <a:r>
              <a:rPr lang="en-GB" sz="2200" dirty="0"/>
              <a:t> </a:t>
            </a:r>
            <a:r>
              <a:rPr lang="en-GB" sz="2200" dirty="0" err="1"/>
              <a:t>bagian</a:t>
            </a:r>
            <a:r>
              <a:rPr lang="en-GB" sz="2200" dirty="0"/>
              <a:t> previous </a:t>
            </a:r>
            <a:r>
              <a:rPr lang="en-GB" sz="2200" dirty="0" err="1"/>
              <a:t>menjadi</a:t>
            </a:r>
            <a:r>
              <a:rPr lang="en-GB" sz="2200" dirty="0"/>
              <a:t> NULL</a:t>
            </a:r>
          </a:p>
          <a:p>
            <a:pPr marL="457200" indent="-457200">
              <a:buAutoNum type="alphaLcPeriod"/>
            </a:pPr>
            <a:endParaRPr lang="en-US" sz="2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5233142" y="499747"/>
            <a:ext cx="6627633" cy="1411003"/>
            <a:chOff x="3017976" y="2393231"/>
            <a:chExt cx="6627633" cy="1411003"/>
          </a:xfrm>
        </p:grpSpPr>
        <p:grpSp>
          <p:nvGrpSpPr>
            <p:cNvPr id="74" name="Group 73"/>
            <p:cNvGrpSpPr/>
            <p:nvPr/>
          </p:nvGrpSpPr>
          <p:grpSpPr>
            <a:xfrm>
              <a:off x="3479744" y="3194835"/>
              <a:ext cx="1571636" cy="428628"/>
              <a:chOff x="4714876" y="1142984"/>
              <a:chExt cx="1571636" cy="42862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595529" y="3194835"/>
              <a:ext cx="1571636" cy="428628"/>
              <a:chOff x="4714876" y="1142984"/>
              <a:chExt cx="1571636" cy="428628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701870" y="3194835"/>
              <a:ext cx="1571636" cy="428628"/>
              <a:chOff x="4714876" y="1142984"/>
              <a:chExt cx="1571636" cy="42862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833399" y="242529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78" name="Curved Connector 77"/>
            <p:cNvCxnSpPr>
              <a:stCxn id="77" idx="2"/>
              <a:endCxn id="95" idx="0"/>
            </p:cNvCxnSpPr>
            <p:nvPr/>
          </p:nvCxnSpPr>
          <p:spPr>
            <a:xfrm rot="5400000">
              <a:off x="3879026" y="2847553"/>
              <a:ext cx="340910" cy="353655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6200000" flipH="1">
              <a:off x="9230865" y="3436174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273506" y="3758479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287129" y="3803257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051380" y="3336110"/>
              <a:ext cx="563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180348" y="3323231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031720" y="3495978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7156585" y="3488510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094779" y="2393231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cxnSp>
          <p:nvCxnSpPr>
            <p:cNvPr id="87" name="Curved Connector 86"/>
            <p:cNvCxnSpPr>
              <a:stCxn id="86" idx="1"/>
              <a:endCxn id="91" idx="0"/>
            </p:cNvCxnSpPr>
            <p:nvPr/>
          </p:nvCxnSpPr>
          <p:spPr>
            <a:xfrm rot="10800000" flipV="1">
              <a:off x="8094779" y="2607545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0800000" flipV="1">
              <a:off x="3193962" y="3331875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017976" y="369770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31599" y="374248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52019" y="3745863"/>
            <a:ext cx="4532400" cy="1411003"/>
            <a:chOff x="6888347" y="3399785"/>
            <a:chExt cx="4532400" cy="1411003"/>
          </a:xfrm>
        </p:grpSpPr>
        <p:grpSp>
          <p:nvGrpSpPr>
            <p:cNvPr id="99" name="Group 98"/>
            <p:cNvGrpSpPr/>
            <p:nvPr/>
          </p:nvGrpSpPr>
          <p:grpSpPr>
            <a:xfrm>
              <a:off x="7370667" y="4201389"/>
              <a:ext cx="1571636" cy="428628"/>
              <a:chOff x="4714876" y="1142984"/>
              <a:chExt cx="1571636" cy="428628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9477008" y="4201389"/>
              <a:ext cx="1571636" cy="428628"/>
              <a:chOff x="4714876" y="1142984"/>
              <a:chExt cx="1571636" cy="42862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6888347" y="3550199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102" name="Curved Connector 101"/>
            <p:cNvCxnSpPr>
              <a:stCxn id="101" idx="2"/>
              <a:endCxn id="140" idx="0"/>
            </p:cNvCxnSpPr>
            <p:nvPr/>
          </p:nvCxnSpPr>
          <p:spPr>
            <a:xfrm rot="16200000" flipH="1">
              <a:off x="7411135" y="3848948"/>
              <a:ext cx="222562" cy="48232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rot="16200000" flipH="1">
              <a:off x="11006003" y="4442728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1048644" y="476503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1062267" y="480981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8955486" y="4329785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8931723" y="4495064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9869917" y="3399785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cxnSp>
          <p:nvCxnSpPr>
            <p:cNvPr id="114" name="Curved Connector 113"/>
            <p:cNvCxnSpPr>
              <a:stCxn id="111" idx="1"/>
              <a:endCxn id="132" idx="0"/>
            </p:cNvCxnSpPr>
            <p:nvPr/>
          </p:nvCxnSpPr>
          <p:spPr>
            <a:xfrm rot="10800000" flipV="1">
              <a:off x="9869917" y="3614099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 rot="10800000" flipV="1">
              <a:off x="7093369" y="4385576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917383" y="4751404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931006" y="4796182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67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the Dot…..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Suatu</a:t>
            </a:r>
            <a:r>
              <a:rPr lang="en-US" sz="2000" dirty="0"/>
              <a:t> list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data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apapun</a:t>
            </a:r>
            <a:r>
              <a:rPr lang="en-US" sz="2000" dirty="0"/>
              <a:t>; </a:t>
            </a:r>
            <a:r>
              <a:rPr lang="en-US" sz="2000" dirty="0" err="1"/>
              <a:t>Buku</a:t>
            </a:r>
            <a:r>
              <a:rPr lang="en-US" sz="2000" dirty="0"/>
              <a:t>, </a:t>
            </a:r>
            <a:r>
              <a:rPr lang="en-US" sz="2000" dirty="0" err="1"/>
              <a:t>Mahasiswa</a:t>
            </a:r>
            <a:r>
              <a:rPr lang="en-US" sz="2000" dirty="0"/>
              <a:t>, </a:t>
            </a:r>
            <a:r>
              <a:rPr lang="en-US" sz="2000" dirty="0" err="1"/>
              <a:t>Rekening</a:t>
            </a:r>
            <a:r>
              <a:rPr lang="en-US" sz="2000" dirty="0"/>
              <a:t> Bank,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endParaRPr lang="en-US" sz="2000" dirty="0"/>
          </a:p>
          <a:p>
            <a:r>
              <a:rPr lang="en-GB" sz="2000" dirty="0" err="1"/>
              <a:t>Implementasi</a:t>
            </a:r>
            <a:r>
              <a:rPr lang="en-GB" sz="2000" dirty="0"/>
              <a:t> ADT List </a:t>
            </a:r>
            <a:r>
              <a:rPr lang="en-GB" sz="2000" dirty="0" err="1"/>
              <a:t>harus</a:t>
            </a:r>
            <a:r>
              <a:rPr lang="en-GB" sz="2000" dirty="0"/>
              <a:t> </a:t>
            </a:r>
            <a:r>
              <a:rPr lang="en-GB" sz="2000" dirty="0" err="1"/>
              <a:t>mempertimbangkan</a:t>
            </a:r>
            <a:r>
              <a:rPr lang="en-GB" sz="2000" dirty="0"/>
              <a:t> </a:t>
            </a:r>
            <a:r>
              <a:rPr lang="en-GB" sz="2000" dirty="0" err="1"/>
              <a:t>tipe</a:t>
            </a:r>
            <a:r>
              <a:rPr lang="en-GB" sz="2000" dirty="0"/>
              <a:t> </a:t>
            </a:r>
            <a:r>
              <a:rPr lang="en-GB" sz="2000" dirty="0" err="1"/>
              <a:t>objek</a:t>
            </a:r>
            <a:r>
              <a:rPr lang="en-GB" sz="2000" dirty="0"/>
              <a:t> </a:t>
            </a:r>
            <a:r>
              <a:rPr lang="en-GB" sz="2000" dirty="0" err="1"/>
              <a:t>berbeda</a:t>
            </a:r>
            <a:r>
              <a:rPr lang="en-GB" sz="2000" dirty="0"/>
              <a:t> yang </a:t>
            </a:r>
            <a:r>
              <a:rPr lang="en-GB" sz="2000" dirty="0" err="1"/>
              <a:t>dapat</a:t>
            </a:r>
            <a:r>
              <a:rPr lang="en-GB" sz="2000" dirty="0"/>
              <a:t> </a:t>
            </a:r>
            <a:r>
              <a:rPr lang="en-GB" sz="2000" dirty="0" err="1"/>
              <a:t>ditampungnya</a:t>
            </a:r>
            <a:endParaRPr lang="en-GB" sz="2000" dirty="0"/>
          </a:p>
          <a:p>
            <a:r>
              <a:rPr lang="en-GB" sz="2000" dirty="0" err="1"/>
              <a:t>Karena</a:t>
            </a:r>
            <a:r>
              <a:rPr lang="en-GB" sz="2000" dirty="0"/>
              <a:t> </a:t>
            </a:r>
            <a:r>
              <a:rPr lang="en-GB" sz="2000" dirty="0" err="1"/>
              <a:t>itu</a:t>
            </a:r>
            <a:r>
              <a:rPr lang="en-GB" sz="2000" dirty="0"/>
              <a:t>, </a:t>
            </a:r>
            <a:r>
              <a:rPr lang="en-GB" sz="2000" dirty="0" err="1"/>
              <a:t>implementasi</a:t>
            </a:r>
            <a:r>
              <a:rPr lang="en-GB" sz="2000" dirty="0"/>
              <a:t> list </a:t>
            </a:r>
            <a:r>
              <a:rPr lang="en-GB" sz="2000" dirty="0" err="1"/>
              <a:t>dilakukan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generic programming</a:t>
            </a:r>
          </a:p>
          <a:p>
            <a:endParaRPr lang="en-GB" sz="2000" dirty="0"/>
          </a:p>
          <a:p>
            <a:r>
              <a:rPr lang="en-GB" sz="2000" dirty="0"/>
              <a:t>Still confuse? Let’s wait the practice session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5845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https://www.cpp.edu/~ftang/courses/CS240/lectures/adt.htm</a:t>
            </a:r>
            <a:endParaRPr lang="en-US" dirty="0"/>
          </a:p>
          <a:p>
            <a:r>
              <a:rPr lang="en-GB" dirty="0" err="1"/>
              <a:t>Carrano</a:t>
            </a:r>
            <a:r>
              <a:rPr lang="en-GB" dirty="0"/>
              <a:t>, F., M., </a:t>
            </a:r>
            <a:r>
              <a:rPr lang="en-US" i="1" dirty="0"/>
              <a:t>Data Structures and Abstraction with Java,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</a:t>
            </a:r>
            <a:r>
              <a:rPr lang="en-US" i="1" dirty="0"/>
              <a:t>, </a:t>
            </a:r>
            <a:r>
              <a:rPr lang="en-US" dirty="0"/>
              <a:t>Prentice Hall. (2012)</a:t>
            </a:r>
          </a:p>
          <a:p>
            <a:r>
              <a:rPr lang="en-GB" dirty="0" err="1"/>
              <a:t>Hortsmann</a:t>
            </a:r>
            <a:r>
              <a:rPr lang="en-GB" dirty="0"/>
              <a:t>, C., </a:t>
            </a:r>
            <a:r>
              <a:rPr lang="en-US" i="1" dirty="0"/>
              <a:t>Big Java,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Ed., John </a:t>
            </a:r>
            <a:r>
              <a:rPr lang="en-US" dirty="0" err="1"/>
              <a:t>Waley</a:t>
            </a:r>
            <a:r>
              <a:rPr lang="en-US" dirty="0"/>
              <a:t> &amp; Sons, Inc. (2010)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098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5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ADT LIST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9D23EF-B7E6-4C3D-B822-9A2D0D2D6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1" r="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AEC3FCED-F7D9-4CA1-A3AB-AC745D39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organization that uses </a:t>
            </a:r>
            <a:r>
              <a:rPr lang="en-US" dirty="0">
                <a:solidFill>
                  <a:srgbClr val="FFFF00"/>
                </a:solidFill>
              </a:rPr>
              <a:t>memory only as needed for </a:t>
            </a:r>
            <a:r>
              <a:rPr lang="en-US" dirty="0">
                <a:solidFill>
                  <a:srgbClr val="FFFFFF"/>
                </a:solidFill>
              </a:rPr>
              <a:t>a new entry and returns the unneeded memory to the system after an entry is removed. </a:t>
            </a:r>
          </a:p>
          <a:p>
            <a:r>
              <a:rPr lang="en-US" dirty="0">
                <a:solidFill>
                  <a:srgbClr val="FFFFFF"/>
                </a:solidFill>
              </a:rPr>
              <a:t>By linking data, it avoids moving data when adding or removing entries.</a:t>
            </a:r>
          </a:p>
        </p:txBody>
      </p:sp>
    </p:spTree>
    <p:extLst>
      <p:ext uri="{BB962C8B-B14F-4D97-AF65-F5344CB8AC3E}">
        <p14:creationId xmlns:p14="http://schemas.microsoft.com/office/powerpoint/2010/main" val="262291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Linked list and array (conventional)</a:t>
            </a:r>
            <a:endParaRPr lang="en-US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</p:nvPr>
        </p:nvGraphicFramePr>
        <p:xfrm>
          <a:off x="1023938" y="2408486"/>
          <a:ext cx="9720263" cy="377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074">
                <a:tc>
                  <a:txBody>
                    <a:bodyPr/>
                    <a:lstStyle/>
                    <a:p>
                      <a:r>
                        <a:rPr lang="id-ID" sz="2500"/>
                        <a:t>Array</a:t>
                      </a:r>
                    </a:p>
                  </a:txBody>
                  <a:tcPr marL="96865" marR="96865" marT="48433" marB="48433"/>
                </a:tc>
                <a:tc>
                  <a:txBody>
                    <a:bodyPr/>
                    <a:lstStyle/>
                    <a:p>
                      <a:r>
                        <a:rPr lang="id-ID" sz="2500"/>
                        <a:t>List</a:t>
                      </a:r>
                    </a:p>
                  </a:txBody>
                  <a:tcPr marL="96865" marR="96865" marT="48433" marB="484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74">
                <a:tc>
                  <a:txBody>
                    <a:bodyPr/>
                    <a:lstStyle/>
                    <a:p>
                      <a:r>
                        <a:rPr lang="id-ID" sz="2500"/>
                        <a:t>Alokasi</a:t>
                      </a:r>
                      <a:r>
                        <a:rPr lang="id-ID" sz="2500" baseline="0"/>
                        <a:t> memory bersifat statis</a:t>
                      </a:r>
                      <a:endParaRPr lang="id-ID" sz="2500"/>
                    </a:p>
                  </a:txBody>
                  <a:tcPr marL="96865" marR="96865" marT="48433" marB="48433"/>
                </a:tc>
                <a:tc>
                  <a:txBody>
                    <a:bodyPr/>
                    <a:lstStyle/>
                    <a:p>
                      <a:r>
                        <a:rPr lang="id-ID" sz="2500"/>
                        <a:t>Alokasi memory</a:t>
                      </a:r>
                      <a:r>
                        <a:rPr lang="id-ID" sz="2500" baseline="0"/>
                        <a:t> bersifat dinamis</a:t>
                      </a:r>
                      <a:endParaRPr lang="id-ID" sz="2500"/>
                    </a:p>
                  </a:txBody>
                  <a:tcPr marL="96865" marR="96865" marT="48433" marB="484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536">
                <a:tc>
                  <a:txBody>
                    <a:bodyPr/>
                    <a:lstStyle/>
                    <a:p>
                      <a:r>
                        <a:rPr lang="id-ID" sz="2500"/>
                        <a:t>Lokasi</a:t>
                      </a:r>
                      <a:r>
                        <a:rPr lang="id-ID" sz="2500" baseline="0"/>
                        <a:t> memory continue (fisik dan logik terurut)</a:t>
                      </a:r>
                      <a:endParaRPr lang="id-ID" sz="2500"/>
                    </a:p>
                  </a:txBody>
                  <a:tcPr marL="96865" marR="96865" marT="48433" marB="48433"/>
                </a:tc>
                <a:tc>
                  <a:txBody>
                    <a:bodyPr/>
                    <a:lstStyle/>
                    <a:p>
                      <a:r>
                        <a:rPr lang="id-ID" sz="2500"/>
                        <a:t>Lokasi pada memori</a:t>
                      </a:r>
                      <a:r>
                        <a:rPr lang="id-ID" sz="2500" baseline="0"/>
                        <a:t> random (fisik </a:t>
                      </a:r>
                      <a:r>
                        <a:rPr lang="en-US" sz="2500" baseline="0" err="1"/>
                        <a:t>dapat</a:t>
                      </a:r>
                      <a:r>
                        <a:rPr lang="en-US" sz="2500" baseline="0"/>
                        <a:t> </a:t>
                      </a:r>
                      <a:r>
                        <a:rPr lang="id-ID" sz="2500" baseline="0"/>
                        <a:t>terpisah, logik berkaitan)</a:t>
                      </a:r>
                      <a:endParaRPr lang="id-ID" sz="2500"/>
                    </a:p>
                  </a:txBody>
                  <a:tcPr marL="96865" marR="96865" marT="48433" marB="484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536">
                <a:tc>
                  <a:txBody>
                    <a:bodyPr/>
                    <a:lstStyle/>
                    <a:p>
                      <a:r>
                        <a:rPr lang="id-ID" sz="2500"/>
                        <a:t>Operasi pengubahan susunan data relatif memakan waktu</a:t>
                      </a:r>
                    </a:p>
                  </a:txBody>
                  <a:tcPr marL="96865" marR="96865" marT="48433" marB="484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500"/>
                        <a:t>Operasi pengubahan susunan data lebih</a:t>
                      </a:r>
                      <a:r>
                        <a:rPr lang="id-ID" sz="2500" baseline="0"/>
                        <a:t> mudah dan ringkas</a:t>
                      </a:r>
                      <a:endParaRPr lang="id-ID" sz="2500"/>
                    </a:p>
                  </a:txBody>
                  <a:tcPr marL="96865" marR="96865" marT="48433" marB="484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536">
                <a:tc>
                  <a:txBody>
                    <a:bodyPr/>
                    <a:lstStyle/>
                    <a:p>
                      <a:r>
                        <a:rPr lang="id-ID" sz="2500"/>
                        <a:t>Akses</a:t>
                      </a:r>
                      <a:r>
                        <a:rPr lang="id-ID" sz="2500" baseline="0"/>
                        <a:t> data lebih mudah (menggunakan indeks)</a:t>
                      </a:r>
                      <a:endParaRPr lang="id-ID" sz="2500"/>
                    </a:p>
                  </a:txBody>
                  <a:tcPr marL="96865" marR="96865" marT="48433" marB="48433"/>
                </a:tc>
                <a:tc>
                  <a:txBody>
                    <a:bodyPr/>
                    <a:lstStyle/>
                    <a:p>
                      <a:r>
                        <a:rPr lang="id-ID" sz="2500"/>
                        <a:t>Akses data lebih sulit (menggunakan </a:t>
                      </a:r>
                      <a:r>
                        <a:rPr lang="en-GB" sz="2500" err="1"/>
                        <a:t>bantuan</a:t>
                      </a:r>
                      <a:r>
                        <a:rPr lang="id-ID" sz="2500"/>
                        <a:t>)</a:t>
                      </a:r>
                    </a:p>
                  </a:txBody>
                  <a:tcPr marL="96865" marR="96865" marT="48433" marB="484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7200-01C2-491A-A83E-9B3E76DE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</a:t>
            </a:r>
            <a:r>
              <a:rPr lang="en-US" dirty="0"/>
              <a:t> LIST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FE3E23-A8AF-4B42-A269-4AFA532863DC}"/>
              </a:ext>
            </a:extLst>
          </p:cNvPr>
          <p:cNvGrpSpPr/>
          <p:nvPr/>
        </p:nvGrpSpPr>
        <p:grpSpPr>
          <a:xfrm>
            <a:off x="829994" y="2225731"/>
            <a:ext cx="7242516" cy="2406538"/>
            <a:chOff x="2883877" y="4041644"/>
            <a:chExt cx="7242516" cy="24065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109ED5-CA9B-4D32-9D93-D8FDA1C450B2}"/>
                </a:ext>
              </a:extLst>
            </p:cNvPr>
            <p:cNvGrpSpPr/>
            <p:nvPr/>
          </p:nvGrpSpPr>
          <p:grpSpPr>
            <a:xfrm>
              <a:off x="3107225" y="4041644"/>
              <a:ext cx="3166965" cy="885825"/>
              <a:chOff x="4714876" y="1142984"/>
              <a:chExt cx="1571636" cy="4286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701E40-7AE8-4DC5-9FE2-81AF408BCB84}"/>
                  </a:ext>
                </a:extLst>
              </p:cNvPr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28A897-BA02-4E4C-811F-60888FF8E88A}"/>
                  </a:ext>
                </a:extLst>
              </p:cNvPr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213C55-FD9D-48DD-AD6E-2D39C6010BB8}"/>
                </a:ext>
              </a:extLst>
            </p:cNvPr>
            <p:cNvGrpSpPr/>
            <p:nvPr/>
          </p:nvGrpSpPr>
          <p:grpSpPr>
            <a:xfrm>
              <a:off x="6959428" y="4041644"/>
              <a:ext cx="3166965" cy="885825"/>
              <a:chOff x="4714876" y="1142984"/>
              <a:chExt cx="1571636" cy="42862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D03E94-FF06-4DB1-B897-E864DAFF80ED}"/>
                  </a:ext>
                </a:extLst>
              </p:cNvPr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2BECD2-A7C2-4048-9052-D04346E34B02}"/>
                  </a:ext>
                </a:extLst>
              </p:cNvPr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7A0FB1-42D9-49C3-BCAD-FA51BF034848}"/>
                </a:ext>
              </a:extLst>
            </p:cNvPr>
            <p:cNvCxnSpPr/>
            <p:nvPr/>
          </p:nvCxnSpPr>
          <p:spPr>
            <a:xfrm>
              <a:off x="5884164" y="4484556"/>
              <a:ext cx="1416968" cy="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90E08F-EE33-4A8C-8E89-04C0C6115989}"/>
                </a:ext>
              </a:extLst>
            </p:cNvPr>
            <p:cNvSpPr/>
            <p:nvPr/>
          </p:nvSpPr>
          <p:spPr>
            <a:xfrm>
              <a:off x="2883877" y="5556738"/>
              <a:ext cx="2461846" cy="885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In a Bag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7256C9-A759-42B9-9214-7C1AE847B723}"/>
                </a:ext>
              </a:extLst>
            </p:cNvPr>
            <p:cNvSpPr/>
            <p:nvPr/>
          </p:nvSpPr>
          <p:spPr>
            <a:xfrm>
              <a:off x="6693877" y="5562357"/>
              <a:ext cx="2461846" cy="885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In a Bag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F4929B-AACE-4AFD-8608-98B67E6A342A}"/>
                </a:ext>
              </a:extLst>
            </p:cNvPr>
            <p:cNvCxnSpPr>
              <a:cxnSpLocks/>
            </p:cNvCxnSpPr>
            <p:nvPr/>
          </p:nvCxnSpPr>
          <p:spPr>
            <a:xfrm>
              <a:off x="3928755" y="4791700"/>
              <a:ext cx="0" cy="976054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BA91A0-66FA-4466-8B37-066812CC41B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791700"/>
              <a:ext cx="0" cy="976054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B36F1C-E7E3-4D38-ADAD-5DD0DB4D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4923695"/>
            <a:ext cx="9720262" cy="13850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linked list </a:t>
            </a:r>
            <a:r>
              <a:rPr lang="en-US" dirty="0"/>
              <a:t>is a data structure used for collecting a sequence of objects that allows efficient addition and removal of elements in the middle of the sequence.</a:t>
            </a:r>
          </a:p>
          <a:p>
            <a:r>
              <a:rPr lang="en-US" dirty="0"/>
              <a:t>A linked list consists of a number of nodes, each of which has a reference to the next node. We call this the next link. The last cell’s next link references null.</a:t>
            </a:r>
          </a:p>
        </p:txBody>
      </p:sp>
    </p:spTree>
    <p:extLst>
      <p:ext uri="{BB962C8B-B14F-4D97-AF65-F5344CB8AC3E}">
        <p14:creationId xmlns:p14="http://schemas.microsoft.com/office/powerpoint/2010/main" val="206787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Example – ADT Buku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C505BFD-875E-4046-9086-08A0AB3D8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81073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14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GB"/>
              <a:t>Example – ADT Buku (Cont’l)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GB" err="1"/>
              <a:t>Sebelum</a:t>
            </a:r>
            <a:r>
              <a:rPr lang="en-GB"/>
              <a:t> </a:t>
            </a:r>
            <a:r>
              <a:rPr lang="en-GB" err="1"/>
              <a:t>implementasi</a:t>
            </a:r>
            <a:r>
              <a:rPr lang="en-GB"/>
              <a:t>, </a:t>
            </a:r>
            <a:r>
              <a:rPr lang="en-GB" err="1"/>
              <a:t>tentukan</a:t>
            </a:r>
            <a:r>
              <a:rPr lang="en-GB"/>
              <a:t> method </a:t>
            </a:r>
            <a:r>
              <a:rPr lang="en-GB" err="1"/>
              <a:t>berdasarkan</a:t>
            </a:r>
            <a:r>
              <a:rPr lang="en-GB"/>
              <a:t> </a:t>
            </a:r>
            <a:r>
              <a:rPr lang="en-GB" err="1"/>
              <a:t>spesifikasi</a:t>
            </a:r>
            <a:r>
              <a:rPr lang="en-GB"/>
              <a:t> yang </a:t>
            </a:r>
            <a:r>
              <a:rPr lang="en-GB" err="1"/>
              <a:t>ada</a:t>
            </a:r>
            <a:endParaRPr lang="en-GB"/>
          </a:p>
          <a:p>
            <a:pPr lvl="1"/>
            <a:r>
              <a:rPr lang="en-US" err="1"/>
              <a:t>Beri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 method </a:t>
            </a:r>
            <a:r>
              <a:rPr lang="en-US" err="1"/>
              <a:t>tersebut</a:t>
            </a:r>
            <a:r>
              <a:rPr lang="en-US"/>
              <a:t>, parameter </a:t>
            </a:r>
            <a:r>
              <a:rPr lang="en-US" err="1"/>
              <a:t>masukannya</a:t>
            </a:r>
            <a:r>
              <a:rPr lang="en-US"/>
              <a:t>, </a:t>
            </a:r>
            <a:r>
              <a:rPr lang="en-US" err="1"/>
              <a:t>tipe</a:t>
            </a:r>
            <a:r>
              <a:rPr lang="en-US"/>
              <a:t> data </a:t>
            </a:r>
            <a:r>
              <a:rPr lang="en-US" err="1"/>
              <a:t>kembalian</a:t>
            </a:r>
            <a:r>
              <a:rPr lang="en-US"/>
              <a:t>,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komentar</a:t>
            </a:r>
            <a:r>
              <a:rPr lang="en-US"/>
              <a:t> </a:t>
            </a:r>
            <a:r>
              <a:rPr lang="en-US" err="1"/>
              <a:t>jika</a:t>
            </a:r>
            <a:r>
              <a:rPr lang="en-US"/>
              <a:t> </a:t>
            </a:r>
            <a:r>
              <a:rPr lang="en-US" err="1"/>
              <a:t>diperlukan</a:t>
            </a:r>
            <a:endParaRPr lang="en-US"/>
          </a:p>
          <a:p>
            <a:pPr lvl="1"/>
            <a:r>
              <a:rPr lang="en-GB" err="1"/>
              <a:t>Bisa</a:t>
            </a:r>
            <a:r>
              <a:rPr lang="en-GB"/>
              <a:t> </a:t>
            </a:r>
            <a:r>
              <a:rPr lang="en-GB" err="1"/>
              <a:t>menggunakan</a:t>
            </a:r>
            <a:r>
              <a:rPr lang="en-GB"/>
              <a:t> </a:t>
            </a:r>
            <a:r>
              <a:rPr lang="en-GB" err="1"/>
              <a:t>notasi</a:t>
            </a:r>
            <a:r>
              <a:rPr lang="en-GB"/>
              <a:t> UML </a:t>
            </a:r>
            <a:r>
              <a:rPr lang="en-GB" err="1"/>
              <a:t>untuk</a:t>
            </a:r>
            <a:r>
              <a:rPr lang="en-GB"/>
              <a:t> </a:t>
            </a:r>
            <a:r>
              <a:rPr lang="en-GB" err="1"/>
              <a:t>memudahkan</a:t>
            </a:r>
            <a:endParaRPr lang="en-GB"/>
          </a:p>
          <a:p>
            <a:r>
              <a:rPr lang="en-GB" err="1"/>
              <a:t>Ketika</a:t>
            </a:r>
            <a:r>
              <a:rPr lang="en-GB"/>
              <a:t> </a:t>
            </a:r>
            <a:r>
              <a:rPr lang="en-GB" err="1"/>
              <a:t>mengimplementasikan</a:t>
            </a:r>
            <a:r>
              <a:rPr lang="en-GB"/>
              <a:t> </a:t>
            </a:r>
            <a:r>
              <a:rPr lang="en-GB" err="1"/>
              <a:t>dalam</a:t>
            </a:r>
            <a:r>
              <a:rPr lang="en-GB"/>
              <a:t> program </a:t>
            </a:r>
            <a:r>
              <a:rPr lang="en-GB" err="1"/>
              <a:t>kelak</a:t>
            </a:r>
            <a:r>
              <a:rPr lang="en-GB"/>
              <a:t>, </a:t>
            </a:r>
            <a:r>
              <a:rPr lang="en-GB" err="1"/>
              <a:t>spesifikasi</a:t>
            </a:r>
            <a:r>
              <a:rPr lang="en-GB"/>
              <a:t> </a:t>
            </a:r>
            <a:r>
              <a:rPr lang="en-GB" err="1"/>
              <a:t>bagi</a:t>
            </a:r>
            <a:r>
              <a:rPr lang="en-GB"/>
              <a:t> ADT </a:t>
            </a:r>
            <a:r>
              <a:rPr lang="en-GB" err="1"/>
              <a:t>dapat</a:t>
            </a:r>
            <a:r>
              <a:rPr lang="en-GB"/>
              <a:t> </a:t>
            </a:r>
            <a:r>
              <a:rPr lang="en-GB" err="1"/>
              <a:t>dipisahkan</a:t>
            </a:r>
            <a:r>
              <a:rPr lang="en-GB"/>
              <a:t> </a:t>
            </a:r>
            <a:r>
              <a:rPr lang="en-GB" err="1"/>
              <a:t>pada</a:t>
            </a:r>
            <a:r>
              <a:rPr lang="en-GB"/>
              <a:t> interface.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UML Notation for Class Bag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1189" t="40644" r="21311" b="13461"/>
          <a:stretch/>
        </p:blipFill>
        <p:spPr bwMode="auto">
          <a:xfrm>
            <a:off x="1435634" y="1930400"/>
            <a:ext cx="4285897" cy="27591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5634" y="4637315"/>
            <a:ext cx="276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Source: </a:t>
            </a:r>
            <a:r>
              <a:rPr lang="en-GB" sz="1600" dirty="0" err="1"/>
              <a:t>Carrano</a:t>
            </a:r>
            <a:r>
              <a:rPr lang="en-GB" sz="1600" dirty="0"/>
              <a:t>, 2001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88184" y="3543274"/>
            <a:ext cx="3278776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/>
              <a:t>Bagaimana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ADT </a:t>
            </a:r>
            <a:r>
              <a:rPr lang="en-GB" sz="2000" dirty="0" err="1"/>
              <a:t>Buku</a:t>
            </a:r>
            <a:r>
              <a:rPr lang="en-GB" sz="2000" dirty="0"/>
              <a:t> yang </a:t>
            </a:r>
            <a:r>
              <a:rPr lang="en-GB" sz="2000" dirty="0" err="1"/>
              <a:t>sudah</a:t>
            </a:r>
            <a:r>
              <a:rPr lang="en-GB" sz="2000" dirty="0"/>
              <a:t> </a:t>
            </a:r>
            <a:r>
              <a:rPr lang="en-GB" sz="2000" dirty="0" err="1"/>
              <a:t>kita</a:t>
            </a:r>
            <a:r>
              <a:rPr lang="en-GB" sz="2000" dirty="0"/>
              <a:t> </a:t>
            </a:r>
            <a:r>
              <a:rPr lang="en-GB" sz="2000" dirty="0" err="1"/>
              <a:t>buat</a:t>
            </a:r>
            <a:r>
              <a:rPr lang="en-GB" sz="2000" dirty="0"/>
              <a:t> </a:t>
            </a:r>
            <a:r>
              <a:rPr lang="en-GB" sz="2000" dirty="0" err="1"/>
              <a:t>sebelumnya</a:t>
            </a:r>
            <a:r>
              <a:rPr lang="en-GB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0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GB" dirty="0"/>
              <a:t>Specification of ADT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700" dirty="0" err="1"/>
              <a:t>Penambahan</a:t>
            </a:r>
            <a:r>
              <a:rPr lang="en-GB" sz="1700" dirty="0"/>
              <a:t> data (</a:t>
            </a:r>
            <a:r>
              <a:rPr lang="en-GB" sz="1700" dirty="0" err="1"/>
              <a:t>biasanya</a:t>
            </a:r>
            <a:r>
              <a:rPr lang="en-GB" sz="1700" dirty="0"/>
              <a:t> </a:t>
            </a:r>
            <a:r>
              <a:rPr lang="en-GB" sz="1700" dirty="0" err="1"/>
              <a:t>dilakukan</a:t>
            </a:r>
            <a:r>
              <a:rPr lang="en-GB" sz="1700" dirty="0"/>
              <a:t> pada </a:t>
            </a:r>
            <a:r>
              <a:rPr lang="en-GB" sz="1700" dirty="0" err="1"/>
              <a:t>akhir</a:t>
            </a:r>
            <a:r>
              <a:rPr lang="en-GB" sz="1700" dirty="0"/>
              <a:t> list, </a:t>
            </a:r>
            <a:r>
              <a:rPr lang="en-GB" sz="1700" dirty="0" err="1"/>
              <a:t>tapi</a:t>
            </a:r>
            <a:r>
              <a:rPr lang="en-GB" sz="1700" dirty="0"/>
              <a:t> pada </a:t>
            </a:r>
            <a:r>
              <a:rPr lang="en-GB" sz="1700" dirty="0" err="1"/>
              <a:t>dasarnya</a:t>
            </a:r>
            <a:r>
              <a:rPr lang="en-GB" sz="1700" dirty="0"/>
              <a:t> </a:t>
            </a:r>
            <a:r>
              <a:rPr lang="en-GB" sz="1700" dirty="0" err="1"/>
              <a:t>dapat</a:t>
            </a:r>
            <a:r>
              <a:rPr lang="en-GB" sz="1700" dirty="0"/>
              <a:t> </a:t>
            </a:r>
            <a:r>
              <a:rPr lang="en-GB" sz="1700" dirty="0" err="1"/>
              <a:t>dilakukan</a:t>
            </a:r>
            <a:r>
              <a:rPr lang="en-GB" sz="1700" dirty="0"/>
              <a:t> di </a:t>
            </a:r>
            <a:r>
              <a:rPr lang="en-GB" sz="1700" dirty="0" err="1"/>
              <a:t>awal</a:t>
            </a:r>
            <a:r>
              <a:rPr lang="en-GB" sz="1700" dirty="0"/>
              <a:t>, di </a:t>
            </a:r>
            <a:r>
              <a:rPr lang="en-GB" sz="1700" dirty="0" err="1"/>
              <a:t>akhir</a:t>
            </a:r>
            <a:r>
              <a:rPr lang="en-GB" sz="1700" dirty="0"/>
              <a:t> dan di </a:t>
            </a:r>
            <a:r>
              <a:rPr lang="en-GB" sz="1700" dirty="0" err="1"/>
              <a:t>tengah-tengah</a:t>
            </a:r>
            <a:r>
              <a:rPr lang="en-GB" sz="1700" dirty="0"/>
              <a:t>)</a:t>
            </a: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 err="1"/>
              <a:t>Menghapus</a:t>
            </a:r>
            <a:r>
              <a:rPr lang="en-US" sz="1700" dirty="0"/>
              <a:t> </a:t>
            </a:r>
            <a:r>
              <a:rPr lang="en-US" sz="1700" dirty="0" err="1"/>
              <a:t>semua</a:t>
            </a:r>
            <a:r>
              <a:rPr lang="en-US" sz="1700" dirty="0"/>
              <a:t> data </a:t>
            </a:r>
            <a:r>
              <a:rPr lang="en-US" sz="1700" dirty="0" err="1"/>
              <a:t>bku</a:t>
            </a: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 err="1"/>
              <a:t>Mengganti</a:t>
            </a:r>
            <a:r>
              <a:rPr lang="en-US" sz="1700" dirty="0"/>
              <a:t> </a:t>
            </a:r>
            <a:r>
              <a:rPr lang="en-US" sz="1700" dirty="0" err="1"/>
              <a:t>suatu</a:t>
            </a:r>
            <a:r>
              <a:rPr lang="en-US" sz="1700" dirty="0"/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 err="1"/>
              <a:t>Melihat</a:t>
            </a:r>
            <a:r>
              <a:rPr lang="en-US" sz="1700" dirty="0"/>
              <a:t> data </a:t>
            </a:r>
            <a:r>
              <a:rPr lang="en-US" sz="1700" dirty="0" err="1"/>
              <a:t>tertentu</a:t>
            </a: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 err="1"/>
              <a:t>Melihat</a:t>
            </a:r>
            <a:r>
              <a:rPr lang="en-US" sz="1700" dirty="0"/>
              <a:t> </a:t>
            </a:r>
            <a:r>
              <a:rPr lang="en-US" sz="1700" dirty="0" err="1"/>
              <a:t>isi</a:t>
            </a:r>
            <a:r>
              <a:rPr lang="en-US" sz="1700" dirty="0"/>
              <a:t> </a:t>
            </a:r>
            <a:r>
              <a:rPr lang="en-US" sz="1700" dirty="0" err="1"/>
              <a:t>keseluruhan</a:t>
            </a:r>
            <a:r>
              <a:rPr lang="en-US" sz="1700" dirty="0"/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 err="1"/>
              <a:t>Mencari</a:t>
            </a:r>
            <a:r>
              <a:rPr lang="en-US" sz="1700" dirty="0"/>
              <a:t> data </a:t>
            </a:r>
            <a:r>
              <a:rPr lang="en-US" sz="1700" dirty="0" err="1"/>
              <a:t>tertentu</a:t>
            </a:r>
            <a:r>
              <a:rPr lang="en-US" sz="1700" dirty="0"/>
              <a:t> pada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 err="1"/>
              <a:t>Mencari</a:t>
            </a:r>
            <a:r>
              <a:rPr lang="en-US" sz="1700" dirty="0"/>
              <a:t> </a:t>
            </a:r>
            <a:r>
              <a:rPr lang="en-US" sz="1700" dirty="0" err="1"/>
              <a:t>tahu</a:t>
            </a:r>
            <a:r>
              <a:rPr lang="en-US" sz="1700" dirty="0"/>
              <a:t> </a:t>
            </a:r>
            <a:r>
              <a:rPr lang="en-US" sz="1700" dirty="0" err="1"/>
              <a:t>apakah</a:t>
            </a:r>
            <a:r>
              <a:rPr lang="en-US" sz="1700" dirty="0"/>
              <a:t> list </a:t>
            </a:r>
            <a:r>
              <a:rPr lang="en-US" sz="1700" dirty="0" err="1"/>
              <a:t>kosong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endParaRPr lang="en-US" sz="1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89580D259EB745A1CF89AE6F81A63E" ma:contentTypeVersion="0" ma:contentTypeDescription="Create a new document." ma:contentTypeScope="" ma:versionID="963233c9f87b59f4d082837a4a9fb8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CA029B-C664-42FD-A653-B43510E761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987A1A-AFD2-435E-9F98-11E92CBE6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4F6A1-A654-4D0C-B00A-812C3C71EB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997</Words>
  <Application>Microsoft Office PowerPoint</Application>
  <PresentationFormat>Widescreen</PresentationFormat>
  <Paragraphs>208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Implementasi Struktur Data  Linked List</vt:lpstr>
      <vt:lpstr>ADT with Array</vt:lpstr>
      <vt:lpstr>ADT LIST</vt:lpstr>
      <vt:lpstr>Linked list and array (conventional)</vt:lpstr>
      <vt:lpstr>LInkED LIST</vt:lpstr>
      <vt:lpstr>Example – ADT Buku</vt:lpstr>
      <vt:lpstr>Example – ADT Buku (Cont’l)</vt:lpstr>
      <vt:lpstr>Example: UML Notation for Class Bag</vt:lpstr>
      <vt:lpstr>Specification of ADT List</vt:lpstr>
      <vt:lpstr>Linked List (Cont’l)</vt:lpstr>
      <vt:lpstr>Single linked list</vt:lpstr>
      <vt:lpstr>Singly Linked List</vt:lpstr>
      <vt:lpstr>Operasi pada Singly Linked List</vt:lpstr>
      <vt:lpstr>Sisip Depan</vt:lpstr>
      <vt:lpstr>Sisip Depan</vt:lpstr>
      <vt:lpstr>Hapus Belakang</vt:lpstr>
      <vt:lpstr>DOUBLE LINKED LIST</vt:lpstr>
      <vt:lpstr>Doubly linked list</vt:lpstr>
      <vt:lpstr>Operasi pada double linked list</vt:lpstr>
      <vt:lpstr>Sisip depan</vt:lpstr>
      <vt:lpstr>Hapus depan</vt:lpstr>
      <vt:lpstr>Connecting the Dot…..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  Linked List</dc:title>
  <dc:creator>RIZZA INDAH MEGA MANDASRI</dc:creator>
  <cp:lastModifiedBy>CAHYANA</cp:lastModifiedBy>
  <cp:revision>5</cp:revision>
  <dcterms:created xsi:type="dcterms:W3CDTF">2020-01-20T04:47:49Z</dcterms:created>
  <dcterms:modified xsi:type="dcterms:W3CDTF">2021-02-21T17:54:36Z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0x0101005F89580D259EB745A1CF89AE6F81A63E</vt:lpwstr>
  </property>
</Properties>
</file>