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91" r:id="rId3"/>
    <p:sldId id="289" r:id="rId4"/>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8" r:id="rId33"/>
    <p:sldId id="286"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D722014-4438-4FBC-87D2-76E213D8C818}" type="datetimeFigureOut">
              <a:rPr lang="en-US" smtClean="0"/>
              <a:t>1/19/2022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EE3CEAE-B0A4-4E76-A550-2D225056FC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722014-4438-4FBC-87D2-76E213D8C818}" type="datetimeFigureOut">
              <a:rPr lang="en-US" smtClean="0"/>
              <a:t>1/19/2022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3CEAE-B0A4-4E76-A550-2D225056FC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722014-4438-4FBC-87D2-76E213D8C818}" type="datetimeFigureOut">
              <a:rPr lang="en-US" smtClean="0"/>
              <a:t>1/19/2022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3CEAE-B0A4-4E76-A550-2D225056FC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722014-4438-4FBC-87D2-76E213D8C818}" type="datetimeFigureOut">
              <a:rPr lang="en-US" smtClean="0"/>
              <a:t>1/19/2022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3CEAE-B0A4-4E76-A550-2D225056FC06}"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D722014-4438-4FBC-87D2-76E213D8C818}" type="datetimeFigureOut">
              <a:rPr lang="en-US" smtClean="0"/>
              <a:t>1/19/2022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3CEAE-B0A4-4E76-A550-2D225056FC06}"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D722014-4438-4FBC-87D2-76E213D8C818}" type="datetimeFigureOut">
              <a:rPr lang="en-US" smtClean="0"/>
              <a:t>1/19/2022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3CEAE-B0A4-4E76-A550-2D225056FC06}"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D722014-4438-4FBC-87D2-76E213D8C818}" type="datetimeFigureOut">
              <a:rPr lang="en-US" smtClean="0"/>
              <a:t>1/19/2022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E3CEAE-B0A4-4E76-A550-2D225056FC0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D722014-4438-4FBC-87D2-76E213D8C818}" type="datetimeFigureOut">
              <a:rPr lang="en-US" smtClean="0"/>
              <a:t>1/19/2022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E3CEAE-B0A4-4E76-A550-2D225056FC06}"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22014-4438-4FBC-87D2-76E213D8C818}" type="datetimeFigureOut">
              <a:rPr lang="en-US" smtClean="0"/>
              <a:t>1/19/2022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E3CEAE-B0A4-4E76-A550-2D225056FC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D722014-4438-4FBC-87D2-76E213D8C818}" type="datetimeFigureOut">
              <a:rPr lang="en-US" smtClean="0"/>
              <a:t>1/19/2022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3CEAE-B0A4-4E76-A550-2D225056FC0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D722014-4438-4FBC-87D2-76E213D8C818}" type="datetimeFigureOut">
              <a:rPr lang="en-US" smtClean="0"/>
              <a:t>1/19/2022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EE3CEAE-B0A4-4E76-A550-2D225056FC06}"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D722014-4438-4FBC-87D2-76E213D8C818}" type="datetimeFigureOut">
              <a:rPr lang="en-US" smtClean="0"/>
              <a:t>1/19/2022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EE3CEAE-B0A4-4E76-A550-2D225056FC0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82369D-B57A-48A6-94D8-76190D97CFC0}"/>
              </a:ext>
            </a:extLst>
          </p:cNvPr>
          <p:cNvSpPr>
            <a:spLocks noGrp="1"/>
          </p:cNvSpPr>
          <p:nvPr>
            <p:ph type="title"/>
          </p:nvPr>
        </p:nvSpPr>
        <p:spPr>
          <a:xfrm>
            <a:off x="467544" y="254318"/>
            <a:ext cx="8219256" cy="778098"/>
          </a:xfrm>
        </p:spPr>
        <p:txBody>
          <a:bodyPr/>
          <a:lstStyle/>
          <a:p>
            <a:r>
              <a:rPr lang="en-IN" b="0" dirty="0">
                <a:solidFill>
                  <a:srgbClr val="222222"/>
                </a:solidFill>
                <a:effectLst/>
                <a:latin typeface="Nunito Sans"/>
              </a:rPr>
              <a:t>       </a:t>
            </a:r>
            <a:r>
              <a:rPr lang="en-IN" dirty="0">
                <a:solidFill>
                  <a:schemeClr val="tx1"/>
                </a:solidFill>
                <a:effectLst/>
                <a:latin typeface="Nunito Sans"/>
              </a:rPr>
              <a:t>O</a:t>
            </a:r>
            <a:r>
              <a:rPr lang="en-IN" i="0" dirty="0">
                <a:solidFill>
                  <a:schemeClr val="tx1"/>
                </a:solidFill>
                <a:effectLst/>
                <a:latin typeface="Nunito Sans"/>
              </a:rPr>
              <a:t>bjectivity and Subjectivity</a:t>
            </a:r>
            <a:endParaRPr lang="en-IN" dirty="0">
              <a:solidFill>
                <a:schemeClr val="tx1"/>
              </a:solidFill>
            </a:endParaRPr>
          </a:p>
        </p:txBody>
      </p:sp>
      <p:sp>
        <p:nvSpPr>
          <p:cNvPr id="9" name="Content Placeholder 8">
            <a:extLst>
              <a:ext uri="{FF2B5EF4-FFF2-40B4-BE49-F238E27FC236}">
                <a16:creationId xmlns:a16="http://schemas.microsoft.com/office/drawing/2014/main" id="{AF5DE0C4-4C00-4CC4-8C7D-88FFFF326D49}"/>
              </a:ext>
            </a:extLst>
          </p:cNvPr>
          <p:cNvSpPr>
            <a:spLocks noGrp="1"/>
          </p:cNvSpPr>
          <p:nvPr>
            <p:ph idx="1"/>
          </p:nvPr>
        </p:nvSpPr>
        <p:spPr>
          <a:xfrm>
            <a:off x="457200" y="1124744"/>
            <a:ext cx="8229600" cy="5040560"/>
          </a:xfrm>
        </p:spPr>
        <p:txBody>
          <a:bodyPr>
            <a:normAutofit lnSpcReduction="10000"/>
          </a:bodyPr>
          <a:lstStyle/>
          <a:p>
            <a:r>
              <a:rPr lang="en-US" sz="2400" b="0" i="0" dirty="0">
                <a:solidFill>
                  <a:srgbClr val="222222"/>
                </a:solidFill>
                <a:effectLst/>
                <a:latin typeface="Nunito Sans"/>
              </a:rPr>
              <a:t>Objective refers to an </a:t>
            </a:r>
            <a:r>
              <a:rPr lang="en-US" sz="2400" b="0" i="0" dirty="0">
                <a:solidFill>
                  <a:srgbClr val="0070C0"/>
                </a:solidFill>
                <a:effectLst/>
                <a:latin typeface="Nunito Sans"/>
              </a:rPr>
              <a:t>unbiased</a:t>
            </a:r>
            <a:r>
              <a:rPr lang="en-US" sz="2400" b="0" i="0" dirty="0">
                <a:solidFill>
                  <a:srgbClr val="222222"/>
                </a:solidFill>
                <a:effectLst/>
                <a:latin typeface="Nunito Sans"/>
              </a:rPr>
              <a:t> and </a:t>
            </a:r>
            <a:r>
              <a:rPr lang="en-US" sz="2400" b="0" i="0" dirty="0">
                <a:solidFill>
                  <a:srgbClr val="0070C0"/>
                </a:solidFill>
                <a:effectLst/>
                <a:latin typeface="Nunito Sans"/>
              </a:rPr>
              <a:t>balanced</a:t>
            </a:r>
            <a:r>
              <a:rPr lang="en-US" sz="2400" b="0" i="0" dirty="0">
                <a:solidFill>
                  <a:srgbClr val="222222"/>
                </a:solidFill>
                <a:effectLst/>
                <a:latin typeface="Nunito Sans"/>
              </a:rPr>
              <a:t> statement that represents facts about something.</a:t>
            </a:r>
          </a:p>
          <a:p>
            <a:pPr marL="109728" indent="0">
              <a:buNone/>
            </a:pPr>
            <a:endParaRPr lang="en-US" sz="2400" b="0" i="0" dirty="0">
              <a:solidFill>
                <a:srgbClr val="222222"/>
              </a:solidFill>
              <a:effectLst/>
              <a:latin typeface="Nunito Sans"/>
            </a:endParaRPr>
          </a:p>
          <a:p>
            <a:r>
              <a:rPr lang="en-US" sz="2400" b="0" i="0" dirty="0">
                <a:solidFill>
                  <a:srgbClr val="222222"/>
                </a:solidFill>
                <a:effectLst/>
                <a:latin typeface="Nunito Sans"/>
              </a:rPr>
              <a:t>The statement is </a:t>
            </a:r>
            <a:r>
              <a:rPr lang="en-US" sz="2400" b="0" i="0" dirty="0">
                <a:solidFill>
                  <a:srgbClr val="0070C0"/>
                </a:solidFill>
                <a:effectLst/>
                <a:latin typeface="Nunito Sans"/>
              </a:rPr>
              <a:t>not </a:t>
            </a:r>
            <a:r>
              <a:rPr lang="en-US" sz="2400" b="0" i="0" dirty="0" err="1">
                <a:solidFill>
                  <a:srgbClr val="0070C0"/>
                </a:solidFill>
                <a:effectLst/>
                <a:latin typeface="Nunito Sans"/>
              </a:rPr>
              <a:t>coloured</a:t>
            </a:r>
            <a:r>
              <a:rPr lang="en-US" sz="2400" b="0" i="0" dirty="0">
                <a:solidFill>
                  <a:srgbClr val="0070C0"/>
                </a:solidFill>
                <a:effectLst/>
                <a:latin typeface="Nunito Sans"/>
              </a:rPr>
              <a:t> </a:t>
            </a:r>
            <a:r>
              <a:rPr lang="en-US" sz="2400" b="0" i="0" dirty="0">
                <a:solidFill>
                  <a:srgbClr val="222222"/>
                </a:solidFill>
                <a:effectLst/>
                <a:latin typeface="Nunito Sans"/>
              </a:rPr>
              <a:t>by the past experiences, prejudices, perceptions, desires or knowledge of the speaker. Therefore, they are </a:t>
            </a:r>
            <a:r>
              <a:rPr lang="en-US" sz="2400" b="0" i="0" dirty="0">
                <a:solidFill>
                  <a:srgbClr val="FF0000"/>
                </a:solidFill>
                <a:effectLst/>
                <a:latin typeface="Nunito Sans"/>
              </a:rPr>
              <a:t>independent and external to the mind of the specific person.</a:t>
            </a:r>
          </a:p>
          <a:p>
            <a:pPr marL="109728" indent="0">
              <a:buNone/>
            </a:pPr>
            <a:endParaRPr lang="en-US" sz="2400" b="0" i="0" dirty="0">
              <a:solidFill>
                <a:srgbClr val="FF0000"/>
              </a:solidFill>
              <a:effectLst/>
              <a:latin typeface="Nunito Sans"/>
            </a:endParaRPr>
          </a:p>
          <a:p>
            <a:r>
              <a:rPr lang="en-US" sz="2400" b="0" i="0" dirty="0">
                <a:solidFill>
                  <a:srgbClr val="222222"/>
                </a:solidFill>
                <a:effectLst/>
                <a:latin typeface="Nunito Sans"/>
              </a:rPr>
              <a:t>A subjective point of view is </a:t>
            </a:r>
            <a:r>
              <a:rPr lang="en-US" sz="2400" b="0" i="0" dirty="0">
                <a:solidFill>
                  <a:srgbClr val="0070C0"/>
                </a:solidFill>
                <a:effectLst/>
                <a:latin typeface="Nunito Sans"/>
              </a:rPr>
              <a:t>characterized</a:t>
            </a:r>
            <a:r>
              <a:rPr lang="en-US" sz="2400" b="0" i="0" dirty="0">
                <a:solidFill>
                  <a:srgbClr val="222222"/>
                </a:solidFill>
                <a:effectLst/>
                <a:latin typeface="Nunito Sans"/>
              </a:rPr>
              <a:t> by the past experiences, knowledge, perceptions, understanding and desires of the specific person. </a:t>
            </a:r>
          </a:p>
          <a:p>
            <a:pPr marL="109728" indent="0">
              <a:buNone/>
            </a:pPr>
            <a:endParaRPr lang="en-US" sz="2400" b="0" i="0" dirty="0">
              <a:solidFill>
                <a:srgbClr val="222222"/>
              </a:solidFill>
              <a:effectLst/>
              <a:latin typeface="Nunito Sans"/>
            </a:endParaRPr>
          </a:p>
          <a:p>
            <a:r>
              <a:rPr lang="en-US" sz="2400" b="0" i="0" dirty="0">
                <a:solidFill>
                  <a:srgbClr val="222222"/>
                </a:solidFill>
                <a:effectLst/>
                <a:latin typeface="Nunito Sans"/>
              </a:rPr>
              <a:t>These statements are </a:t>
            </a:r>
            <a:r>
              <a:rPr lang="en-US" sz="2400" b="0" i="0" dirty="0">
                <a:solidFill>
                  <a:srgbClr val="FF0000"/>
                </a:solidFill>
                <a:effectLst/>
                <a:latin typeface="Nunito Sans"/>
              </a:rPr>
              <a:t>exclusively based on the ideas or opinion of the person making it.</a:t>
            </a:r>
            <a:endParaRPr lang="en-IN" sz="2400" dirty="0">
              <a:solidFill>
                <a:srgbClr val="FF0000"/>
              </a:solidFill>
            </a:endParaRPr>
          </a:p>
        </p:txBody>
      </p:sp>
    </p:spTree>
    <p:extLst>
      <p:ext uri="{BB962C8B-B14F-4D97-AF65-F5344CB8AC3E}">
        <p14:creationId xmlns:p14="http://schemas.microsoft.com/office/powerpoint/2010/main" val="7418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IN" sz="2200" dirty="0"/>
              <a:t>People with Type B traits are </a:t>
            </a:r>
            <a:r>
              <a:rPr lang="en-IN" sz="2200" dirty="0">
                <a:solidFill>
                  <a:srgbClr val="0070C0"/>
                </a:solidFill>
              </a:rPr>
              <a:t>laid-back individuals</a:t>
            </a:r>
            <a:r>
              <a:rPr lang="en-IN" sz="2200" dirty="0"/>
              <a:t>. They have the ability to </a:t>
            </a:r>
            <a:r>
              <a:rPr lang="en-IN" sz="2200" dirty="0">
                <a:solidFill>
                  <a:srgbClr val="0070C0"/>
                </a:solidFill>
              </a:rPr>
              <a:t>relax, enjoy small accomplishments.</a:t>
            </a:r>
          </a:p>
          <a:p>
            <a:pPr fontAlgn="base"/>
            <a:endParaRPr lang="en-IN" sz="2200" dirty="0"/>
          </a:p>
          <a:p>
            <a:pPr fontAlgn="base"/>
            <a:r>
              <a:rPr lang="en-IN" sz="2200" dirty="0"/>
              <a:t>They tend to be </a:t>
            </a:r>
            <a:r>
              <a:rPr lang="en-IN" sz="2200" dirty="0">
                <a:solidFill>
                  <a:srgbClr val="0070C0"/>
                </a:solidFill>
              </a:rPr>
              <a:t>calm, patient </a:t>
            </a:r>
            <a:r>
              <a:rPr lang="en-IN" sz="2200" dirty="0"/>
              <a:t>individuals and are generally </a:t>
            </a:r>
            <a:r>
              <a:rPr lang="en-IN" sz="2200" dirty="0">
                <a:solidFill>
                  <a:srgbClr val="0070C0"/>
                </a:solidFill>
              </a:rPr>
              <a:t>uncompetitive</a:t>
            </a:r>
            <a:r>
              <a:rPr lang="en-IN" sz="2200" dirty="0"/>
              <a:t> as they often take the </a:t>
            </a:r>
          </a:p>
          <a:p>
            <a:pPr marL="109728" indent="0" fontAlgn="base">
              <a:buNone/>
            </a:pPr>
            <a:r>
              <a:rPr lang="en-IN" sz="2200" dirty="0"/>
              <a:t>   "</a:t>
            </a:r>
            <a:r>
              <a:rPr lang="en-IN" sz="2200" dirty="0">
                <a:solidFill>
                  <a:srgbClr val="0070C0"/>
                </a:solidFill>
              </a:rPr>
              <a:t>win some, lose some" </a:t>
            </a:r>
            <a:r>
              <a:rPr lang="en-IN" sz="2200" dirty="0"/>
              <a:t>approach.</a:t>
            </a:r>
            <a:r>
              <a:rPr lang="en-IN" sz="2200" dirty="0">
                <a:solidFill>
                  <a:srgbClr val="0070C0"/>
                </a:solidFill>
              </a:rPr>
              <a:t> </a:t>
            </a:r>
          </a:p>
          <a:p>
            <a:pPr marL="109728" indent="0" fontAlgn="base">
              <a:buNone/>
            </a:pPr>
            <a:endParaRPr lang="en-IN" sz="2200" dirty="0"/>
          </a:p>
          <a:p>
            <a:pPr fontAlgn="base"/>
            <a:r>
              <a:rPr lang="en-IN" sz="2200" dirty="0"/>
              <a:t>Although Type B personalities are still planners by nature, they </a:t>
            </a:r>
            <a:r>
              <a:rPr lang="en-IN" sz="2200" dirty="0">
                <a:solidFill>
                  <a:srgbClr val="0070C0"/>
                </a:solidFill>
              </a:rPr>
              <a:t>rarely complain or stress about the outcome of those plans should they not turn out exactly as anticipated.</a:t>
            </a:r>
          </a:p>
          <a:p>
            <a:endParaRPr lang="en-IN" dirty="0"/>
          </a:p>
        </p:txBody>
      </p:sp>
      <p:sp>
        <p:nvSpPr>
          <p:cNvPr id="3" name="Title 2"/>
          <p:cNvSpPr>
            <a:spLocks noGrp="1"/>
          </p:cNvSpPr>
          <p:nvPr>
            <p:ph type="title"/>
          </p:nvPr>
        </p:nvSpPr>
        <p:spPr/>
        <p:txBody>
          <a:bodyPr/>
          <a:lstStyle/>
          <a:p>
            <a:r>
              <a:rPr lang="en-IN" dirty="0">
                <a:solidFill>
                  <a:srgbClr val="0070C0"/>
                </a:solidFill>
              </a:rPr>
              <a:t>Type B</a:t>
            </a:r>
            <a:r>
              <a:rPr lang="en-IN" dirty="0"/>
              <a:t> Personalities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Type B</a:t>
            </a:r>
          </a:p>
        </p:txBody>
      </p:sp>
      <p:sp>
        <p:nvSpPr>
          <p:cNvPr id="5" name="Content Placeholder 4"/>
          <p:cNvSpPr>
            <a:spLocks noGrp="1"/>
          </p:cNvSpPr>
          <p:nvPr>
            <p:ph sz="quarter" idx="2"/>
          </p:nvPr>
        </p:nvSpPr>
        <p:spPr>
          <a:xfrm>
            <a:off x="457200" y="1444294"/>
            <a:ext cx="4040188" cy="4627912"/>
          </a:xfrm>
        </p:spPr>
        <p:txBody>
          <a:bodyPr>
            <a:normAutofit/>
          </a:bodyPr>
          <a:lstStyle/>
          <a:p>
            <a:pPr>
              <a:buFont typeface="Wingdings" pitchFamily="2" charset="2"/>
              <a:buChar char="v"/>
            </a:pPr>
            <a:r>
              <a:rPr lang="en-IN" b="1" dirty="0"/>
              <a:t>Pros</a:t>
            </a:r>
          </a:p>
          <a:p>
            <a:endParaRPr lang="en-IN" b="1" dirty="0"/>
          </a:p>
          <a:p>
            <a:pPr marL="566928" indent="-457200">
              <a:buFont typeface="+mj-lt"/>
              <a:buAutoNum type="arabicPeriod"/>
            </a:pPr>
            <a:r>
              <a:rPr lang="en-IN" dirty="0"/>
              <a:t>Realistic</a:t>
            </a:r>
          </a:p>
          <a:p>
            <a:pPr marL="566928" indent="-457200">
              <a:buFont typeface="+mj-lt"/>
              <a:buAutoNum type="arabicPeriod"/>
            </a:pPr>
            <a:r>
              <a:rPr lang="en-IN" dirty="0"/>
              <a:t>Accepting</a:t>
            </a:r>
          </a:p>
          <a:p>
            <a:pPr marL="566928" indent="-457200">
              <a:buFont typeface="+mj-lt"/>
              <a:buAutoNum type="arabicPeriod"/>
            </a:pPr>
            <a:r>
              <a:rPr lang="en-IN" dirty="0"/>
              <a:t>Easy-Going</a:t>
            </a:r>
          </a:p>
          <a:p>
            <a:pPr marL="566928" indent="-457200">
              <a:buFont typeface="+mj-lt"/>
              <a:buAutoNum type="arabicPeriod"/>
            </a:pPr>
            <a:r>
              <a:rPr lang="en-IN" dirty="0"/>
              <a:t>Tolerant</a:t>
            </a:r>
          </a:p>
          <a:p>
            <a:pPr marL="566928" indent="-457200">
              <a:buFont typeface="+mj-lt"/>
              <a:buAutoNum type="arabicPeriod"/>
            </a:pPr>
            <a:r>
              <a:rPr lang="en-IN" dirty="0"/>
              <a:t>Relaxed</a:t>
            </a:r>
          </a:p>
          <a:p>
            <a:pPr marL="566928" indent="-457200">
              <a:buFont typeface="+mj-lt"/>
              <a:buAutoNum type="arabicPeriod"/>
            </a:pPr>
            <a:r>
              <a:rPr lang="en-IN" dirty="0"/>
              <a:t>Uncompetitive</a:t>
            </a:r>
          </a:p>
          <a:p>
            <a:pPr marL="566928" indent="-457200">
              <a:buFont typeface="+mj-lt"/>
              <a:buAutoNum type="arabicPeriod"/>
            </a:pPr>
            <a:r>
              <a:rPr lang="en-IN" dirty="0"/>
              <a:t>Innovative</a:t>
            </a:r>
          </a:p>
          <a:p>
            <a:pPr marL="566928" indent="-457200">
              <a:buFont typeface="+mj-lt"/>
              <a:buAutoNum type="arabicPeriod"/>
            </a:pPr>
            <a:r>
              <a:rPr lang="en-IN" dirty="0"/>
              <a:t>Reflective</a:t>
            </a:r>
          </a:p>
          <a:p>
            <a:endParaRPr lang="en-IN" dirty="0"/>
          </a:p>
        </p:txBody>
      </p:sp>
      <p:sp>
        <p:nvSpPr>
          <p:cNvPr id="6" name="Content Placeholder 5"/>
          <p:cNvSpPr>
            <a:spLocks noGrp="1"/>
          </p:cNvSpPr>
          <p:nvPr>
            <p:ph sz="quarter" idx="4"/>
          </p:nvPr>
        </p:nvSpPr>
        <p:spPr/>
        <p:txBody>
          <a:bodyPr/>
          <a:lstStyle/>
          <a:p>
            <a:pPr>
              <a:buFont typeface="Wingdings" pitchFamily="2" charset="2"/>
              <a:buChar char="v"/>
            </a:pPr>
            <a:r>
              <a:rPr lang="en-IN" b="1" dirty="0"/>
              <a:t>Cons</a:t>
            </a:r>
          </a:p>
          <a:p>
            <a:endParaRPr lang="en-IN" b="1" dirty="0"/>
          </a:p>
          <a:p>
            <a:pPr marL="566928" indent="-457200">
              <a:buFont typeface="+mj-lt"/>
              <a:buAutoNum type="arabicPeriod"/>
            </a:pPr>
            <a:r>
              <a:rPr lang="en-IN" dirty="0"/>
              <a:t>Unmotivated</a:t>
            </a:r>
          </a:p>
          <a:p>
            <a:pPr marL="566928" indent="-457200">
              <a:buFont typeface="+mj-lt"/>
              <a:buAutoNum type="arabicPeriod"/>
            </a:pPr>
            <a:r>
              <a:rPr lang="en-IN" dirty="0"/>
              <a:t>Complacent</a:t>
            </a:r>
          </a:p>
          <a:p>
            <a:pPr marL="566928" indent="-457200">
              <a:buFont typeface="+mj-lt"/>
              <a:buAutoNum type="arabicPeriod"/>
            </a:pPr>
            <a:r>
              <a:rPr lang="en-IN" dirty="0"/>
              <a:t>Procrastinator</a:t>
            </a:r>
          </a:p>
          <a:p>
            <a:pPr marL="566928" indent="-457200">
              <a:buFont typeface="+mj-lt"/>
              <a:buAutoNum type="arabicPeriod"/>
            </a:pPr>
            <a:r>
              <a:rPr lang="en-IN" dirty="0"/>
              <a:t>Indulgent</a:t>
            </a:r>
          </a:p>
          <a:p>
            <a:pPr marL="566928" indent="-457200">
              <a:buFont typeface="+mj-lt"/>
              <a:buAutoNum type="arabicPeriod"/>
            </a:pPr>
            <a:r>
              <a:rPr lang="en-IN" dirty="0"/>
              <a:t>Overly Casual</a:t>
            </a:r>
          </a:p>
          <a:p>
            <a:pPr marL="566928" indent="-457200">
              <a:buFont typeface="+mj-lt"/>
              <a:buAutoNum type="arabicPeriod"/>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200" dirty="0"/>
              <a:t>To be brief, people with Type C personalities are </a:t>
            </a:r>
            <a:r>
              <a:rPr lang="en-IN" sz="2200" b="1" dirty="0">
                <a:solidFill>
                  <a:srgbClr val="0070C0"/>
                </a:solidFill>
              </a:rPr>
              <a:t>perfectionists</a:t>
            </a:r>
            <a:r>
              <a:rPr lang="en-IN" sz="2200" dirty="0"/>
              <a:t>. </a:t>
            </a:r>
          </a:p>
          <a:p>
            <a:r>
              <a:rPr lang="en-IN" sz="2200" dirty="0"/>
              <a:t>They are consistent and will </a:t>
            </a:r>
            <a:r>
              <a:rPr lang="en-IN" sz="2200" dirty="0">
                <a:solidFill>
                  <a:srgbClr val="0070C0"/>
                </a:solidFill>
              </a:rPr>
              <a:t>never break the rules</a:t>
            </a:r>
            <a:r>
              <a:rPr lang="en-IN" sz="2200" dirty="0"/>
              <a:t>. Unlike Type A's, Type C personalities tend to take their time with the details and often check and recheck their work for accuracy.</a:t>
            </a:r>
          </a:p>
          <a:p>
            <a:endParaRPr lang="en-IN" sz="2200" dirty="0"/>
          </a:p>
          <a:p>
            <a:r>
              <a:rPr lang="en-IN" sz="2200" dirty="0"/>
              <a:t>Type C people are considered </a:t>
            </a:r>
            <a:r>
              <a:rPr lang="en-IN" sz="2200" dirty="0">
                <a:solidFill>
                  <a:srgbClr val="0070C0"/>
                </a:solidFill>
              </a:rPr>
              <a:t>emotionally repressed </a:t>
            </a:r>
            <a:r>
              <a:rPr lang="en-IN" sz="2200" dirty="0"/>
              <a:t>because they have a hard time sharing their emotions, feelings and/or needs with others. For this reason, they often come across as uncaring or have a similar "I don't care" attitude as that of Type B's.</a:t>
            </a:r>
          </a:p>
          <a:p>
            <a:endParaRPr lang="en-IN" dirty="0"/>
          </a:p>
        </p:txBody>
      </p:sp>
      <p:sp>
        <p:nvSpPr>
          <p:cNvPr id="3" name="Title 2"/>
          <p:cNvSpPr>
            <a:spLocks noGrp="1"/>
          </p:cNvSpPr>
          <p:nvPr>
            <p:ph type="title"/>
          </p:nvPr>
        </p:nvSpPr>
        <p:spPr/>
        <p:txBody>
          <a:bodyPr/>
          <a:lstStyle/>
          <a:p>
            <a:r>
              <a:rPr lang="en-IN" dirty="0">
                <a:solidFill>
                  <a:srgbClr val="0070C0"/>
                </a:solidFill>
              </a:rPr>
              <a:t>Type C</a:t>
            </a:r>
            <a:r>
              <a:rPr lang="en-IN" dirty="0"/>
              <a:t> Personalities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50"/>
            <a:ext cx="8229600" cy="1143000"/>
          </a:xfrm>
        </p:spPr>
        <p:txBody>
          <a:bodyPr/>
          <a:lstStyle/>
          <a:p>
            <a:r>
              <a:rPr lang="en-IN" dirty="0"/>
              <a:t>                Type C</a:t>
            </a:r>
          </a:p>
        </p:txBody>
      </p:sp>
      <p:sp>
        <p:nvSpPr>
          <p:cNvPr id="5" name="Content Placeholder 4"/>
          <p:cNvSpPr>
            <a:spLocks noGrp="1"/>
          </p:cNvSpPr>
          <p:nvPr>
            <p:ph sz="quarter" idx="2"/>
          </p:nvPr>
        </p:nvSpPr>
        <p:spPr>
          <a:xfrm>
            <a:off x="457200" y="1444294"/>
            <a:ext cx="4040188" cy="4770788"/>
          </a:xfrm>
        </p:spPr>
        <p:txBody>
          <a:bodyPr/>
          <a:lstStyle/>
          <a:p>
            <a:pPr>
              <a:buFont typeface="Wingdings" pitchFamily="2" charset="2"/>
              <a:buChar char="v"/>
            </a:pPr>
            <a:r>
              <a:rPr lang="en-IN" b="1" dirty="0"/>
              <a:t>Pros</a:t>
            </a:r>
          </a:p>
          <a:p>
            <a:pPr>
              <a:buNone/>
            </a:pPr>
            <a:endParaRPr lang="en-IN" dirty="0"/>
          </a:p>
          <a:p>
            <a:pPr marL="566928" indent="-457200">
              <a:buFont typeface="+mj-lt"/>
              <a:buAutoNum type="arabicPeriod"/>
            </a:pPr>
            <a:r>
              <a:rPr lang="en-IN" dirty="0"/>
              <a:t>Reliable</a:t>
            </a:r>
          </a:p>
          <a:p>
            <a:pPr marL="566928" indent="-457200">
              <a:buFont typeface="+mj-lt"/>
              <a:buAutoNum type="arabicPeriod"/>
            </a:pPr>
            <a:r>
              <a:rPr lang="en-IN" dirty="0"/>
              <a:t>Consistent</a:t>
            </a:r>
          </a:p>
          <a:p>
            <a:pPr marL="566928" indent="-457200">
              <a:buFont typeface="+mj-lt"/>
              <a:buAutoNum type="arabicPeriod"/>
            </a:pPr>
            <a:r>
              <a:rPr lang="en-IN" dirty="0"/>
              <a:t>Thoughtful</a:t>
            </a:r>
          </a:p>
          <a:p>
            <a:pPr marL="566928" indent="-457200">
              <a:buFont typeface="+mj-lt"/>
              <a:buAutoNum type="arabicPeriod"/>
            </a:pPr>
            <a:r>
              <a:rPr lang="en-IN" dirty="0"/>
              <a:t>Patient</a:t>
            </a:r>
          </a:p>
          <a:p>
            <a:pPr marL="566928" indent="-457200">
              <a:buFont typeface="+mj-lt"/>
              <a:buAutoNum type="arabicPeriod"/>
            </a:pPr>
            <a:r>
              <a:rPr lang="en-IN" dirty="0"/>
              <a:t>Perfectionist</a:t>
            </a:r>
          </a:p>
          <a:p>
            <a:pPr marL="566928" indent="-457200">
              <a:buFont typeface="+mj-lt"/>
              <a:buAutoNum type="arabicPeriod"/>
            </a:pPr>
            <a:r>
              <a:rPr lang="en-IN" dirty="0"/>
              <a:t>Diligent</a:t>
            </a:r>
          </a:p>
          <a:p>
            <a:pPr marL="566928" indent="-457200">
              <a:buFont typeface="+mj-lt"/>
              <a:buAutoNum type="arabicPeriod"/>
            </a:pPr>
            <a:r>
              <a:rPr lang="en-IN" dirty="0"/>
              <a:t>Detail-Oriented</a:t>
            </a:r>
          </a:p>
          <a:p>
            <a:pPr marL="566928" indent="-457200">
              <a:buFont typeface="+mj-lt"/>
              <a:buAutoNum type="arabicPeriod"/>
            </a:pPr>
            <a:r>
              <a:rPr lang="en-IN" dirty="0"/>
              <a:t>Cautious</a:t>
            </a:r>
          </a:p>
          <a:p>
            <a:pPr>
              <a:buNone/>
            </a:pPr>
            <a:endParaRPr lang="en-IN" dirty="0"/>
          </a:p>
        </p:txBody>
      </p:sp>
      <p:sp>
        <p:nvSpPr>
          <p:cNvPr id="6" name="Content Placeholder 5"/>
          <p:cNvSpPr>
            <a:spLocks noGrp="1"/>
          </p:cNvSpPr>
          <p:nvPr>
            <p:ph sz="quarter" idx="4"/>
          </p:nvPr>
        </p:nvSpPr>
        <p:spPr>
          <a:xfrm>
            <a:off x="4645025" y="1444294"/>
            <a:ext cx="4856197" cy="4270722"/>
          </a:xfrm>
        </p:spPr>
        <p:txBody>
          <a:bodyPr>
            <a:normAutofit/>
          </a:bodyPr>
          <a:lstStyle/>
          <a:p>
            <a:pPr>
              <a:buFont typeface="Wingdings" pitchFamily="2" charset="2"/>
              <a:buChar char="v"/>
            </a:pPr>
            <a:r>
              <a:rPr lang="en-IN" b="1" dirty="0"/>
              <a:t>Cons</a:t>
            </a:r>
          </a:p>
          <a:p>
            <a:pPr>
              <a:buNone/>
            </a:pPr>
            <a:endParaRPr lang="en-IN" dirty="0"/>
          </a:p>
          <a:p>
            <a:pPr marL="566928" indent="-457200">
              <a:spcBef>
                <a:spcPts val="400"/>
              </a:spcBef>
              <a:buFont typeface="+mj-lt"/>
              <a:buAutoNum type="arabicPeriod"/>
            </a:pPr>
            <a:r>
              <a:rPr lang="en-IN" dirty="0"/>
              <a:t>Unassertive</a:t>
            </a:r>
          </a:p>
          <a:p>
            <a:pPr marL="566928" indent="-457200">
              <a:spcBef>
                <a:spcPts val="400"/>
              </a:spcBef>
              <a:buFont typeface="+mj-lt"/>
              <a:buAutoNum type="arabicPeriod"/>
            </a:pPr>
            <a:r>
              <a:rPr lang="en-IN" dirty="0"/>
              <a:t>Pushover</a:t>
            </a:r>
          </a:p>
          <a:p>
            <a:pPr marL="566928" indent="-457200">
              <a:spcBef>
                <a:spcPts val="400"/>
              </a:spcBef>
              <a:buFont typeface="+mj-lt"/>
              <a:buAutoNum type="arabicPeriod"/>
            </a:pPr>
            <a:r>
              <a:rPr lang="en-IN" dirty="0"/>
              <a:t>Emotionally Repressed</a:t>
            </a:r>
          </a:p>
          <a:p>
            <a:pPr marL="566928" indent="-457200">
              <a:spcBef>
                <a:spcPts val="400"/>
              </a:spcBef>
              <a:buFont typeface="+mj-lt"/>
              <a:buAutoNum type="arabicPeriod"/>
            </a:pPr>
            <a:r>
              <a:rPr lang="en-IN" dirty="0"/>
              <a:t>Subdued</a:t>
            </a:r>
          </a:p>
          <a:p>
            <a:pPr marL="566928" indent="-457200">
              <a:spcBef>
                <a:spcPts val="400"/>
              </a:spcBef>
              <a:buFont typeface="+mj-lt"/>
              <a:buAutoNum type="arabicPeriod"/>
            </a:pPr>
            <a:r>
              <a:rPr lang="en-IN" dirty="0"/>
              <a:t>Perfectionist</a:t>
            </a:r>
          </a:p>
          <a:p>
            <a:pPr marL="566928" indent="-457200">
              <a:spcBef>
                <a:spcPts val="400"/>
              </a:spcBef>
              <a:buFont typeface="+mj-lt"/>
              <a:buAutoNum type="arabicPeriod"/>
            </a:pPr>
            <a:r>
              <a:rPr lang="en-IN" dirty="0"/>
              <a:t>Critical</a:t>
            </a:r>
          </a:p>
          <a:p>
            <a:pPr marL="566928" indent="-457200">
              <a:spcBef>
                <a:spcPts val="400"/>
              </a:spcBef>
              <a:buFont typeface="+mj-lt"/>
              <a:buAutoNum type="arabicPeriod"/>
            </a:pPr>
            <a:r>
              <a:rPr lang="en-IN" dirty="0"/>
              <a:t>Stress-Prone</a:t>
            </a:r>
          </a:p>
          <a:p>
            <a:pPr marL="566928" indent="-457200">
              <a:spcBef>
                <a:spcPts val="400"/>
              </a:spcBef>
              <a:buFont typeface="+mj-lt"/>
              <a:buAutoNum type="arabicPeriod"/>
            </a:pPr>
            <a:r>
              <a:rPr lang="en-IN" dirty="0"/>
              <a:t>Cautious</a:t>
            </a:r>
          </a:p>
          <a:p>
            <a:pPr marL="566928" indent="-457200">
              <a:spcBef>
                <a:spcPts val="400"/>
              </a:spcBef>
              <a:buFont typeface="+mj-lt"/>
              <a:buAutoNum type="arabicPeriod"/>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200" dirty="0"/>
              <a:t>Type D people are often </a:t>
            </a:r>
            <a:r>
              <a:rPr lang="en-IN" sz="2200" dirty="0">
                <a:solidFill>
                  <a:srgbClr val="0070C0"/>
                </a:solidFill>
              </a:rPr>
              <a:t>the ones who others turn to when looking for support. </a:t>
            </a:r>
          </a:p>
          <a:p>
            <a:r>
              <a:rPr lang="en-IN" sz="2200" dirty="0">
                <a:solidFill>
                  <a:srgbClr val="0070C0"/>
                </a:solidFill>
              </a:rPr>
              <a:t>Compassionate</a:t>
            </a:r>
            <a:r>
              <a:rPr lang="en-IN" sz="2200" dirty="0"/>
              <a:t> individuals by nature, they tend to make some of the </a:t>
            </a:r>
            <a:r>
              <a:rPr lang="en-IN" sz="2200" dirty="0">
                <a:solidFill>
                  <a:srgbClr val="0070C0"/>
                </a:solidFill>
              </a:rPr>
              <a:t>best friends and confidants</a:t>
            </a:r>
            <a:r>
              <a:rPr lang="en-IN" sz="2200" dirty="0"/>
              <a:t>.</a:t>
            </a:r>
          </a:p>
          <a:p>
            <a:endParaRPr lang="en-IN" sz="2200" dirty="0"/>
          </a:p>
          <a:p>
            <a:r>
              <a:rPr lang="en-IN" sz="2200" dirty="0"/>
              <a:t>They generally have </a:t>
            </a:r>
            <a:r>
              <a:rPr lang="en-IN" sz="2200" dirty="0">
                <a:solidFill>
                  <a:srgbClr val="0070C0"/>
                </a:solidFill>
              </a:rPr>
              <a:t>a negative view of life and are always suppressing their emotions.</a:t>
            </a:r>
          </a:p>
          <a:p>
            <a:endParaRPr lang="en-IN" sz="2200" dirty="0">
              <a:solidFill>
                <a:srgbClr val="0070C0"/>
              </a:solidFill>
            </a:endParaRPr>
          </a:p>
          <a:p>
            <a:r>
              <a:rPr lang="en-IN" sz="2200" dirty="0"/>
              <a:t>But if they are able to avoid the downfalls of their personality traits (e.g. depression and negativity), Type D people can be very happy individuals in their routine lives.</a:t>
            </a:r>
          </a:p>
          <a:p>
            <a:endParaRPr lang="en-IN" dirty="0"/>
          </a:p>
        </p:txBody>
      </p:sp>
      <p:sp>
        <p:nvSpPr>
          <p:cNvPr id="3" name="Title 2"/>
          <p:cNvSpPr>
            <a:spLocks noGrp="1"/>
          </p:cNvSpPr>
          <p:nvPr>
            <p:ph type="title"/>
          </p:nvPr>
        </p:nvSpPr>
        <p:spPr/>
        <p:txBody>
          <a:bodyPr/>
          <a:lstStyle/>
          <a:p>
            <a:r>
              <a:rPr lang="en-IN" dirty="0">
                <a:solidFill>
                  <a:schemeClr val="tx1"/>
                </a:solidFill>
              </a:rPr>
              <a:t>           Type D</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b="1" dirty="0"/>
              <a:t>Challenges &amp; Possible Solutions:</a:t>
            </a:r>
          </a:p>
          <a:p>
            <a:pPr>
              <a:buNone/>
            </a:pPr>
            <a:endParaRPr lang="en-IN" sz="2000" b="1" dirty="0"/>
          </a:p>
          <a:p>
            <a:pPr marL="109728" indent="0">
              <a:buNone/>
            </a:pPr>
            <a:r>
              <a:rPr lang="en-IN" sz="2000" dirty="0"/>
              <a:t>Overly Routine-Oriented: Try introducing small changes to your routine and slowly working up from there.</a:t>
            </a:r>
          </a:p>
          <a:p>
            <a:pPr marL="566928" indent="-457200">
              <a:buFont typeface="+mj-lt"/>
              <a:buAutoNum type="arabicPeriod"/>
            </a:pPr>
            <a:endParaRPr lang="en-IN" sz="2000" dirty="0"/>
          </a:p>
          <a:p>
            <a:pPr marL="109728" indent="0">
              <a:buNone/>
            </a:pPr>
            <a:r>
              <a:rPr lang="en-IN" sz="2000" dirty="0"/>
              <a:t>Over thinking: Empty your mind of negative or anxiety-inducing thoughts by journaling or pouring your emotions into creative work.</a:t>
            </a:r>
          </a:p>
          <a:p>
            <a:pPr marL="566928" indent="-457200">
              <a:buFont typeface="+mj-lt"/>
              <a:buAutoNum type="arabicPeriod"/>
            </a:pPr>
            <a:endParaRPr lang="en-IN" sz="2000" dirty="0"/>
          </a:p>
          <a:p>
            <a:pPr marL="109728" indent="0">
              <a:buNone/>
            </a:pPr>
            <a:r>
              <a:rPr lang="en-IN" sz="2000" dirty="0"/>
              <a:t>Socially Inhibited: Practice expressing yourself with your close friends until it starts to feel easier to open up to people.</a:t>
            </a:r>
          </a:p>
          <a:p>
            <a:pPr marL="566928" indent="-457200">
              <a:buFont typeface="+mj-lt"/>
              <a:buAutoNum type="arabicPeriod"/>
            </a:pPr>
            <a:endParaRPr lang="en-IN" sz="2000" dirty="0"/>
          </a:p>
          <a:p>
            <a:pPr marL="566928" indent="-457200">
              <a:buFont typeface="+mj-lt"/>
              <a:buAutoNum type="arabicPeriod"/>
            </a:pPr>
            <a:endParaRPr lang="en-IN" sz="2000" b="1" dirty="0"/>
          </a:p>
          <a:p>
            <a:pPr>
              <a:buNone/>
            </a:pPr>
            <a:endParaRPr lang="en-IN" sz="2000" dirty="0"/>
          </a:p>
        </p:txBody>
      </p:sp>
      <p:sp>
        <p:nvSpPr>
          <p:cNvPr id="3" name="Title 2"/>
          <p:cNvSpPr>
            <a:spLocks noGrp="1"/>
          </p:cNvSpPr>
          <p:nvPr>
            <p:ph type="title"/>
          </p:nvPr>
        </p:nvSpPr>
        <p:spPr>
          <a:xfrm>
            <a:off x="357158" y="0"/>
            <a:ext cx="8329642" cy="1417638"/>
          </a:xfrm>
        </p:spPr>
        <p:txBody>
          <a:bodyPr>
            <a:normAutofit fontScale="90000"/>
          </a:bodyPr>
          <a:lstStyle/>
          <a:p>
            <a:br>
              <a:rPr lang="en-IN" u="sng" dirty="0"/>
            </a:br>
            <a:r>
              <a:rPr lang="en-IN" dirty="0"/>
              <a:t>Common Challenges of Being Type D</a:t>
            </a:r>
            <a:br>
              <a:rPr lang="en-IN" dirty="0"/>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714356"/>
            <a:ext cx="8115328" cy="5292935"/>
          </a:xfrm>
        </p:spPr>
        <p:txBody>
          <a:bodyPr>
            <a:normAutofit/>
          </a:bodyPr>
          <a:lstStyle/>
          <a:p>
            <a:pPr marL="109728" indent="0">
              <a:buNone/>
            </a:pPr>
            <a:r>
              <a:rPr lang="en-IN" sz="2000" dirty="0">
                <a:solidFill>
                  <a:srgbClr val="0070C0"/>
                </a:solidFill>
              </a:rPr>
              <a:t>Overly Cautious</a:t>
            </a:r>
            <a:r>
              <a:rPr lang="en-IN" sz="2000" dirty="0"/>
              <a:t>: Take one little risk each day (even something as small as trying a new flavour of ice cream) to help build your confidence.</a:t>
            </a:r>
          </a:p>
          <a:p>
            <a:endParaRPr lang="en-IN" sz="2000" dirty="0"/>
          </a:p>
          <a:p>
            <a:pPr marL="109728" indent="0">
              <a:buNone/>
            </a:pPr>
            <a:r>
              <a:rPr lang="en-IN" sz="2000" dirty="0">
                <a:solidFill>
                  <a:srgbClr val="0070C0"/>
                </a:solidFill>
              </a:rPr>
              <a:t>Depression- and Worry- Prone</a:t>
            </a:r>
            <a:r>
              <a:rPr lang="en-IN" sz="2000" dirty="0"/>
              <a:t>: Increase your activities and exercise (even if that's the last thing you feel like doing) and try to reframe the way you think about and respond to potentially negative events in life.</a:t>
            </a:r>
          </a:p>
          <a:p>
            <a:endParaRPr lang="en-IN" sz="2000" dirty="0"/>
          </a:p>
          <a:p>
            <a:pPr marL="109728" indent="0">
              <a:buNone/>
            </a:pPr>
            <a:r>
              <a:rPr lang="en-IN" sz="2000" dirty="0">
                <a:solidFill>
                  <a:srgbClr val="0070C0"/>
                </a:solidFill>
              </a:rPr>
              <a:t>Pessimistic :</a:t>
            </a:r>
            <a:r>
              <a:rPr lang="en-IN" sz="2000" dirty="0"/>
              <a:t> Learn to accentuate the positive by writing down three good things about your day before you go to sleep each night.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ig_Five_Personality_Traits.png"/>
          <p:cNvPicPr>
            <a:picLocks noGrp="1" noChangeAspect="1"/>
          </p:cNvPicPr>
          <p:nvPr>
            <p:ph idx="1"/>
          </p:nvPr>
        </p:nvPicPr>
        <p:blipFill>
          <a:blip r:embed="rId2"/>
          <a:stretch>
            <a:fillRect/>
          </a:stretch>
        </p:blipFill>
        <p:spPr>
          <a:xfrm>
            <a:off x="642910" y="1428736"/>
            <a:ext cx="8143932" cy="4857784"/>
          </a:xfrm>
          <a:prstGeom prst="rect">
            <a:avLst/>
          </a:prstGeom>
          <a:ln>
            <a:noFill/>
          </a:ln>
          <a:effectLst>
            <a:softEdge rad="112500"/>
          </a:effectLst>
        </p:spPr>
      </p:pic>
      <p:sp>
        <p:nvSpPr>
          <p:cNvPr id="3" name="Title 2"/>
          <p:cNvSpPr>
            <a:spLocks noGrp="1"/>
          </p:cNvSpPr>
          <p:nvPr>
            <p:ph type="title"/>
          </p:nvPr>
        </p:nvSpPr>
        <p:spPr/>
        <p:txBody>
          <a:bodyPr>
            <a:normAutofit fontScale="90000"/>
          </a:bodyPr>
          <a:lstStyle/>
          <a:p>
            <a:pPr fontAlgn="base"/>
            <a:br>
              <a:rPr lang="en-IN" u="sng" dirty="0"/>
            </a:br>
            <a:r>
              <a:rPr lang="en-IN" u="sng" dirty="0"/>
              <a:t> </a:t>
            </a:r>
            <a:br>
              <a:rPr lang="en-IN" u="sng" dirty="0"/>
            </a:br>
            <a:br>
              <a:rPr lang="en-IN" u="sng" dirty="0"/>
            </a:br>
            <a:r>
              <a:rPr lang="en-IN" sz="3600" dirty="0"/>
              <a:t>Big Five Personality </a:t>
            </a:r>
            <a:r>
              <a:rPr lang="en-IN" sz="3600" dirty="0" err="1"/>
              <a:t>Traits:</a:t>
            </a:r>
            <a:r>
              <a:rPr lang="en-IN" sz="3600" dirty="0" err="1">
                <a:solidFill>
                  <a:srgbClr val="0070C0"/>
                </a:solidFill>
              </a:rPr>
              <a:t>OCEAN</a:t>
            </a:r>
            <a:br>
              <a:rPr lang="en-IN" dirty="0">
                <a:solidFill>
                  <a:srgbClr val="0070C0"/>
                </a:solidFill>
              </a:rPr>
            </a:br>
            <a:r>
              <a:rPr lang="en-IN" dirty="0">
                <a:solidFill>
                  <a:srgbClr val="0070C0"/>
                </a:solidFill>
              </a:rPr>
              <a:t> </a:t>
            </a:r>
            <a:br>
              <a:rPr lang="en-IN" dirty="0"/>
            </a:br>
            <a:br>
              <a:rPr lang="en-IN" dirty="0"/>
            </a:b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642918"/>
            <a:ext cx="8258204" cy="5364373"/>
          </a:xfrm>
        </p:spPr>
        <p:txBody>
          <a:bodyPr>
            <a:normAutofit fontScale="92500" lnSpcReduction="10000"/>
          </a:bodyPr>
          <a:lstStyle/>
          <a:p>
            <a:pPr marL="566928" indent="-457200">
              <a:buAutoNum type="arabicPeriod"/>
            </a:pPr>
            <a:r>
              <a:rPr lang="en-IN" sz="2000" b="1" dirty="0"/>
              <a:t>Openness: </a:t>
            </a:r>
            <a:r>
              <a:rPr lang="en-IN" sz="2000" dirty="0"/>
              <a:t>A degree of intellectual </a:t>
            </a:r>
            <a:r>
              <a:rPr lang="en-IN" sz="2000" dirty="0">
                <a:solidFill>
                  <a:srgbClr val="0070C0"/>
                </a:solidFill>
              </a:rPr>
              <a:t>curiosity, creativity</a:t>
            </a:r>
            <a:r>
              <a:rPr lang="en-IN" sz="2000" dirty="0"/>
              <a:t>, and a preference for </a:t>
            </a:r>
            <a:r>
              <a:rPr lang="en-IN" sz="2000" dirty="0">
                <a:solidFill>
                  <a:srgbClr val="0070C0"/>
                </a:solidFill>
              </a:rPr>
              <a:t>novelty</a:t>
            </a:r>
            <a:r>
              <a:rPr lang="en-IN" sz="2000" b="1" dirty="0">
                <a:solidFill>
                  <a:srgbClr val="0070C0"/>
                </a:solidFill>
              </a:rPr>
              <a:t>.</a:t>
            </a:r>
          </a:p>
          <a:p>
            <a:pPr marL="566928" indent="-457200">
              <a:buNone/>
            </a:pPr>
            <a:r>
              <a:rPr lang="en-IN" sz="2000" dirty="0">
                <a:solidFill>
                  <a:srgbClr val="0070C0"/>
                </a:solidFill>
              </a:rPr>
              <a:t>              </a:t>
            </a:r>
            <a:r>
              <a:rPr lang="en-IN" sz="2000" dirty="0">
                <a:solidFill>
                  <a:srgbClr val="FF0000"/>
                </a:solidFill>
              </a:rPr>
              <a:t>Being creative &amp; open to new ideas</a:t>
            </a:r>
          </a:p>
          <a:p>
            <a:pPr>
              <a:buNone/>
            </a:pPr>
            <a:r>
              <a:rPr lang="en-IN" sz="2000" dirty="0"/>
              <a:t>   The Openness dimension refers to a person’s intellect or imagination. This dimension is meant to assess a person’s creativity and desire to adapt to </a:t>
            </a:r>
            <a:r>
              <a:rPr lang="en-IN" sz="2000" b="1" dirty="0"/>
              <a:t>explore </a:t>
            </a:r>
            <a:r>
              <a:rPr lang="en-IN" sz="2000" dirty="0"/>
              <a:t>new things. The dimension is meant to assess one’s openness to experience, such as; aesthetic sensitivity, intellect, curiosity, etc. </a:t>
            </a:r>
          </a:p>
          <a:p>
            <a:pPr>
              <a:buNone/>
            </a:pPr>
            <a:endParaRPr lang="en-IN" sz="2000" dirty="0"/>
          </a:p>
          <a:p>
            <a:endParaRPr lang="en-IN" sz="2000" dirty="0"/>
          </a:p>
          <a:p>
            <a:pPr>
              <a:buNone/>
            </a:pPr>
            <a:r>
              <a:rPr lang="en-IN" sz="2000" b="1" dirty="0"/>
              <a:t>2. Conscientiousness</a:t>
            </a:r>
            <a:r>
              <a:rPr lang="en-IN" sz="2000" dirty="0"/>
              <a:t>: </a:t>
            </a:r>
            <a:r>
              <a:rPr lang="en-IN" sz="2000" dirty="0">
                <a:solidFill>
                  <a:srgbClr val="FF0000"/>
                </a:solidFill>
              </a:rPr>
              <a:t>A tendency to be organized</a:t>
            </a:r>
            <a:r>
              <a:rPr lang="en-IN" sz="2000" dirty="0">
                <a:solidFill>
                  <a:srgbClr val="0070C0"/>
                </a:solidFill>
              </a:rPr>
              <a:t>.</a:t>
            </a:r>
          </a:p>
          <a:p>
            <a:pPr>
              <a:buNone/>
            </a:pPr>
            <a:endParaRPr lang="en-IN" sz="2000" b="1" dirty="0"/>
          </a:p>
          <a:p>
            <a:pPr>
              <a:buNone/>
            </a:pPr>
            <a:r>
              <a:rPr lang="en-IN" sz="2000" dirty="0"/>
              <a:t>   This implies the desire of an individual to </a:t>
            </a:r>
            <a:r>
              <a:rPr lang="en-IN" sz="2000" dirty="0">
                <a:solidFill>
                  <a:srgbClr val="0070C0"/>
                </a:solidFill>
              </a:rPr>
              <a:t>do the task correctly</a:t>
            </a:r>
            <a:r>
              <a:rPr lang="en-IN" sz="2000" dirty="0"/>
              <a:t>. Conscientiousness is the dimension for </a:t>
            </a:r>
            <a:r>
              <a:rPr lang="en-IN" sz="2000" dirty="0">
                <a:solidFill>
                  <a:srgbClr val="0070C0"/>
                </a:solidFill>
              </a:rPr>
              <a:t>assessing one’s diligence, efficiency and the ability to be organized</a:t>
            </a:r>
            <a:r>
              <a:rPr lang="en-IN" sz="2000" dirty="0"/>
              <a:t>. A high score for conscientiousness implies </a:t>
            </a:r>
            <a:r>
              <a:rPr lang="en-IN" sz="2000" dirty="0">
                <a:solidFill>
                  <a:srgbClr val="0070C0"/>
                </a:solidFill>
              </a:rPr>
              <a:t>self-discipline. </a:t>
            </a:r>
          </a:p>
          <a:p>
            <a:pPr>
              <a:buNone/>
            </a:pPr>
            <a:r>
              <a:rPr lang="en-IN" sz="2000" dirty="0">
                <a:solidFill>
                  <a:srgbClr val="FF0000"/>
                </a:solidFill>
              </a:rPr>
              <a:t>   Whereas, a low score implies spontaneous behavior and even a lack of reliability</a:t>
            </a:r>
            <a:r>
              <a:rPr lang="en-IN" sz="2000" dirty="0"/>
              <a:t>.</a:t>
            </a:r>
          </a:p>
          <a:p>
            <a:pPr>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285728"/>
            <a:ext cx="8186766" cy="5721563"/>
          </a:xfrm>
        </p:spPr>
        <p:txBody>
          <a:bodyPr>
            <a:normAutofit fontScale="92500" lnSpcReduction="10000"/>
          </a:bodyPr>
          <a:lstStyle/>
          <a:p>
            <a:pPr>
              <a:buNone/>
            </a:pPr>
            <a:r>
              <a:rPr lang="en-IN" sz="2000" b="1" dirty="0"/>
              <a:t>3. Extraversion: </a:t>
            </a:r>
            <a:r>
              <a:rPr lang="en-IN" sz="2000" b="1" dirty="0">
                <a:solidFill>
                  <a:srgbClr val="FF0000"/>
                </a:solidFill>
              </a:rPr>
              <a:t>A tendency to seek the company of others and talk.</a:t>
            </a:r>
          </a:p>
          <a:p>
            <a:pPr>
              <a:buNone/>
            </a:pPr>
            <a:endParaRPr lang="en-IN" sz="2000" dirty="0"/>
          </a:p>
          <a:p>
            <a:pPr>
              <a:buNone/>
            </a:pPr>
            <a:r>
              <a:rPr lang="en-IN" sz="2000" b="1" dirty="0"/>
              <a:t>   </a:t>
            </a:r>
            <a:r>
              <a:rPr lang="en-IN" sz="2000" dirty="0"/>
              <a:t>The Extraversion dimension measures if an individual is more open to external interactions or prefer being low-key.</a:t>
            </a:r>
          </a:p>
          <a:p>
            <a:pPr>
              <a:buNone/>
            </a:pPr>
            <a:r>
              <a:rPr lang="en-IN" sz="2000" dirty="0"/>
              <a:t>   Extroverts are perceived as people with high energy levels, whereas introverts prefer more time alone and need time to warm up.</a:t>
            </a:r>
          </a:p>
          <a:p>
            <a:pPr>
              <a:buNone/>
            </a:pPr>
            <a:r>
              <a:rPr lang="en-IN" sz="2000" b="1" dirty="0"/>
              <a:t>4. Agreeableness: </a:t>
            </a:r>
            <a:r>
              <a:rPr lang="en-IN" sz="2000" b="1" dirty="0">
                <a:solidFill>
                  <a:srgbClr val="FF0000"/>
                </a:solidFill>
              </a:rPr>
              <a:t>A measure of one’s trusting and helpful nature.</a:t>
            </a:r>
          </a:p>
          <a:p>
            <a:pPr>
              <a:buNone/>
            </a:pPr>
            <a:r>
              <a:rPr lang="en-IN" sz="2000" b="1" dirty="0"/>
              <a:t>   </a:t>
            </a:r>
            <a:r>
              <a:rPr lang="en-IN" sz="2000" dirty="0"/>
              <a:t>This trait reflects social harmony or the lack of it. Agreeable people are considered as benevolent, trusting, helpful and willing to compromise for the greater good. Whereas, disagreeable individuals are seen as selfish, sceptic and unfriendly.</a:t>
            </a:r>
          </a:p>
          <a:p>
            <a:pPr>
              <a:buNone/>
            </a:pPr>
            <a:endParaRPr lang="en-IN" sz="2000" dirty="0"/>
          </a:p>
          <a:p>
            <a:pPr>
              <a:buNone/>
            </a:pPr>
            <a:r>
              <a:rPr lang="en-IN" sz="2000" b="1" dirty="0"/>
              <a:t>5. Neuroticism: </a:t>
            </a:r>
            <a:r>
              <a:rPr lang="en-IN" sz="2000" b="1" dirty="0">
                <a:solidFill>
                  <a:srgbClr val="FF0000"/>
                </a:solidFill>
              </a:rPr>
              <a:t>Predisposition to psychological stress</a:t>
            </a:r>
            <a:r>
              <a:rPr lang="en-IN" sz="2000" b="1" dirty="0"/>
              <a:t>.</a:t>
            </a:r>
          </a:p>
          <a:p>
            <a:pPr>
              <a:buNone/>
            </a:pPr>
            <a:r>
              <a:rPr lang="en-IN" sz="2000" b="1" dirty="0"/>
              <a:t>   </a:t>
            </a:r>
            <a:r>
              <a:rPr lang="en-IN" sz="2000" dirty="0"/>
              <a:t>This is a measure of a person’s ability to feel negative emotions like anxiety, and anger. In other words, Neuroticism measures a person’s emotional stability.</a:t>
            </a:r>
            <a:endParaRPr lang="en-IN" sz="2000" b="1" dirty="0"/>
          </a:p>
          <a:p>
            <a:pPr>
              <a:buNone/>
            </a:pP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F9637C-9E46-41BB-8608-FF49DCF2EBFB}"/>
              </a:ext>
            </a:extLst>
          </p:cNvPr>
          <p:cNvSpPr>
            <a:spLocks noGrp="1"/>
          </p:cNvSpPr>
          <p:nvPr>
            <p:ph type="title"/>
          </p:nvPr>
        </p:nvSpPr>
        <p:spPr>
          <a:xfrm>
            <a:off x="539552" y="274638"/>
            <a:ext cx="8147248" cy="706090"/>
          </a:xfrm>
        </p:spPr>
        <p:txBody>
          <a:bodyPr>
            <a:normAutofit fontScale="90000"/>
          </a:bodyPr>
          <a:lstStyle/>
          <a:p>
            <a:br>
              <a:rPr lang="en-IN" b="1" i="0" dirty="0">
                <a:solidFill>
                  <a:srgbClr val="222222"/>
                </a:solidFill>
                <a:effectLst/>
                <a:latin typeface="Raleway"/>
              </a:rPr>
            </a:br>
            <a:r>
              <a:rPr lang="en-IN" b="1" i="0" dirty="0">
                <a:solidFill>
                  <a:srgbClr val="222222"/>
                </a:solidFill>
                <a:effectLst/>
                <a:latin typeface="Raleway"/>
              </a:rPr>
              <a:t>       Comparison Chart</a:t>
            </a:r>
            <a:br>
              <a:rPr lang="en-IN" b="1" i="0" dirty="0">
                <a:solidFill>
                  <a:srgbClr val="222222"/>
                </a:solidFill>
                <a:effectLst/>
                <a:latin typeface="Raleway"/>
              </a:rPr>
            </a:br>
            <a:endParaRPr lang="en-IN" dirty="0"/>
          </a:p>
        </p:txBody>
      </p:sp>
      <p:graphicFrame>
        <p:nvGraphicFramePr>
          <p:cNvPr id="7" name="Content Placeholder 6">
            <a:extLst>
              <a:ext uri="{FF2B5EF4-FFF2-40B4-BE49-F238E27FC236}">
                <a16:creationId xmlns:a16="http://schemas.microsoft.com/office/drawing/2014/main" id="{B530C0A8-9C17-4B41-BFF1-A529E384FEE5}"/>
              </a:ext>
            </a:extLst>
          </p:cNvPr>
          <p:cNvGraphicFramePr>
            <a:graphicFrameLocks noGrp="1"/>
          </p:cNvGraphicFramePr>
          <p:nvPr>
            <p:ph idx="1"/>
            <p:extLst>
              <p:ext uri="{D42A27DB-BD31-4B8C-83A1-F6EECF244321}">
                <p14:modId xmlns:p14="http://schemas.microsoft.com/office/powerpoint/2010/main" val="3768195648"/>
              </p:ext>
            </p:extLst>
          </p:nvPr>
        </p:nvGraphicFramePr>
        <p:xfrm>
          <a:off x="609600" y="908720"/>
          <a:ext cx="7778823" cy="5855018"/>
        </p:xfrm>
        <a:graphic>
          <a:graphicData uri="http://schemas.openxmlformats.org/drawingml/2006/table">
            <a:tbl>
              <a:tblPr firstRow="1" firstCol="1" bandRow="1">
                <a:tableStyleId>{5C22544A-7EE6-4342-B048-85BDC9FD1C3A}</a:tableStyleId>
              </a:tblPr>
              <a:tblGrid>
                <a:gridCol w="2592941">
                  <a:extLst>
                    <a:ext uri="{9D8B030D-6E8A-4147-A177-3AD203B41FA5}">
                      <a16:colId xmlns:a16="http://schemas.microsoft.com/office/drawing/2014/main" val="2662066546"/>
                    </a:ext>
                  </a:extLst>
                </a:gridCol>
                <a:gridCol w="2592941">
                  <a:extLst>
                    <a:ext uri="{9D8B030D-6E8A-4147-A177-3AD203B41FA5}">
                      <a16:colId xmlns:a16="http://schemas.microsoft.com/office/drawing/2014/main" val="71637925"/>
                    </a:ext>
                  </a:extLst>
                </a:gridCol>
                <a:gridCol w="2592941">
                  <a:extLst>
                    <a:ext uri="{9D8B030D-6E8A-4147-A177-3AD203B41FA5}">
                      <a16:colId xmlns:a16="http://schemas.microsoft.com/office/drawing/2014/main" val="1261790966"/>
                    </a:ext>
                  </a:extLst>
                </a:gridCol>
              </a:tblGrid>
              <a:tr h="614499">
                <a:tc>
                  <a:txBody>
                    <a:bodyPr/>
                    <a:lstStyle/>
                    <a:p>
                      <a:pPr algn="ctr">
                        <a:lnSpc>
                          <a:spcPct val="107000"/>
                        </a:lnSpc>
                        <a:spcAft>
                          <a:spcPts val="1200"/>
                        </a:spcAft>
                      </a:pPr>
                      <a:r>
                        <a:rPr lang="en-IN" sz="1600" cap="all">
                          <a:effectLst/>
                        </a:rPr>
                        <a:t>BASIS FOR COMPARISON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nchor="ctr"/>
                </a:tc>
                <a:tc>
                  <a:txBody>
                    <a:bodyPr/>
                    <a:lstStyle/>
                    <a:p>
                      <a:pPr algn="ctr">
                        <a:lnSpc>
                          <a:spcPct val="107000"/>
                        </a:lnSpc>
                        <a:spcAft>
                          <a:spcPts val="1200"/>
                        </a:spcAft>
                      </a:pPr>
                      <a:r>
                        <a:rPr lang="en-IN" sz="1600" cap="all">
                          <a:effectLst/>
                        </a:rPr>
                        <a:t>OBJECTIVE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nchor="ctr"/>
                </a:tc>
                <a:tc>
                  <a:txBody>
                    <a:bodyPr/>
                    <a:lstStyle/>
                    <a:p>
                      <a:pPr algn="ctr">
                        <a:lnSpc>
                          <a:spcPct val="107000"/>
                        </a:lnSpc>
                        <a:spcAft>
                          <a:spcPts val="1200"/>
                        </a:spcAft>
                      </a:pPr>
                      <a:r>
                        <a:rPr lang="en-IN" sz="1600" cap="all">
                          <a:effectLst/>
                        </a:rPr>
                        <a:t>SUBJECTIVE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nchor="ctr"/>
                </a:tc>
                <a:extLst>
                  <a:ext uri="{0D108BD9-81ED-4DB2-BD59-A6C34878D82A}">
                    <a16:rowId xmlns:a16="http://schemas.microsoft.com/office/drawing/2014/main" val="3295443700"/>
                  </a:ext>
                </a:extLst>
              </a:tr>
              <a:tr h="1626033">
                <a:tc>
                  <a:txBody>
                    <a:bodyPr/>
                    <a:lstStyle/>
                    <a:p>
                      <a:pPr>
                        <a:lnSpc>
                          <a:spcPct val="107000"/>
                        </a:lnSpc>
                        <a:spcAft>
                          <a:spcPts val="1200"/>
                        </a:spcAft>
                      </a:pPr>
                      <a:r>
                        <a:rPr lang="en-IN" sz="1600">
                          <a:effectLst/>
                        </a:rPr>
                        <a:t>Meaning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dirty="0">
                          <a:effectLst/>
                        </a:rPr>
                        <a:t>Objective refers to neutral statement which is completely true, unbiased and balanced.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Subjective means something which does not shows clear picture or it is just a person's outlook or expression of opinion.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extLst>
                  <a:ext uri="{0D108BD9-81ED-4DB2-BD59-A6C34878D82A}">
                    <a16:rowId xmlns:a16="http://schemas.microsoft.com/office/drawing/2014/main" val="3320707358"/>
                  </a:ext>
                </a:extLst>
              </a:tr>
              <a:tr h="614499">
                <a:tc>
                  <a:txBody>
                    <a:bodyPr/>
                    <a:lstStyle/>
                    <a:p>
                      <a:pPr>
                        <a:lnSpc>
                          <a:spcPct val="107000"/>
                        </a:lnSpc>
                        <a:spcAft>
                          <a:spcPts val="1200"/>
                        </a:spcAft>
                      </a:pPr>
                      <a:r>
                        <a:rPr lang="en-IN" sz="1600">
                          <a:effectLst/>
                        </a:rPr>
                        <a:t>Based 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Facts and observations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Assumptions, beliefs, opinions.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extLst>
                  <a:ext uri="{0D108BD9-81ED-4DB2-BD59-A6C34878D82A}">
                    <a16:rowId xmlns:a16="http://schemas.microsoft.com/office/drawing/2014/main" val="614476208"/>
                  </a:ext>
                </a:extLst>
              </a:tr>
              <a:tr h="361615">
                <a:tc>
                  <a:txBody>
                    <a:bodyPr/>
                    <a:lstStyle/>
                    <a:p>
                      <a:pPr>
                        <a:lnSpc>
                          <a:spcPct val="107000"/>
                        </a:lnSpc>
                        <a:spcAft>
                          <a:spcPts val="1200"/>
                        </a:spcAft>
                      </a:pPr>
                      <a:r>
                        <a:rPr lang="en-IN" sz="1600">
                          <a:effectLst/>
                        </a:rPr>
                        <a:t>Truth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Provable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Subject relative.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extLst>
                  <a:ext uri="{0D108BD9-81ED-4DB2-BD59-A6C34878D82A}">
                    <a16:rowId xmlns:a16="http://schemas.microsoft.com/office/drawing/2014/main" val="3691387650"/>
                  </a:ext>
                </a:extLst>
              </a:tr>
              <a:tr h="361615">
                <a:tc>
                  <a:txBody>
                    <a:bodyPr/>
                    <a:lstStyle/>
                    <a:p>
                      <a:pPr>
                        <a:lnSpc>
                          <a:spcPct val="107000"/>
                        </a:lnSpc>
                        <a:spcAft>
                          <a:spcPts val="1200"/>
                        </a:spcAft>
                      </a:pPr>
                      <a:r>
                        <a:rPr lang="en-IN" sz="1600">
                          <a:effectLst/>
                        </a:rPr>
                        <a:t>Verification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Verified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dirty="0">
                          <a:effectLst/>
                        </a:rPr>
                        <a:t>Non-verified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extLst>
                  <a:ext uri="{0D108BD9-81ED-4DB2-BD59-A6C34878D82A}">
                    <a16:rowId xmlns:a16="http://schemas.microsoft.com/office/drawing/2014/main" val="3374401173"/>
                  </a:ext>
                </a:extLst>
              </a:tr>
              <a:tr h="867382">
                <a:tc>
                  <a:txBody>
                    <a:bodyPr/>
                    <a:lstStyle/>
                    <a:p>
                      <a:pPr>
                        <a:lnSpc>
                          <a:spcPct val="107000"/>
                        </a:lnSpc>
                        <a:spcAft>
                          <a:spcPts val="1200"/>
                        </a:spcAft>
                      </a:pPr>
                      <a:r>
                        <a:rPr lang="en-IN" sz="1600">
                          <a:effectLst/>
                        </a:rPr>
                        <a:t>Reporting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dirty="0">
                          <a:effectLst/>
                        </a:rPr>
                        <a:t>Same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Varies to a great extent, from person to person, day to day.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extLst>
                  <a:ext uri="{0D108BD9-81ED-4DB2-BD59-A6C34878D82A}">
                    <a16:rowId xmlns:a16="http://schemas.microsoft.com/office/drawing/2014/main" val="3727311711"/>
                  </a:ext>
                </a:extLst>
              </a:tr>
              <a:tr h="361615">
                <a:tc>
                  <a:txBody>
                    <a:bodyPr/>
                    <a:lstStyle/>
                    <a:p>
                      <a:pPr>
                        <a:lnSpc>
                          <a:spcPct val="107000"/>
                        </a:lnSpc>
                        <a:spcAft>
                          <a:spcPts val="1200"/>
                        </a:spcAft>
                      </a:pPr>
                      <a:r>
                        <a:rPr lang="en-IN" sz="1600">
                          <a:effectLst/>
                        </a:rPr>
                        <a:t>Decision making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Yes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No</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extLst>
                  <a:ext uri="{0D108BD9-81ED-4DB2-BD59-A6C34878D82A}">
                    <a16:rowId xmlns:a16="http://schemas.microsoft.com/office/drawing/2014/main" val="1370390613"/>
                  </a:ext>
                </a:extLst>
              </a:tr>
              <a:tr h="867382">
                <a:tc>
                  <a:txBody>
                    <a:bodyPr/>
                    <a:lstStyle/>
                    <a:p>
                      <a:pPr>
                        <a:lnSpc>
                          <a:spcPct val="107000"/>
                        </a:lnSpc>
                        <a:spcAft>
                          <a:spcPts val="1200"/>
                        </a:spcAft>
                      </a:pPr>
                      <a:r>
                        <a:rPr lang="en-IN" sz="1600" dirty="0">
                          <a:effectLst/>
                        </a:rPr>
                        <a:t>Used 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a:effectLst/>
                        </a:rPr>
                        <a:t>Textbooks and encyclopedias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tc>
                  <a:txBody>
                    <a:bodyPr/>
                    <a:lstStyle/>
                    <a:p>
                      <a:pPr>
                        <a:lnSpc>
                          <a:spcPct val="107000"/>
                        </a:lnSpc>
                        <a:spcAft>
                          <a:spcPts val="1200"/>
                        </a:spcAft>
                      </a:pPr>
                      <a:r>
                        <a:rPr lang="en-IN" sz="1600" dirty="0">
                          <a:effectLst/>
                        </a:rPr>
                        <a:t>Blogs, comments on social media and biographies.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111" marR="63111" marT="63111" marB="63111"/>
                </a:tc>
                <a:extLst>
                  <a:ext uri="{0D108BD9-81ED-4DB2-BD59-A6C34878D82A}">
                    <a16:rowId xmlns:a16="http://schemas.microsoft.com/office/drawing/2014/main" val="1970567727"/>
                  </a:ext>
                </a:extLst>
              </a:tr>
            </a:tbl>
          </a:graphicData>
        </a:graphic>
      </p:graphicFrame>
    </p:spTree>
    <p:extLst>
      <p:ext uri="{BB962C8B-B14F-4D97-AF65-F5344CB8AC3E}">
        <p14:creationId xmlns:p14="http://schemas.microsoft.com/office/powerpoint/2010/main" val="294781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ersonal-swot-analysis-.jpg"/>
          <p:cNvPicPr>
            <a:picLocks noGrp="1" noChangeAspect="1"/>
          </p:cNvPicPr>
          <p:nvPr>
            <p:ph idx="1"/>
          </p:nvPr>
        </p:nvPicPr>
        <p:blipFill>
          <a:blip r:embed="rId2" cstate="print"/>
          <a:stretch>
            <a:fillRect/>
          </a:stretch>
        </p:blipFill>
        <p:spPr>
          <a:xfrm>
            <a:off x="698766" y="1340768"/>
            <a:ext cx="7689658" cy="5242594"/>
          </a:xfrm>
          <a:prstGeom prst="rect">
            <a:avLst/>
          </a:prstGeom>
          <a:ln>
            <a:noFill/>
          </a:ln>
          <a:effectLst>
            <a:softEdge rad="112500"/>
          </a:effectLst>
        </p:spPr>
      </p:pic>
      <p:sp>
        <p:nvSpPr>
          <p:cNvPr id="3" name="Title 2"/>
          <p:cNvSpPr>
            <a:spLocks noGrp="1"/>
          </p:cNvSpPr>
          <p:nvPr>
            <p:ph type="title"/>
          </p:nvPr>
        </p:nvSpPr>
        <p:spPr>
          <a:xfrm>
            <a:off x="457200" y="254318"/>
            <a:ext cx="8229600" cy="1143000"/>
          </a:xfrm>
        </p:spPr>
        <p:txBody>
          <a:bodyPr>
            <a:normAutofit/>
          </a:bodyPr>
          <a:lstStyle/>
          <a:p>
            <a:r>
              <a:rPr lang="en-IN" sz="2800" dirty="0"/>
              <a:t>           Ways to identify Self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IN" sz="1900" dirty="0"/>
          </a:p>
          <a:p>
            <a:r>
              <a:rPr lang="en-IN" sz="1900" dirty="0"/>
              <a:t>Personal SWOT analysis is a great </a:t>
            </a:r>
            <a:r>
              <a:rPr lang="en-IN" sz="1900" b="1" dirty="0">
                <a:solidFill>
                  <a:srgbClr val="0070C0"/>
                </a:solidFill>
              </a:rPr>
              <a:t>self-assessment tool </a:t>
            </a:r>
            <a:r>
              <a:rPr lang="en-IN" sz="1900" dirty="0"/>
              <a:t>to assess yourself in order to plan your career. </a:t>
            </a:r>
          </a:p>
          <a:p>
            <a:pPr marL="109728" indent="0">
              <a:buNone/>
            </a:pPr>
            <a:endParaRPr lang="en-IN" sz="1900" dirty="0"/>
          </a:p>
          <a:p>
            <a:pPr marL="109728" indent="0">
              <a:buNone/>
            </a:pPr>
            <a:endParaRPr lang="en-IN" sz="1900" dirty="0"/>
          </a:p>
          <a:p>
            <a:r>
              <a:rPr lang="en-IN" sz="1900" dirty="0"/>
              <a:t>The tricky part is </a:t>
            </a:r>
            <a:r>
              <a:rPr lang="en-IN" sz="1900" dirty="0">
                <a:solidFill>
                  <a:srgbClr val="0070C0"/>
                </a:solidFill>
              </a:rPr>
              <a:t>finding a job you love that matches your skill set</a:t>
            </a:r>
            <a:r>
              <a:rPr lang="en-IN" sz="1900" dirty="0"/>
              <a:t> and of course pays well. SWOT Analysis helps in finding the solution to this problem also.</a:t>
            </a:r>
          </a:p>
          <a:p>
            <a:endParaRPr lang="en-IN" sz="1900"/>
          </a:p>
          <a:p>
            <a:pPr marL="109728" indent="0">
              <a:buNone/>
            </a:pPr>
            <a:endParaRPr lang="en-IN" sz="1900" dirty="0"/>
          </a:p>
          <a:p>
            <a:r>
              <a:rPr lang="en-IN" sz="1900" dirty="0"/>
              <a:t>SWOT Analysis is the process of </a:t>
            </a:r>
            <a:r>
              <a:rPr lang="en-IN" sz="1900" b="1" dirty="0">
                <a:solidFill>
                  <a:srgbClr val="0070C0"/>
                </a:solidFill>
              </a:rPr>
              <a:t>examining your Strengths and Weaknesses, and also Opportunities and Threats</a:t>
            </a:r>
            <a:r>
              <a:rPr lang="en-IN" sz="2000" b="1" dirty="0"/>
              <a:t>.</a:t>
            </a:r>
            <a:endParaRPr lang="en-IN" sz="1900" b="1" dirty="0"/>
          </a:p>
        </p:txBody>
      </p:sp>
      <p:sp>
        <p:nvSpPr>
          <p:cNvPr id="3" name="Title 2"/>
          <p:cNvSpPr>
            <a:spLocks noGrp="1"/>
          </p:cNvSpPr>
          <p:nvPr>
            <p:ph type="title"/>
          </p:nvPr>
        </p:nvSpPr>
        <p:spPr/>
        <p:txBody>
          <a:bodyPr/>
          <a:lstStyle/>
          <a:p>
            <a:r>
              <a:rPr lang="en-IN" dirty="0"/>
              <a:t>     SWOT Analysis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r.jpg"/>
          <p:cNvPicPr>
            <a:picLocks noGrp="1" noChangeAspect="1"/>
          </p:cNvPicPr>
          <p:nvPr>
            <p:ph idx="1"/>
          </p:nvPr>
        </p:nvPicPr>
        <p:blipFill>
          <a:blip r:embed="rId2"/>
          <a:stretch>
            <a:fillRect/>
          </a:stretch>
        </p:blipFill>
        <p:spPr>
          <a:xfrm>
            <a:off x="571472" y="214290"/>
            <a:ext cx="8001056" cy="5715040"/>
          </a:xfrm>
          <a:prstGeom prst="rect">
            <a:avLst/>
          </a:prstGeom>
          <a:ln>
            <a:noFill/>
          </a:ln>
          <a:effectLst>
            <a:softEdge rad="11250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007183"/>
          </a:xfrm>
        </p:spPr>
        <p:txBody>
          <a:bodyPr>
            <a:normAutofit/>
          </a:bodyPr>
          <a:lstStyle/>
          <a:p>
            <a:pPr fontAlgn="base"/>
            <a:endParaRPr lang="en-IN" sz="2100" dirty="0"/>
          </a:p>
          <a:p>
            <a:pPr fontAlgn="base"/>
            <a:endParaRPr lang="en-IN" sz="2100" dirty="0"/>
          </a:p>
          <a:p>
            <a:pPr fontAlgn="base"/>
            <a:r>
              <a:rPr lang="en-IN" sz="2100" dirty="0"/>
              <a:t>1) What are the professional qualifications/certifications you have that make </a:t>
            </a:r>
            <a:r>
              <a:rPr lang="en-IN" sz="2100" dirty="0">
                <a:solidFill>
                  <a:srgbClr val="0070C0"/>
                </a:solidFill>
              </a:rPr>
              <a:t>you stand out of the queue</a:t>
            </a:r>
            <a:r>
              <a:rPr lang="en-IN" sz="2100" dirty="0"/>
              <a:t>?</a:t>
            </a:r>
          </a:p>
          <a:p>
            <a:pPr fontAlgn="base"/>
            <a:r>
              <a:rPr lang="en-IN" sz="2100" dirty="0"/>
              <a:t>2) Do you have expertise in some areas that can make a </a:t>
            </a:r>
            <a:r>
              <a:rPr lang="en-IN" sz="2100" dirty="0">
                <a:solidFill>
                  <a:srgbClr val="0070C0"/>
                </a:solidFill>
              </a:rPr>
              <a:t>difference?</a:t>
            </a:r>
          </a:p>
          <a:p>
            <a:pPr fontAlgn="base"/>
            <a:r>
              <a:rPr lang="en-IN" sz="2100" dirty="0"/>
              <a:t>3) How are your </a:t>
            </a:r>
            <a:r>
              <a:rPr lang="en-IN" sz="2100" dirty="0">
                <a:solidFill>
                  <a:srgbClr val="0070C0"/>
                </a:solidFill>
              </a:rPr>
              <a:t>communication </a:t>
            </a:r>
            <a:r>
              <a:rPr lang="en-IN" sz="2100" dirty="0"/>
              <a:t>skills?</a:t>
            </a:r>
          </a:p>
          <a:p>
            <a:pPr fontAlgn="base"/>
            <a:r>
              <a:rPr lang="en-IN" sz="2100" dirty="0"/>
              <a:t>4) How </a:t>
            </a:r>
            <a:r>
              <a:rPr lang="en-IN" sz="2100" dirty="0">
                <a:solidFill>
                  <a:srgbClr val="0070C0"/>
                </a:solidFill>
              </a:rPr>
              <a:t>many languages </a:t>
            </a:r>
            <a:r>
              <a:rPr lang="en-IN" sz="2100" dirty="0"/>
              <a:t>can you speak?</a:t>
            </a:r>
          </a:p>
          <a:p>
            <a:pPr fontAlgn="base"/>
            <a:r>
              <a:rPr lang="en-IN" sz="2100" dirty="0"/>
              <a:t>5) Do you have an </a:t>
            </a:r>
            <a:r>
              <a:rPr lang="en-IN" sz="2100" dirty="0">
                <a:solidFill>
                  <a:srgbClr val="0070C0"/>
                </a:solidFill>
              </a:rPr>
              <a:t>adaptive nature or not</a:t>
            </a:r>
            <a:r>
              <a:rPr lang="en-IN" sz="2100" dirty="0"/>
              <a:t>?</a:t>
            </a:r>
          </a:p>
          <a:p>
            <a:pPr fontAlgn="base"/>
            <a:r>
              <a:rPr lang="en-IN" sz="2100" dirty="0"/>
              <a:t>6) </a:t>
            </a:r>
            <a:r>
              <a:rPr lang="en-IN" sz="2100" dirty="0">
                <a:solidFill>
                  <a:srgbClr val="0070C0"/>
                </a:solidFill>
              </a:rPr>
              <a:t>What do others think </a:t>
            </a:r>
            <a:r>
              <a:rPr lang="en-IN" sz="2100" dirty="0"/>
              <a:t>of your strengths?</a:t>
            </a:r>
          </a:p>
          <a:p>
            <a:pPr marL="109728" indent="0">
              <a:buNone/>
            </a:pPr>
            <a:endParaRPr lang="en-IN" dirty="0"/>
          </a:p>
        </p:txBody>
      </p:sp>
      <p:sp>
        <p:nvSpPr>
          <p:cNvPr id="3" name="Title 2"/>
          <p:cNvSpPr>
            <a:spLocks noGrp="1"/>
          </p:cNvSpPr>
          <p:nvPr>
            <p:ph type="title"/>
          </p:nvPr>
        </p:nvSpPr>
        <p:spPr>
          <a:xfrm>
            <a:off x="500034" y="0"/>
            <a:ext cx="8186766" cy="1000108"/>
          </a:xfrm>
        </p:spPr>
        <p:txBody>
          <a:bodyPr>
            <a:normAutofit fontScale="90000"/>
          </a:bodyPr>
          <a:lstStyle/>
          <a:p>
            <a:br>
              <a:rPr lang="en-IN" u="sng" dirty="0"/>
            </a:br>
            <a:r>
              <a:rPr lang="en-IN" dirty="0"/>
              <a:t>           1 Strengths</a:t>
            </a:r>
            <a:br>
              <a:rPr lang="en-IN" dirty="0"/>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eak.jpg"/>
          <p:cNvPicPr>
            <a:picLocks noGrp="1" noChangeAspect="1"/>
          </p:cNvPicPr>
          <p:nvPr>
            <p:ph idx="1"/>
          </p:nvPr>
        </p:nvPicPr>
        <p:blipFill>
          <a:blip r:embed="rId2"/>
          <a:stretch>
            <a:fillRect/>
          </a:stretch>
        </p:blipFill>
        <p:spPr>
          <a:xfrm>
            <a:off x="357158" y="357166"/>
            <a:ext cx="8501122" cy="5072098"/>
          </a:xfrm>
          <a:prstGeom prst="rect">
            <a:avLst/>
          </a:prstGeom>
          <a:ln>
            <a:noFill/>
          </a:ln>
          <a:effectLst>
            <a:softEdge rad="112500"/>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IN" sz="2300" dirty="0"/>
              <a:t>1) Do you have the necessary skills or qualifications to be successful in your field?</a:t>
            </a:r>
          </a:p>
          <a:p>
            <a:pPr fontAlgn="base"/>
            <a:r>
              <a:rPr lang="en-IN" sz="2300" dirty="0"/>
              <a:t>2) Do you have any bad habits such as getting late, poor communication skills, etc.</a:t>
            </a:r>
          </a:p>
          <a:p>
            <a:pPr fontAlgn="base"/>
            <a:r>
              <a:rPr lang="en-IN" sz="2300" dirty="0"/>
              <a:t>3) Do you have enough confidence to face interviews and meetings?</a:t>
            </a:r>
          </a:p>
          <a:p>
            <a:pPr fontAlgn="base"/>
            <a:r>
              <a:rPr lang="en-IN" sz="2300" dirty="0"/>
              <a:t>4) Do you face language as a barrier to effective confidence?</a:t>
            </a:r>
          </a:p>
          <a:p>
            <a:pPr fontAlgn="base"/>
            <a:r>
              <a:rPr lang="en-IN" sz="2300" dirty="0"/>
              <a:t>5) Do you have personality traits that hold you back in your field?</a:t>
            </a:r>
          </a:p>
          <a:p>
            <a:pPr fontAlgn="base"/>
            <a:r>
              <a:rPr lang="en-IN" sz="2300" dirty="0"/>
              <a:t>6) What are your weaknesses?</a:t>
            </a:r>
          </a:p>
          <a:p>
            <a:endParaRPr lang="en-IN" dirty="0"/>
          </a:p>
        </p:txBody>
      </p:sp>
      <p:sp>
        <p:nvSpPr>
          <p:cNvPr id="3" name="Title 2"/>
          <p:cNvSpPr>
            <a:spLocks noGrp="1"/>
          </p:cNvSpPr>
          <p:nvPr>
            <p:ph type="title"/>
          </p:nvPr>
        </p:nvSpPr>
        <p:spPr/>
        <p:txBody>
          <a:bodyPr>
            <a:normAutofit fontScale="90000"/>
          </a:bodyPr>
          <a:lstStyle/>
          <a:p>
            <a:br>
              <a:rPr lang="en-IN" u="sng" dirty="0"/>
            </a:br>
            <a:r>
              <a:rPr lang="en-IN" dirty="0"/>
              <a:t>     2 Weaknesses</a:t>
            </a:r>
            <a:br>
              <a:rPr lang="en-IN" dirty="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pp.jpg"/>
          <p:cNvPicPr>
            <a:picLocks noGrp="1" noChangeAspect="1"/>
          </p:cNvPicPr>
          <p:nvPr>
            <p:ph idx="1"/>
          </p:nvPr>
        </p:nvPicPr>
        <p:blipFill>
          <a:blip r:embed="rId2"/>
          <a:stretch>
            <a:fillRect/>
          </a:stretch>
        </p:blipFill>
        <p:spPr>
          <a:xfrm>
            <a:off x="642910" y="428604"/>
            <a:ext cx="8001056" cy="5286412"/>
          </a:xfrm>
          <a:prstGeom prst="rect">
            <a:avLst/>
          </a:prstGeom>
          <a:ln>
            <a:noFill/>
          </a:ln>
          <a:effectLst>
            <a:softEdge rad="1125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785926"/>
            <a:ext cx="8258204" cy="4221365"/>
          </a:xfrm>
        </p:spPr>
        <p:txBody>
          <a:bodyPr/>
          <a:lstStyle/>
          <a:p>
            <a:pPr fontAlgn="base"/>
            <a:r>
              <a:rPr lang="en-IN" sz="2300" dirty="0"/>
              <a:t>1) Are there any </a:t>
            </a:r>
            <a:r>
              <a:rPr lang="en-IN" sz="2300" dirty="0">
                <a:solidFill>
                  <a:srgbClr val="0070C0"/>
                </a:solidFill>
              </a:rPr>
              <a:t>advancements or changes in your industry that you can take advantage </a:t>
            </a:r>
            <a:r>
              <a:rPr lang="en-IN" sz="2300" dirty="0"/>
              <a:t>of?</a:t>
            </a:r>
          </a:p>
          <a:p>
            <a:pPr fontAlgn="base"/>
            <a:r>
              <a:rPr lang="en-IN" sz="2300" dirty="0"/>
              <a:t>2) Upcoming technology in the emerging trend that you can make use of.</a:t>
            </a:r>
          </a:p>
          <a:p>
            <a:pPr fontAlgn="base"/>
            <a:r>
              <a:rPr lang="en-IN" sz="2300" dirty="0"/>
              <a:t>3) New Positions in organizations that match your skills.</a:t>
            </a:r>
          </a:p>
          <a:p>
            <a:pPr fontAlgn="base"/>
            <a:r>
              <a:rPr lang="en-IN" sz="2300" dirty="0"/>
              <a:t>4) Can acquiring new skills give you a competitive advantage?</a:t>
            </a:r>
          </a:p>
          <a:p>
            <a:endParaRPr lang="en-IN" dirty="0"/>
          </a:p>
        </p:txBody>
      </p:sp>
      <p:sp>
        <p:nvSpPr>
          <p:cNvPr id="3" name="Title 2"/>
          <p:cNvSpPr>
            <a:spLocks noGrp="1"/>
          </p:cNvSpPr>
          <p:nvPr>
            <p:ph type="title"/>
          </p:nvPr>
        </p:nvSpPr>
        <p:spPr/>
        <p:txBody>
          <a:bodyPr>
            <a:normAutofit fontScale="90000"/>
          </a:bodyPr>
          <a:lstStyle/>
          <a:p>
            <a:r>
              <a:rPr lang="en-IN" dirty="0"/>
              <a:t>           3 Opportunities</a:t>
            </a:r>
            <a:br>
              <a:rPr lang="en-IN" dirty="0"/>
            </a:b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reat.jpg"/>
          <p:cNvPicPr>
            <a:picLocks noGrp="1" noChangeAspect="1"/>
          </p:cNvPicPr>
          <p:nvPr>
            <p:ph idx="1"/>
          </p:nvPr>
        </p:nvPicPr>
        <p:blipFill>
          <a:blip r:embed="rId2"/>
          <a:stretch>
            <a:fillRect/>
          </a:stretch>
        </p:blipFill>
        <p:spPr>
          <a:xfrm>
            <a:off x="571472" y="428605"/>
            <a:ext cx="8143932" cy="5357850"/>
          </a:xfrm>
          <a:prstGeom prst="rect">
            <a:avLst/>
          </a:prstGeom>
          <a:ln>
            <a:noFill/>
          </a:ln>
          <a:effectLst>
            <a:softEdge rad="112500"/>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a:normAutofit/>
          </a:bodyPr>
          <a:lstStyle/>
          <a:p>
            <a:pPr fontAlgn="base"/>
            <a:endParaRPr lang="en-IN" sz="2300" dirty="0"/>
          </a:p>
          <a:p>
            <a:pPr fontAlgn="base"/>
            <a:r>
              <a:rPr lang="en-IN" sz="2300" dirty="0"/>
              <a:t>1) What </a:t>
            </a:r>
            <a:r>
              <a:rPr lang="en-IN" sz="2300" dirty="0">
                <a:solidFill>
                  <a:srgbClr val="0070C0"/>
                </a:solidFill>
              </a:rPr>
              <a:t>obstacles</a:t>
            </a:r>
            <a:r>
              <a:rPr lang="en-IN" sz="2300" dirty="0"/>
              <a:t> (Professional standards) do you currently face at work?</a:t>
            </a:r>
          </a:p>
          <a:p>
            <a:pPr fontAlgn="base"/>
            <a:r>
              <a:rPr lang="en-IN" sz="2300" dirty="0"/>
              <a:t>2) Are any of </a:t>
            </a:r>
            <a:r>
              <a:rPr lang="en-IN" sz="2300" dirty="0">
                <a:solidFill>
                  <a:srgbClr val="0070C0"/>
                </a:solidFill>
              </a:rPr>
              <a:t>your colleagues competing </a:t>
            </a:r>
            <a:r>
              <a:rPr lang="en-IN" sz="2300" dirty="0"/>
              <a:t>with you for projects or roles?</a:t>
            </a:r>
          </a:p>
          <a:p>
            <a:pPr fontAlgn="base"/>
            <a:r>
              <a:rPr lang="en-IN" sz="2300" dirty="0"/>
              <a:t>3) Is your </a:t>
            </a:r>
            <a:r>
              <a:rPr lang="en-IN" sz="2300" dirty="0">
                <a:solidFill>
                  <a:srgbClr val="0070C0"/>
                </a:solidFill>
              </a:rPr>
              <a:t>job dynamic </a:t>
            </a:r>
            <a:r>
              <a:rPr lang="en-IN" sz="2300" dirty="0"/>
              <a:t>i.e. changing in nature.</a:t>
            </a:r>
          </a:p>
          <a:p>
            <a:pPr fontAlgn="base"/>
            <a:r>
              <a:rPr lang="en-IN" sz="2300" dirty="0"/>
              <a:t>4) Does </a:t>
            </a:r>
            <a:r>
              <a:rPr lang="en-IN" sz="2300" dirty="0">
                <a:solidFill>
                  <a:srgbClr val="0070C0"/>
                </a:solidFill>
              </a:rPr>
              <a:t>change Technology is threatening</a:t>
            </a:r>
            <a:r>
              <a:rPr lang="en-IN" sz="2300" dirty="0"/>
              <a:t> your position?</a:t>
            </a:r>
          </a:p>
          <a:p>
            <a:pPr fontAlgn="base"/>
            <a:r>
              <a:rPr lang="en-IN" sz="2300" dirty="0"/>
              <a:t>5) Could any of </a:t>
            </a:r>
            <a:r>
              <a:rPr lang="en-IN" sz="2300" dirty="0">
                <a:solidFill>
                  <a:srgbClr val="0070C0"/>
                </a:solidFill>
              </a:rPr>
              <a:t>your weaknesses lead </a:t>
            </a:r>
            <a:r>
              <a:rPr lang="en-IN" sz="2300" dirty="0"/>
              <a:t>to threats?</a:t>
            </a:r>
          </a:p>
          <a:p>
            <a:r>
              <a:rPr lang="en-IN" sz="2400" dirty="0"/>
              <a:t>6)Are there any new Training, education or Certification requirements that impede your progress?</a:t>
            </a:r>
          </a:p>
        </p:txBody>
      </p:sp>
      <p:sp>
        <p:nvSpPr>
          <p:cNvPr id="3" name="Title 2"/>
          <p:cNvSpPr>
            <a:spLocks noGrp="1"/>
          </p:cNvSpPr>
          <p:nvPr>
            <p:ph type="title"/>
          </p:nvPr>
        </p:nvSpPr>
        <p:spPr>
          <a:xfrm>
            <a:off x="457200" y="274638"/>
            <a:ext cx="8229600" cy="1143000"/>
          </a:xfrm>
        </p:spPr>
        <p:txBody>
          <a:bodyPr>
            <a:normAutofit fontScale="90000"/>
          </a:bodyPr>
          <a:lstStyle/>
          <a:p>
            <a:br>
              <a:rPr lang="en-IN" u="sng" dirty="0"/>
            </a:br>
            <a:r>
              <a:rPr lang="en-IN" dirty="0"/>
              <a:t>          4 Threats</a:t>
            </a:r>
            <a:br>
              <a:rPr lang="en-IN" dirty="0"/>
            </a:br>
            <a:r>
              <a:rPr lang="en-I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bh!\Pictures\personality-traits.png">
            <a:extLst>
              <a:ext uri="{FF2B5EF4-FFF2-40B4-BE49-F238E27FC236}">
                <a16:creationId xmlns:a16="http://schemas.microsoft.com/office/drawing/2014/main" id="{C01328E5-5E3D-4A7A-9CC7-A925F49FF50F}"/>
              </a:ext>
            </a:extLst>
          </p:cNvPr>
          <p:cNvPicPr>
            <a:picLocks noGrp="1" noChangeAspect="1" noChangeArrowheads="1"/>
          </p:cNvPicPr>
          <p:nvPr>
            <p:ph idx="1"/>
          </p:nvPr>
        </p:nvPicPr>
        <p:blipFill>
          <a:blip r:embed="rId2"/>
          <a:srcRect/>
          <a:stretch>
            <a:fillRect/>
          </a:stretch>
        </p:blipFill>
        <p:spPr bwMode="auto">
          <a:xfrm>
            <a:off x="548923" y="1481138"/>
            <a:ext cx="8046154" cy="4525962"/>
          </a:xfrm>
          <a:prstGeom prst="rect">
            <a:avLst/>
          </a:prstGeom>
          <a:noFill/>
        </p:spPr>
      </p:pic>
    </p:spTree>
    <p:extLst>
      <p:ext uri="{BB962C8B-B14F-4D97-AF65-F5344CB8AC3E}">
        <p14:creationId xmlns:p14="http://schemas.microsoft.com/office/powerpoint/2010/main" val="283252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joh.jpeg"/>
          <p:cNvPicPr>
            <a:picLocks noGrp="1" noChangeAspect="1"/>
          </p:cNvPicPr>
          <p:nvPr>
            <p:ph idx="1"/>
          </p:nvPr>
        </p:nvPicPr>
        <p:blipFill>
          <a:blip r:embed="rId2"/>
          <a:stretch>
            <a:fillRect/>
          </a:stretch>
        </p:blipFill>
        <p:spPr>
          <a:xfrm>
            <a:off x="827584" y="1340276"/>
            <a:ext cx="7344816" cy="5091336"/>
          </a:xfrm>
        </p:spPr>
      </p:pic>
      <p:sp>
        <p:nvSpPr>
          <p:cNvPr id="3" name="Title 2"/>
          <p:cNvSpPr>
            <a:spLocks noGrp="1"/>
          </p:cNvSpPr>
          <p:nvPr>
            <p:ph type="title"/>
          </p:nvPr>
        </p:nvSpPr>
        <p:spPr>
          <a:xfrm>
            <a:off x="457200" y="274638"/>
            <a:ext cx="8229600" cy="922114"/>
          </a:xfrm>
        </p:spPr>
        <p:txBody>
          <a:bodyPr>
            <a:normAutofit fontScale="90000"/>
          </a:bodyPr>
          <a:lstStyle/>
          <a:p>
            <a:br>
              <a:rPr lang="en-IN" b="0" dirty="0"/>
            </a:br>
            <a:endParaRPr lang="en-IN" dirty="0"/>
          </a:p>
        </p:txBody>
      </p:sp>
      <p:sp>
        <p:nvSpPr>
          <p:cNvPr id="9" name="Rectangle 8"/>
          <p:cNvSpPr/>
          <p:nvPr/>
        </p:nvSpPr>
        <p:spPr>
          <a:xfrm>
            <a:off x="714348" y="1"/>
            <a:ext cx="7715304" cy="1569660"/>
          </a:xfrm>
          <a:prstGeom prst="rect">
            <a:avLst/>
          </a:prstGeom>
        </p:spPr>
        <p:txBody>
          <a:bodyPr wrap="square">
            <a:spAutoFit/>
          </a:bodyPr>
          <a:lstStyle/>
          <a:p>
            <a:endParaRPr lang="en-IN" sz="3200" b="1" u="sng" dirty="0"/>
          </a:p>
          <a:p>
            <a:r>
              <a:rPr lang="en-IN" sz="3200" b="1" dirty="0"/>
              <a:t>       The Johari Window</a:t>
            </a:r>
            <a:br>
              <a:rPr lang="en-IN" sz="3200" b="1" dirty="0"/>
            </a:br>
            <a:endParaRPr lang="en-IN" sz="3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endParaRPr lang="en-IN" sz="2300" dirty="0"/>
          </a:p>
          <a:p>
            <a:pPr fontAlgn="base"/>
            <a:r>
              <a:rPr lang="en-IN" sz="2300" dirty="0"/>
              <a:t>A core premise of the model is that our </a:t>
            </a:r>
            <a:r>
              <a:rPr lang="en-IN" sz="2300" dirty="0">
                <a:solidFill>
                  <a:srgbClr val="0070C0"/>
                </a:solidFill>
              </a:rPr>
              <a:t>interactions with others are ultimately shaped by:</a:t>
            </a:r>
          </a:p>
          <a:p>
            <a:pPr fontAlgn="base">
              <a:buNone/>
            </a:pPr>
            <a:endParaRPr lang="en-IN" sz="2300" dirty="0"/>
          </a:p>
          <a:p>
            <a:pPr fontAlgn="base">
              <a:buFont typeface="Wingdings" pitchFamily="2" charset="2"/>
              <a:buChar char="§"/>
            </a:pPr>
            <a:r>
              <a:rPr lang="en-IN" sz="2300" dirty="0">
                <a:solidFill>
                  <a:srgbClr val="FF0000"/>
                </a:solidFill>
              </a:rPr>
              <a:t>How we </a:t>
            </a:r>
            <a:r>
              <a:rPr lang="en-IN" sz="2300" dirty="0">
                <a:solidFill>
                  <a:srgbClr val="0070C0"/>
                </a:solidFill>
              </a:rPr>
              <a:t>see ourselves</a:t>
            </a:r>
            <a:r>
              <a:rPr lang="en-IN" sz="2300" dirty="0">
                <a:solidFill>
                  <a:srgbClr val="FF0000"/>
                </a:solidFill>
              </a:rPr>
              <a:t>, and</a:t>
            </a:r>
          </a:p>
          <a:p>
            <a:pPr fontAlgn="base">
              <a:buFont typeface="Wingdings" pitchFamily="2" charset="2"/>
              <a:buChar char="§"/>
            </a:pPr>
            <a:r>
              <a:rPr lang="en-IN" sz="2300" dirty="0">
                <a:solidFill>
                  <a:srgbClr val="FF0000"/>
                </a:solidFill>
              </a:rPr>
              <a:t>How we </a:t>
            </a:r>
            <a:r>
              <a:rPr lang="en-IN" sz="2300" dirty="0">
                <a:solidFill>
                  <a:srgbClr val="0070C0"/>
                </a:solidFill>
              </a:rPr>
              <a:t>are perceived </a:t>
            </a:r>
            <a:r>
              <a:rPr lang="en-IN" sz="2300" dirty="0">
                <a:solidFill>
                  <a:srgbClr val="FF0000"/>
                </a:solidFill>
              </a:rPr>
              <a:t>by others. </a:t>
            </a:r>
          </a:p>
          <a:p>
            <a:pPr fontAlgn="base">
              <a:buNone/>
            </a:pPr>
            <a:endParaRPr lang="en-IN" sz="2300" dirty="0"/>
          </a:p>
          <a:p>
            <a:pPr fontAlgn="base"/>
            <a:r>
              <a:rPr lang="en-IN" sz="2300" b="1" dirty="0"/>
              <a:t>If both views are aligned</a:t>
            </a:r>
            <a:r>
              <a:rPr lang="en-IN" sz="2300" dirty="0"/>
              <a:t>, then the interaction is more likely to </a:t>
            </a:r>
            <a:r>
              <a:rPr lang="en-IN" sz="2300" b="1" dirty="0"/>
              <a:t>be effective and engaging</a:t>
            </a:r>
            <a:r>
              <a:rPr lang="en-IN" sz="2300" dirty="0"/>
              <a:t>. </a:t>
            </a:r>
          </a:p>
          <a:p>
            <a:pPr>
              <a:buNone/>
            </a:pPr>
            <a:endParaRPr lang="en-IN" dirty="0"/>
          </a:p>
        </p:txBody>
      </p:sp>
      <p:sp>
        <p:nvSpPr>
          <p:cNvPr id="3" name="Title 2"/>
          <p:cNvSpPr>
            <a:spLocks noGrp="1"/>
          </p:cNvSpPr>
          <p:nvPr>
            <p:ph type="title"/>
          </p:nvPr>
        </p:nvSpPr>
        <p:spPr/>
        <p:txBody>
          <a:bodyPr>
            <a:normAutofit fontScale="90000"/>
          </a:bodyPr>
          <a:lstStyle/>
          <a:p>
            <a:pPr fontAlgn="base"/>
            <a:br>
              <a:rPr lang="en-IN" u="sng" dirty="0"/>
            </a:br>
            <a:br>
              <a:rPr lang="en-IN" u="sng" dirty="0"/>
            </a:br>
            <a:r>
              <a:rPr lang="en-IN" dirty="0"/>
              <a:t>      The Johari Window</a:t>
            </a:r>
            <a:br>
              <a:rPr lang="en-IN" dirty="0"/>
            </a:br>
            <a:r>
              <a:rPr lang="en-IN" dirty="0"/>
              <a:t> </a:t>
            </a:r>
            <a:br>
              <a:rPr lang="en-IN" dirty="0"/>
            </a:b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fontAlgn="base"/>
            <a:r>
              <a:rPr lang="en-IN" sz="2200" dirty="0"/>
              <a:t>There is information that is </a:t>
            </a:r>
            <a:r>
              <a:rPr lang="en-IN" sz="2200" b="1" dirty="0"/>
              <a:t>known to only me.</a:t>
            </a:r>
          </a:p>
          <a:p>
            <a:pPr lvl="0" fontAlgn="base"/>
            <a:endParaRPr lang="en-IN" sz="2200" dirty="0"/>
          </a:p>
          <a:p>
            <a:pPr lvl="0" fontAlgn="base"/>
            <a:r>
              <a:rPr lang="en-IN" sz="2200" dirty="0"/>
              <a:t>There is information that is </a:t>
            </a:r>
            <a:r>
              <a:rPr lang="en-IN" sz="2200" b="1" dirty="0"/>
              <a:t>known to only you </a:t>
            </a:r>
            <a:r>
              <a:rPr lang="en-IN" sz="2200" dirty="0"/>
              <a:t>(or, whoever you’re communicating with).</a:t>
            </a:r>
          </a:p>
          <a:p>
            <a:pPr lvl="0" fontAlgn="base"/>
            <a:endParaRPr lang="en-IN" sz="2200" dirty="0"/>
          </a:p>
          <a:p>
            <a:pPr lvl="0" fontAlgn="base"/>
            <a:r>
              <a:rPr lang="en-IN" sz="2200" dirty="0"/>
              <a:t>There is information that is </a:t>
            </a:r>
            <a:r>
              <a:rPr lang="en-IN" sz="2200" b="1" dirty="0"/>
              <a:t>known to you and me</a:t>
            </a:r>
            <a:r>
              <a:rPr lang="en-IN" sz="2200" dirty="0"/>
              <a:t>.</a:t>
            </a:r>
          </a:p>
          <a:p>
            <a:pPr lvl="0" fontAlgn="base"/>
            <a:endParaRPr lang="en-IN" sz="2200" dirty="0"/>
          </a:p>
          <a:p>
            <a:pPr lvl="0" fontAlgn="base"/>
            <a:r>
              <a:rPr lang="en-IN" sz="2200" dirty="0"/>
              <a:t>There is information that </a:t>
            </a:r>
            <a:r>
              <a:rPr lang="en-IN" sz="2200" b="1" dirty="0"/>
              <a:t>neither of us know.</a:t>
            </a:r>
          </a:p>
          <a:p>
            <a:pPr fontAlgn="base">
              <a:buNone/>
            </a:pPr>
            <a:endParaRPr lang="en-IN" dirty="0"/>
          </a:p>
          <a:p>
            <a:endParaRPr lang="en-IN" dirty="0"/>
          </a:p>
        </p:txBody>
      </p:sp>
      <p:sp>
        <p:nvSpPr>
          <p:cNvPr id="3" name="Title 2"/>
          <p:cNvSpPr>
            <a:spLocks noGrp="1"/>
          </p:cNvSpPr>
          <p:nvPr>
            <p:ph type="title"/>
          </p:nvPr>
        </p:nvSpPr>
        <p:spPr/>
        <p:txBody>
          <a:bodyPr>
            <a:normAutofit fontScale="90000"/>
          </a:bodyPr>
          <a:lstStyle/>
          <a:p>
            <a:r>
              <a:rPr lang="en-IN" dirty="0"/>
              <a:t>There are four assumptions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5328592"/>
          </a:xfrm>
        </p:spPr>
        <p:txBody>
          <a:bodyPr>
            <a:normAutofit/>
          </a:bodyPr>
          <a:lstStyle/>
          <a:p>
            <a:pPr fontAlgn="base"/>
            <a:endParaRPr lang="en-IN" sz="2200" b="1" u="sng" dirty="0"/>
          </a:p>
          <a:p>
            <a:pPr fontAlgn="base"/>
            <a:r>
              <a:rPr lang="en-IN" sz="2200" b="1" dirty="0"/>
              <a:t>Open area</a:t>
            </a:r>
            <a:r>
              <a:rPr lang="en-IN" sz="2200" dirty="0"/>
              <a:t> (</a:t>
            </a:r>
            <a:r>
              <a:rPr lang="en-IN" sz="2200" dirty="0">
                <a:solidFill>
                  <a:srgbClr val="FF0000"/>
                </a:solidFill>
              </a:rPr>
              <a:t>known to self, known to others</a:t>
            </a:r>
            <a:r>
              <a:rPr lang="en-IN" sz="2200" u="sng" dirty="0"/>
              <a:t>) </a:t>
            </a:r>
            <a:r>
              <a:rPr lang="en-IN" sz="2200" dirty="0"/>
              <a:t>–</a:t>
            </a:r>
          </a:p>
          <a:p>
            <a:pPr marL="109728" indent="0" fontAlgn="base">
              <a:buNone/>
            </a:pPr>
            <a:r>
              <a:rPr lang="en-IN" sz="2200" dirty="0"/>
              <a:t>  </a:t>
            </a:r>
            <a:r>
              <a:rPr lang="en-IN" sz="2000" dirty="0"/>
              <a:t>this area contains </a:t>
            </a:r>
            <a:r>
              <a:rPr lang="en-IN" sz="2000" dirty="0">
                <a:solidFill>
                  <a:srgbClr val="0070C0"/>
                </a:solidFill>
              </a:rPr>
              <a:t>well-known information that most individuals are happy to talk about</a:t>
            </a:r>
            <a:r>
              <a:rPr lang="en-IN" sz="2000" dirty="0"/>
              <a:t>.</a:t>
            </a:r>
          </a:p>
          <a:p>
            <a:pPr marL="109728" indent="0" fontAlgn="base">
              <a:buNone/>
            </a:pPr>
            <a:r>
              <a:rPr lang="en-IN" sz="2000" dirty="0"/>
              <a:t> It encompasses </a:t>
            </a:r>
            <a:r>
              <a:rPr lang="en-IN" sz="2000" b="1" dirty="0"/>
              <a:t>skills, values, experience, personality, values, and feelings.</a:t>
            </a:r>
          </a:p>
          <a:p>
            <a:pPr fontAlgn="base">
              <a:buNone/>
            </a:pPr>
            <a:endParaRPr lang="en-IN" sz="2200" dirty="0"/>
          </a:p>
          <a:p>
            <a:pPr fontAlgn="base">
              <a:buNone/>
            </a:pPr>
            <a:endParaRPr lang="en-IN" sz="2200" dirty="0"/>
          </a:p>
          <a:p>
            <a:pPr fontAlgn="base"/>
            <a:r>
              <a:rPr lang="en-IN" sz="2200" b="1" dirty="0"/>
              <a:t>Blind area </a:t>
            </a:r>
            <a:r>
              <a:rPr lang="en-IN" sz="2200" dirty="0"/>
              <a:t>(</a:t>
            </a:r>
            <a:r>
              <a:rPr lang="en-IN" sz="2200" dirty="0">
                <a:solidFill>
                  <a:srgbClr val="FF0000"/>
                </a:solidFill>
              </a:rPr>
              <a:t>not known to self, known to others</a:t>
            </a:r>
            <a:r>
              <a:rPr lang="en-IN" sz="2200" dirty="0"/>
              <a:t>) – </a:t>
            </a:r>
          </a:p>
          <a:p>
            <a:pPr marL="109728" indent="0" fontAlgn="base">
              <a:buNone/>
            </a:pPr>
            <a:r>
              <a:rPr lang="en-IN" sz="2200" dirty="0"/>
              <a:t> </a:t>
            </a:r>
            <a:r>
              <a:rPr lang="en-IN" sz="2000" dirty="0"/>
              <a:t>or things that </a:t>
            </a:r>
            <a:r>
              <a:rPr lang="en-IN" sz="2000" dirty="0">
                <a:solidFill>
                  <a:srgbClr val="0070C0"/>
                </a:solidFill>
              </a:rPr>
              <a:t>people know about us that we are unaware of</a:t>
            </a:r>
            <a:r>
              <a:rPr lang="en-IN" sz="2000" dirty="0"/>
              <a:t>. Information is often withheld for fear of hurting feelings or starting an argument. In a business context, this area includes </a:t>
            </a:r>
            <a:r>
              <a:rPr lang="en-IN" sz="2000" b="1" dirty="0"/>
              <a:t>blind spots </a:t>
            </a:r>
            <a:r>
              <a:rPr lang="en-IN" sz="2000" dirty="0"/>
              <a:t>that are crucial for professional development. They can be both positive and negative traits.</a:t>
            </a:r>
          </a:p>
          <a:p>
            <a:endParaRPr lang="en-IN" dirty="0"/>
          </a:p>
        </p:txBody>
      </p:sp>
      <p:sp>
        <p:nvSpPr>
          <p:cNvPr id="3" name="Title 2"/>
          <p:cNvSpPr>
            <a:spLocks noGrp="1"/>
          </p:cNvSpPr>
          <p:nvPr>
            <p:ph type="title"/>
          </p:nvPr>
        </p:nvSpPr>
        <p:spPr/>
        <p:txBody>
          <a:bodyPr>
            <a:normAutofit fontScale="90000"/>
          </a:bodyPr>
          <a:lstStyle/>
          <a:p>
            <a:br>
              <a:rPr lang="en-IN" u="sng" dirty="0"/>
            </a:br>
            <a:r>
              <a:rPr lang="en-IN" sz="3100" dirty="0"/>
              <a:t>The four panes of the Johari window</a:t>
            </a:r>
            <a:br>
              <a:rPr lang="en-IN" dirty="0"/>
            </a:b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910" y="500042"/>
            <a:ext cx="8043890" cy="5521245"/>
          </a:xfrm>
        </p:spPr>
        <p:txBody>
          <a:bodyPr>
            <a:normAutofit fontScale="92500" lnSpcReduction="10000"/>
          </a:bodyPr>
          <a:lstStyle/>
          <a:p>
            <a:pPr fontAlgn="base">
              <a:buNone/>
            </a:pPr>
            <a:r>
              <a:rPr lang="en-IN" dirty="0"/>
              <a:t> </a:t>
            </a:r>
          </a:p>
          <a:p>
            <a:pPr fontAlgn="base"/>
            <a:r>
              <a:rPr lang="en-IN" sz="2400" b="1" dirty="0"/>
              <a:t>Hidden area </a:t>
            </a:r>
            <a:r>
              <a:rPr lang="en-IN" sz="2400" dirty="0"/>
              <a:t>(</a:t>
            </a:r>
            <a:r>
              <a:rPr lang="en-IN" sz="2400" dirty="0">
                <a:solidFill>
                  <a:srgbClr val="FF0000"/>
                </a:solidFill>
              </a:rPr>
              <a:t>known to self, not known to others) </a:t>
            </a:r>
          </a:p>
          <a:p>
            <a:pPr marL="109728" indent="0" fontAlgn="base">
              <a:buNone/>
            </a:pPr>
            <a:endParaRPr lang="en-IN" sz="2400" dirty="0">
              <a:solidFill>
                <a:srgbClr val="FF0000"/>
              </a:solidFill>
            </a:endParaRPr>
          </a:p>
          <a:p>
            <a:pPr marL="109728" indent="0" fontAlgn="base">
              <a:buNone/>
            </a:pPr>
            <a:r>
              <a:rPr lang="en-IN" sz="2400" dirty="0"/>
              <a:t>commonly referring to information that the </a:t>
            </a:r>
            <a:r>
              <a:rPr lang="en-IN" sz="2400" dirty="0">
                <a:solidFill>
                  <a:srgbClr val="0070C0"/>
                </a:solidFill>
              </a:rPr>
              <a:t>individual </a:t>
            </a:r>
            <a:r>
              <a:rPr lang="en-IN" sz="2400" b="1" dirty="0">
                <a:solidFill>
                  <a:srgbClr val="0070C0"/>
                </a:solidFill>
              </a:rPr>
              <a:t>chooses not to disclose</a:t>
            </a:r>
            <a:r>
              <a:rPr lang="en-IN" sz="2400" dirty="0"/>
              <a:t>. </a:t>
            </a:r>
          </a:p>
          <a:p>
            <a:pPr marL="109728" indent="0" fontAlgn="base">
              <a:buNone/>
            </a:pPr>
            <a:r>
              <a:rPr lang="en-IN" sz="2400" dirty="0"/>
              <a:t>These may include fears or ambitions that are </a:t>
            </a:r>
            <a:r>
              <a:rPr lang="en-IN" sz="2400" dirty="0">
                <a:solidFill>
                  <a:srgbClr val="0070C0"/>
                </a:solidFill>
              </a:rPr>
              <a:t>withheld for fear of reprisal or judgment</a:t>
            </a:r>
            <a:r>
              <a:rPr lang="en-IN" sz="2400" dirty="0"/>
              <a:t>. </a:t>
            </a:r>
          </a:p>
          <a:p>
            <a:pPr fontAlgn="base">
              <a:buNone/>
            </a:pPr>
            <a:endParaRPr lang="en-IN" sz="2400" dirty="0"/>
          </a:p>
          <a:p>
            <a:pPr fontAlgn="base"/>
            <a:r>
              <a:rPr lang="en-IN" sz="2400" b="1" dirty="0"/>
              <a:t>Unknown area (</a:t>
            </a:r>
            <a:r>
              <a:rPr lang="en-IN" sz="2400" dirty="0">
                <a:solidFill>
                  <a:srgbClr val="FF0000"/>
                </a:solidFill>
              </a:rPr>
              <a:t>not known to self, not known to others)  </a:t>
            </a:r>
          </a:p>
          <a:p>
            <a:pPr marL="109728" indent="0" fontAlgn="base">
              <a:buNone/>
            </a:pPr>
            <a:endParaRPr lang="en-IN" sz="2400" u="sng" dirty="0">
              <a:solidFill>
                <a:srgbClr val="FF0000"/>
              </a:solidFill>
            </a:endParaRPr>
          </a:p>
          <a:p>
            <a:pPr fontAlgn="base"/>
            <a:r>
              <a:rPr lang="en-IN" sz="2400" dirty="0"/>
              <a:t>as the name suggests, this is information </a:t>
            </a:r>
            <a:r>
              <a:rPr lang="en-IN" sz="2400" dirty="0">
                <a:solidFill>
                  <a:srgbClr val="0070C0"/>
                </a:solidFill>
              </a:rPr>
              <a:t>unknown to either party.</a:t>
            </a:r>
          </a:p>
          <a:p>
            <a:pPr fontAlgn="base"/>
            <a:r>
              <a:rPr lang="en-IN" sz="2400" dirty="0">
                <a:solidFill>
                  <a:srgbClr val="0070C0"/>
                </a:solidFill>
              </a:rPr>
              <a:t> </a:t>
            </a:r>
            <a:r>
              <a:rPr lang="en-IN" sz="2400" dirty="0"/>
              <a:t>It may relate to </a:t>
            </a:r>
            <a:r>
              <a:rPr lang="en-IN" sz="2400" dirty="0">
                <a:solidFill>
                  <a:srgbClr val="FF0000"/>
                </a:solidFill>
              </a:rPr>
              <a:t>talents or abilities that, through a </a:t>
            </a:r>
            <a:r>
              <a:rPr lang="en-IN" sz="2400" dirty="0">
                <a:solidFill>
                  <a:srgbClr val="00B0F0"/>
                </a:solidFill>
              </a:rPr>
              <a:t>lack of opportunity or confidence</a:t>
            </a:r>
            <a:r>
              <a:rPr lang="en-IN" sz="2400" dirty="0">
                <a:solidFill>
                  <a:srgbClr val="FF0000"/>
                </a:solidFill>
              </a:rPr>
              <a:t>, </a:t>
            </a:r>
            <a:r>
              <a:rPr lang="en-IN" sz="2400" b="1" dirty="0">
                <a:solidFill>
                  <a:srgbClr val="FF0000"/>
                </a:solidFill>
              </a:rPr>
              <a:t>have not yet been discovered.</a:t>
            </a:r>
          </a:p>
          <a:p>
            <a:pPr fontAlgn="base">
              <a:buNone/>
            </a:pPr>
            <a:endParaRPr lang="en-IN" sz="24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472" y="214290"/>
            <a:ext cx="3757610" cy="857256"/>
          </a:xfrm>
        </p:spPr>
        <p:txBody>
          <a:bodyPr/>
          <a:lstStyle/>
          <a:p>
            <a:r>
              <a:rPr lang="en-IN" dirty="0"/>
              <a:t>Personality</a:t>
            </a:r>
          </a:p>
        </p:txBody>
      </p:sp>
      <p:pic>
        <p:nvPicPr>
          <p:cNvPr id="12" name="Content Placeholder 11" descr="person.jpg"/>
          <p:cNvPicPr>
            <a:picLocks noGrp="1" noChangeAspect="1"/>
          </p:cNvPicPr>
          <p:nvPr>
            <p:ph sz="quarter" idx="4"/>
          </p:nvPr>
        </p:nvPicPr>
        <p:blipFill>
          <a:blip r:embed="rId2"/>
          <a:stretch>
            <a:fillRect/>
          </a:stretch>
        </p:blipFill>
        <p:spPr>
          <a:xfrm>
            <a:off x="5214943" y="357166"/>
            <a:ext cx="3643338" cy="6143668"/>
          </a:xfrm>
        </p:spPr>
      </p:pic>
      <p:sp>
        <p:nvSpPr>
          <p:cNvPr id="11" name="Content Placeholder 10"/>
          <p:cNvSpPr>
            <a:spLocks noGrp="1"/>
          </p:cNvSpPr>
          <p:nvPr>
            <p:ph sz="quarter" idx="2"/>
          </p:nvPr>
        </p:nvSpPr>
        <p:spPr>
          <a:xfrm>
            <a:off x="457200" y="1000108"/>
            <a:ext cx="4543428" cy="5214974"/>
          </a:xfrm>
        </p:spPr>
        <p:txBody>
          <a:bodyPr>
            <a:normAutofit/>
          </a:bodyPr>
          <a:lstStyle/>
          <a:p>
            <a:endParaRPr lang="en-IN" sz="2000" dirty="0"/>
          </a:p>
          <a:p>
            <a:r>
              <a:rPr lang="en-IN" sz="2000" dirty="0"/>
              <a:t>The word personality itself stems from the </a:t>
            </a:r>
            <a:r>
              <a:rPr lang="en-IN" sz="2000" b="1" dirty="0"/>
              <a:t>Latin </a:t>
            </a:r>
            <a:r>
              <a:rPr lang="en-IN" sz="2000" dirty="0"/>
              <a:t>word </a:t>
            </a:r>
            <a:r>
              <a:rPr lang="en-IN" sz="2000" i="1" dirty="0">
                <a:solidFill>
                  <a:srgbClr val="FF0000"/>
                </a:solidFill>
              </a:rPr>
              <a:t>persona</a:t>
            </a:r>
            <a:r>
              <a:rPr lang="en-IN" sz="2000" dirty="0"/>
              <a:t>, which refers to a theatrical mask worn by performers in order to </a:t>
            </a:r>
            <a:r>
              <a:rPr lang="en-IN" sz="2000" dirty="0">
                <a:solidFill>
                  <a:srgbClr val="0070C0"/>
                </a:solidFill>
              </a:rPr>
              <a:t>either project different roles or disguise their identities.</a:t>
            </a:r>
          </a:p>
          <a:p>
            <a:endParaRPr lang="en-IN" sz="2000" dirty="0"/>
          </a:p>
          <a:p>
            <a:r>
              <a:rPr lang="en-IN" sz="2000" dirty="0"/>
              <a:t>At its most basic, personality is the </a:t>
            </a:r>
            <a:r>
              <a:rPr lang="en-IN" sz="2000" dirty="0">
                <a:solidFill>
                  <a:srgbClr val="0070C0"/>
                </a:solidFill>
              </a:rPr>
              <a:t>characteristic patterns of thoughts, feelings, and behaviours that make a person unique.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548680"/>
            <a:ext cx="8291264" cy="4952023"/>
          </a:xfrm>
        </p:spPr>
        <p:txBody>
          <a:bodyPr anchor="ctr">
            <a:normAutofit/>
          </a:bodyPr>
          <a:lstStyle/>
          <a:p>
            <a:endParaRPr lang="en-IN" sz="2000" dirty="0"/>
          </a:p>
          <a:p>
            <a:endParaRPr lang="en-IN" sz="2000" dirty="0"/>
          </a:p>
          <a:p>
            <a:pPr>
              <a:lnSpc>
                <a:spcPct val="150000"/>
              </a:lnSpc>
            </a:pPr>
            <a:r>
              <a:rPr lang="en-IN" sz="2000" dirty="0"/>
              <a:t>It</a:t>
            </a:r>
            <a:r>
              <a:rPr lang="en-IN" sz="2000" dirty="0">
                <a:solidFill>
                  <a:srgbClr val="0070C0"/>
                </a:solidFill>
              </a:rPr>
              <a:t> </a:t>
            </a:r>
            <a:r>
              <a:rPr lang="en-IN" sz="2000" dirty="0"/>
              <a:t>exhibits the </a:t>
            </a:r>
            <a:r>
              <a:rPr lang="en-IN" sz="2000" b="1" dirty="0">
                <a:solidFill>
                  <a:srgbClr val="0070C0"/>
                </a:solidFill>
              </a:rPr>
              <a:t>quality </a:t>
            </a:r>
            <a:r>
              <a:rPr lang="en-IN" sz="2000" dirty="0"/>
              <a:t>of a person, which is visible and </a:t>
            </a:r>
            <a:r>
              <a:rPr lang="en-IN" sz="2000" dirty="0">
                <a:solidFill>
                  <a:srgbClr val="0070C0"/>
                </a:solidFill>
              </a:rPr>
              <a:t>impresses or disturbs others.</a:t>
            </a:r>
          </a:p>
          <a:p>
            <a:pPr marL="109728" indent="0">
              <a:lnSpc>
                <a:spcPct val="150000"/>
              </a:lnSpc>
              <a:buNone/>
            </a:pPr>
            <a:endParaRPr lang="en-IN" sz="2000" dirty="0"/>
          </a:p>
          <a:p>
            <a:pPr>
              <a:lnSpc>
                <a:spcPct val="150000"/>
              </a:lnSpc>
            </a:pPr>
            <a:r>
              <a:rPr lang="en-IN" sz="2000" dirty="0"/>
              <a:t>Personality of an individual is unique, personal and a major determinant of his </a:t>
            </a:r>
            <a:r>
              <a:rPr lang="en-IN" sz="2000" b="1" dirty="0"/>
              <a:t>behaviou</a:t>
            </a:r>
            <a:r>
              <a:rPr lang="en-IN" sz="2000" dirty="0"/>
              <a:t>r</a:t>
            </a:r>
            <a:r>
              <a:rPr lang="en-IN" sz="2000" b="1" dirty="0"/>
              <a:t>.</a:t>
            </a:r>
            <a:r>
              <a:rPr lang="en-IN" sz="2000" dirty="0"/>
              <a:t> </a:t>
            </a:r>
          </a:p>
          <a:p>
            <a:pPr>
              <a:lnSpc>
                <a:spcPct val="150000"/>
              </a:lnSpc>
            </a:pPr>
            <a:endParaRPr lang="en-IN" sz="2000" dirty="0"/>
          </a:p>
          <a:p>
            <a:pPr>
              <a:lnSpc>
                <a:spcPct val="150000"/>
              </a:lnSpc>
            </a:pPr>
            <a:r>
              <a:rPr lang="en-IN" sz="2000" dirty="0"/>
              <a:t>Because of differences in personality, </a:t>
            </a:r>
            <a:r>
              <a:rPr lang="en-IN" sz="2000" dirty="0">
                <a:solidFill>
                  <a:srgbClr val="0070C0"/>
                </a:solidFill>
              </a:rPr>
              <a:t>individuals </a:t>
            </a:r>
            <a:r>
              <a:rPr lang="en-IN" sz="2000" b="1" dirty="0">
                <a:solidFill>
                  <a:srgbClr val="0070C0"/>
                </a:solidFill>
              </a:rPr>
              <a:t>differ</a:t>
            </a:r>
            <a:r>
              <a:rPr lang="en-IN" sz="2000" dirty="0">
                <a:solidFill>
                  <a:srgbClr val="0070C0"/>
                </a:solidFill>
              </a:rPr>
              <a:t> in their manner of responding to different situations.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IN" sz="2000" dirty="0"/>
              <a:t>Personality is something which is </a:t>
            </a:r>
            <a:r>
              <a:rPr lang="en-IN" sz="2000" dirty="0">
                <a:solidFill>
                  <a:srgbClr val="0070C0"/>
                </a:solidFill>
              </a:rPr>
              <a:t>unique </a:t>
            </a:r>
            <a:r>
              <a:rPr lang="en-IN" sz="2000" dirty="0"/>
              <a:t>in each individual.</a:t>
            </a:r>
          </a:p>
          <a:p>
            <a:pPr lvl="0"/>
            <a:endParaRPr lang="en-IN" sz="2000" dirty="0"/>
          </a:p>
          <a:p>
            <a:pPr lvl="0"/>
            <a:endParaRPr lang="en-IN" sz="2000" dirty="0"/>
          </a:p>
          <a:p>
            <a:r>
              <a:rPr lang="en-IN" sz="2000" dirty="0"/>
              <a:t>Personality refers particularly to </a:t>
            </a:r>
            <a:r>
              <a:rPr lang="en-IN" sz="2000" dirty="0">
                <a:solidFill>
                  <a:srgbClr val="0070C0"/>
                </a:solidFill>
              </a:rPr>
              <a:t>persistent qualities </a:t>
            </a:r>
            <a:r>
              <a:rPr lang="en-IN" sz="2000" dirty="0"/>
              <a:t>of an individual.</a:t>
            </a:r>
          </a:p>
          <a:p>
            <a:endParaRPr lang="en-IN" sz="2000" dirty="0"/>
          </a:p>
          <a:p>
            <a:endParaRPr lang="en-IN" sz="2000" dirty="0"/>
          </a:p>
          <a:p>
            <a:r>
              <a:rPr lang="en-IN" sz="2000" dirty="0"/>
              <a:t>Personality represents a </a:t>
            </a:r>
            <a:r>
              <a:rPr lang="en-IN" sz="2000" dirty="0">
                <a:solidFill>
                  <a:srgbClr val="0070C0"/>
                </a:solidFill>
              </a:rPr>
              <a:t>dynamic orientation of organism </a:t>
            </a:r>
            <a:r>
              <a:rPr lang="en-IN" sz="2000" dirty="0"/>
              <a:t>to environment.</a:t>
            </a:r>
          </a:p>
          <a:p>
            <a:endParaRPr lang="en-IN" sz="2000" dirty="0"/>
          </a:p>
          <a:p>
            <a:endParaRPr lang="en-IN" sz="2000" dirty="0"/>
          </a:p>
          <a:p>
            <a:pPr lvl="0"/>
            <a:r>
              <a:rPr lang="en-IN" sz="2000" dirty="0"/>
              <a:t>Personality is greatly influenced by </a:t>
            </a:r>
            <a:r>
              <a:rPr lang="en-IN" sz="2000" dirty="0">
                <a:solidFill>
                  <a:srgbClr val="0070C0"/>
                </a:solidFill>
              </a:rPr>
              <a:t>social interactions</a:t>
            </a:r>
            <a:r>
              <a:rPr lang="en-IN" sz="2000" dirty="0"/>
              <a:t>.</a:t>
            </a:r>
          </a:p>
          <a:p>
            <a:pPr lvl="0">
              <a:buNone/>
            </a:pPr>
            <a:endParaRPr lang="en-IN" sz="2000" dirty="0"/>
          </a:p>
          <a:p>
            <a:pPr marL="109728" lvl="0" indent="0">
              <a:buNone/>
            </a:pPr>
            <a:endParaRPr lang="en-IN" sz="2000" dirty="0"/>
          </a:p>
        </p:txBody>
      </p:sp>
      <p:sp>
        <p:nvSpPr>
          <p:cNvPr id="3" name="Title 2"/>
          <p:cNvSpPr>
            <a:spLocks noGrp="1"/>
          </p:cNvSpPr>
          <p:nvPr>
            <p:ph type="title"/>
          </p:nvPr>
        </p:nvSpPr>
        <p:spPr/>
        <p:txBody>
          <a:bodyPr/>
          <a:lstStyle/>
          <a:p>
            <a:r>
              <a:rPr lang="en-IN" dirty="0">
                <a:effectLst/>
              </a:rPr>
              <a:t>Characteristics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BCD.jpg"/>
          <p:cNvPicPr>
            <a:picLocks noGrp="1" noChangeAspect="1"/>
          </p:cNvPicPr>
          <p:nvPr>
            <p:ph idx="1"/>
          </p:nvPr>
        </p:nvPicPr>
        <p:blipFill>
          <a:blip r:embed="rId2"/>
          <a:stretch>
            <a:fillRect/>
          </a:stretch>
        </p:blipFill>
        <p:spPr>
          <a:xfrm>
            <a:off x="642910" y="1357298"/>
            <a:ext cx="7929618" cy="4572032"/>
          </a:xfrm>
          <a:prstGeom prst="rect">
            <a:avLst/>
          </a:prstGeom>
          <a:ln>
            <a:noFill/>
          </a:ln>
          <a:effectLst>
            <a:softEdge rad="112500"/>
          </a:effectLst>
        </p:spPr>
      </p:pic>
      <p:sp>
        <p:nvSpPr>
          <p:cNvPr id="3" name="Title 2"/>
          <p:cNvSpPr>
            <a:spLocks noGrp="1"/>
          </p:cNvSpPr>
          <p:nvPr>
            <p:ph type="title"/>
          </p:nvPr>
        </p:nvSpPr>
        <p:spPr/>
        <p:txBody>
          <a:bodyPr/>
          <a:lstStyle/>
          <a:p>
            <a:r>
              <a:rPr lang="en-IN" dirty="0"/>
              <a:t>Types of Personality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2000" dirty="0"/>
          </a:p>
          <a:p>
            <a:r>
              <a:rPr lang="en-IN" sz="2000" dirty="0"/>
              <a:t>Type A individuals are </a:t>
            </a:r>
            <a:r>
              <a:rPr lang="en-IN" sz="2000" dirty="0">
                <a:solidFill>
                  <a:srgbClr val="0070C0"/>
                </a:solidFill>
              </a:rPr>
              <a:t>multitasking, ambitious, proactive, organized and status-conscious individuals</a:t>
            </a:r>
            <a:r>
              <a:rPr lang="en-IN" sz="2000" dirty="0"/>
              <a:t>. </a:t>
            </a:r>
          </a:p>
          <a:p>
            <a:endParaRPr lang="en-IN" sz="2000" dirty="0"/>
          </a:p>
          <a:p>
            <a:r>
              <a:rPr lang="en-IN" sz="2000" dirty="0"/>
              <a:t>They set </a:t>
            </a:r>
            <a:r>
              <a:rPr lang="en-IN" sz="2000" dirty="0">
                <a:solidFill>
                  <a:srgbClr val="0070C0"/>
                </a:solidFill>
              </a:rPr>
              <a:t>strict deadlines </a:t>
            </a:r>
            <a:r>
              <a:rPr lang="en-IN" sz="2000" dirty="0"/>
              <a:t>and achieve those deadlines because of their inner driving force.</a:t>
            </a:r>
          </a:p>
          <a:p>
            <a:endParaRPr lang="en-IN" sz="2000" dirty="0"/>
          </a:p>
          <a:p>
            <a:endParaRPr lang="en-IN" sz="2000" dirty="0"/>
          </a:p>
          <a:p>
            <a:r>
              <a:rPr lang="en-IN" sz="2000" dirty="0"/>
              <a:t>They are </a:t>
            </a:r>
            <a:r>
              <a:rPr lang="en-IN" sz="2000" dirty="0">
                <a:solidFill>
                  <a:srgbClr val="0070C0"/>
                </a:solidFill>
              </a:rPr>
              <a:t>sympathetic, sensitive, truthful </a:t>
            </a:r>
            <a:r>
              <a:rPr lang="en-IN" sz="2000" dirty="0"/>
              <a:t>and always eager to help others. Type A people </a:t>
            </a:r>
            <a:r>
              <a:rPr lang="en-IN" sz="2000" dirty="0">
                <a:solidFill>
                  <a:srgbClr val="0070C0"/>
                </a:solidFill>
              </a:rPr>
              <a:t>are friendly and caring</a:t>
            </a:r>
            <a:r>
              <a:rPr lang="en-IN" sz="2000" dirty="0"/>
              <a:t>, </a:t>
            </a:r>
          </a:p>
          <a:p>
            <a:endParaRPr lang="en-IN" sz="2000" b="1" dirty="0"/>
          </a:p>
          <a:p>
            <a:r>
              <a:rPr lang="en-IN" sz="2000" b="1" dirty="0"/>
              <a:t>but they cannot sit for long periods of time and chit-chat about </a:t>
            </a:r>
            <a:r>
              <a:rPr lang="en-IN" sz="2000" b="1" dirty="0">
                <a:solidFill>
                  <a:srgbClr val="0070C0"/>
                </a:solidFill>
              </a:rPr>
              <a:t>"nothing".</a:t>
            </a:r>
          </a:p>
        </p:txBody>
      </p:sp>
      <p:sp>
        <p:nvSpPr>
          <p:cNvPr id="3" name="Title 2"/>
          <p:cNvSpPr>
            <a:spLocks noGrp="1"/>
          </p:cNvSpPr>
          <p:nvPr>
            <p:ph type="title"/>
          </p:nvPr>
        </p:nvSpPr>
        <p:spPr/>
        <p:txBody>
          <a:bodyPr/>
          <a:lstStyle/>
          <a:p>
            <a:r>
              <a:rPr lang="en-IN" dirty="0">
                <a:solidFill>
                  <a:srgbClr val="0070C0"/>
                </a:solidFill>
              </a:rPr>
              <a:t>    Type A </a:t>
            </a:r>
            <a:r>
              <a:rPr lang="en-IN" dirty="0"/>
              <a:t>Personalities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Type A</a:t>
            </a:r>
          </a:p>
        </p:txBody>
      </p:sp>
      <p:sp>
        <p:nvSpPr>
          <p:cNvPr id="5" name="Content Placeholder 4"/>
          <p:cNvSpPr>
            <a:spLocks noGrp="1"/>
          </p:cNvSpPr>
          <p:nvPr>
            <p:ph sz="quarter" idx="2"/>
          </p:nvPr>
        </p:nvSpPr>
        <p:spPr>
          <a:xfrm>
            <a:off x="457200" y="1444294"/>
            <a:ext cx="4040188" cy="4556474"/>
          </a:xfrm>
        </p:spPr>
        <p:txBody>
          <a:bodyPr/>
          <a:lstStyle/>
          <a:p>
            <a:pPr>
              <a:buFont typeface="Wingdings" pitchFamily="2" charset="2"/>
              <a:buChar char="v"/>
            </a:pPr>
            <a:r>
              <a:rPr lang="en-IN" sz="2800" b="1" dirty="0"/>
              <a:t>Pros</a:t>
            </a:r>
          </a:p>
          <a:p>
            <a:endParaRPr lang="en-IN" dirty="0"/>
          </a:p>
          <a:p>
            <a:pPr marL="566928" indent="-457200">
              <a:buFont typeface="+mj-lt"/>
              <a:buAutoNum type="arabicPeriod"/>
            </a:pPr>
            <a:r>
              <a:rPr lang="en-IN" dirty="0"/>
              <a:t>Multi- tasker</a:t>
            </a:r>
          </a:p>
          <a:p>
            <a:pPr marL="566928" indent="-457200">
              <a:buFont typeface="+mj-lt"/>
              <a:buAutoNum type="arabicPeriod"/>
            </a:pPr>
            <a:r>
              <a:rPr lang="en-IN" dirty="0"/>
              <a:t>High Achiever</a:t>
            </a:r>
          </a:p>
          <a:p>
            <a:pPr marL="566928" indent="-457200">
              <a:buFont typeface="+mj-lt"/>
              <a:buAutoNum type="arabicPeriod"/>
            </a:pPr>
            <a:r>
              <a:rPr lang="en-IN" dirty="0"/>
              <a:t>Goal-Driven</a:t>
            </a:r>
          </a:p>
          <a:p>
            <a:pPr marL="566928" indent="-457200">
              <a:buFont typeface="+mj-lt"/>
              <a:buAutoNum type="arabicPeriod"/>
            </a:pPr>
            <a:r>
              <a:rPr lang="en-IN" dirty="0"/>
              <a:t>Perfectionist</a:t>
            </a:r>
          </a:p>
          <a:p>
            <a:pPr marL="566928" indent="-457200">
              <a:buFont typeface="+mj-lt"/>
              <a:buAutoNum type="arabicPeriod"/>
            </a:pPr>
            <a:r>
              <a:rPr lang="en-IN" dirty="0"/>
              <a:t>Sensitive</a:t>
            </a:r>
          </a:p>
          <a:p>
            <a:pPr marL="566928" indent="-457200">
              <a:buFont typeface="+mj-lt"/>
              <a:buAutoNum type="arabicPeriod"/>
            </a:pPr>
            <a:r>
              <a:rPr lang="en-IN" dirty="0"/>
              <a:t>Energetic</a:t>
            </a:r>
          </a:p>
          <a:p>
            <a:pPr marL="566928" indent="-457200">
              <a:buFont typeface="+mj-lt"/>
              <a:buAutoNum type="arabicPeriod"/>
            </a:pPr>
            <a:r>
              <a:rPr lang="en-IN" dirty="0"/>
              <a:t>Competitive</a:t>
            </a:r>
          </a:p>
          <a:p>
            <a:pPr marL="566928" indent="-457200">
              <a:buFont typeface="+mj-lt"/>
              <a:buAutoNum type="arabicPeriod"/>
            </a:pPr>
            <a:r>
              <a:rPr lang="en-IN" dirty="0"/>
              <a:t>Practical</a:t>
            </a:r>
          </a:p>
        </p:txBody>
      </p:sp>
      <p:sp>
        <p:nvSpPr>
          <p:cNvPr id="6" name="Content Placeholder 5"/>
          <p:cNvSpPr>
            <a:spLocks noGrp="1"/>
          </p:cNvSpPr>
          <p:nvPr>
            <p:ph sz="quarter" idx="4"/>
          </p:nvPr>
        </p:nvSpPr>
        <p:spPr>
          <a:xfrm>
            <a:off x="4645025" y="1444294"/>
            <a:ext cx="4041775" cy="4413598"/>
          </a:xfrm>
        </p:spPr>
        <p:txBody>
          <a:bodyPr>
            <a:normAutofit/>
          </a:bodyPr>
          <a:lstStyle/>
          <a:p>
            <a:pPr>
              <a:buFont typeface="Wingdings" pitchFamily="2" charset="2"/>
              <a:buChar char="v"/>
            </a:pPr>
            <a:r>
              <a:rPr lang="en-IN" sz="2800" b="1" dirty="0"/>
              <a:t>Cons</a:t>
            </a:r>
          </a:p>
          <a:p>
            <a:pPr>
              <a:buFont typeface="Wingdings" pitchFamily="2" charset="2"/>
              <a:buChar char="v"/>
            </a:pPr>
            <a:endParaRPr lang="en-IN" sz="2800" b="1" u="sng" dirty="0"/>
          </a:p>
          <a:p>
            <a:pPr marL="566928" indent="-457200">
              <a:spcBef>
                <a:spcPts val="400"/>
              </a:spcBef>
              <a:buFont typeface="+mj-lt"/>
              <a:buAutoNum type="arabicPeriod"/>
            </a:pPr>
            <a:r>
              <a:rPr lang="en-IN" dirty="0"/>
              <a:t>Easily Overwhelmed</a:t>
            </a:r>
          </a:p>
          <a:p>
            <a:pPr marL="566928" indent="-457200">
              <a:spcBef>
                <a:spcPts val="400"/>
              </a:spcBef>
              <a:buFont typeface="+mj-lt"/>
              <a:buAutoNum type="arabicPeriod"/>
            </a:pPr>
            <a:r>
              <a:rPr lang="en-IN" dirty="0"/>
              <a:t>Overachiever</a:t>
            </a:r>
          </a:p>
          <a:p>
            <a:pPr marL="566928" indent="-457200">
              <a:spcBef>
                <a:spcPts val="400"/>
              </a:spcBef>
              <a:buFont typeface="+mj-lt"/>
              <a:buAutoNum type="arabicPeriod"/>
            </a:pPr>
            <a:r>
              <a:rPr lang="en-IN" dirty="0"/>
              <a:t>Workaholic</a:t>
            </a:r>
          </a:p>
          <a:p>
            <a:pPr marL="566928" indent="-457200">
              <a:spcBef>
                <a:spcPts val="400"/>
              </a:spcBef>
              <a:buFont typeface="+mj-lt"/>
              <a:buAutoNum type="arabicPeriod"/>
            </a:pPr>
            <a:r>
              <a:rPr lang="en-IN" dirty="0"/>
              <a:t>Perfectionist</a:t>
            </a:r>
          </a:p>
          <a:p>
            <a:pPr marL="566928" indent="-457200">
              <a:spcBef>
                <a:spcPts val="400"/>
              </a:spcBef>
              <a:buFont typeface="+mj-lt"/>
              <a:buAutoNum type="arabicPeriod"/>
            </a:pPr>
            <a:r>
              <a:rPr lang="en-IN" dirty="0"/>
              <a:t>Anxious</a:t>
            </a:r>
          </a:p>
          <a:p>
            <a:pPr marL="566928" indent="-457200">
              <a:spcBef>
                <a:spcPts val="400"/>
              </a:spcBef>
              <a:buFont typeface="+mj-lt"/>
              <a:buAutoNum type="arabicPeriod"/>
            </a:pPr>
            <a:r>
              <a:rPr lang="en-IN" dirty="0"/>
              <a:t>Stressed</a:t>
            </a:r>
          </a:p>
          <a:p>
            <a:pPr marL="566928" indent="-457200">
              <a:spcBef>
                <a:spcPts val="400"/>
              </a:spcBef>
              <a:buFont typeface="+mj-lt"/>
              <a:buAutoNum type="arabicPeriod"/>
            </a:pPr>
            <a:r>
              <a:rPr lang="en-IN" dirty="0"/>
              <a:t>Competitive</a:t>
            </a:r>
          </a:p>
          <a:p>
            <a:pPr marL="566928" indent="-457200">
              <a:spcBef>
                <a:spcPts val="400"/>
              </a:spcBef>
              <a:buFont typeface="+mj-lt"/>
              <a:buAutoNum type="arabicPeriod"/>
            </a:pPr>
            <a:r>
              <a:rPr lang="en-IN" dirty="0"/>
              <a:t>Impatient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334</TotalTime>
  <Words>1936</Words>
  <Application>Microsoft Office PowerPoint</Application>
  <PresentationFormat>On-screen Show (4:3)</PresentationFormat>
  <Paragraphs>256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Calibri</vt:lpstr>
      <vt:lpstr>Nunito Sans</vt:lpstr>
      <vt:lpstr>Raleway</vt:lpstr>
      <vt:lpstr>Verdana</vt:lpstr>
      <vt:lpstr>Wingdings</vt:lpstr>
      <vt:lpstr>Wingdings 2</vt:lpstr>
      <vt:lpstr>Wingdings 3</vt:lpstr>
      <vt:lpstr>Concourse</vt:lpstr>
      <vt:lpstr>       Objectivity and Subjectivity</vt:lpstr>
      <vt:lpstr>        Comparison Chart </vt:lpstr>
      <vt:lpstr>PowerPoint Presentation</vt:lpstr>
      <vt:lpstr>Personality</vt:lpstr>
      <vt:lpstr>PowerPoint Presentation</vt:lpstr>
      <vt:lpstr>Characteristics</vt:lpstr>
      <vt:lpstr>Types of Personality</vt:lpstr>
      <vt:lpstr>    Type A Personalities</vt:lpstr>
      <vt:lpstr>             Type A</vt:lpstr>
      <vt:lpstr>Type B Personalities</vt:lpstr>
      <vt:lpstr>                Type B</vt:lpstr>
      <vt:lpstr>Type C Personalities</vt:lpstr>
      <vt:lpstr>                Type C</vt:lpstr>
      <vt:lpstr>           Type D</vt:lpstr>
      <vt:lpstr> Common Challenges of Being Type D </vt:lpstr>
      <vt:lpstr>PowerPoint Presentation</vt:lpstr>
      <vt:lpstr>    Big Five Personality Traits:OCEAN    </vt:lpstr>
      <vt:lpstr>PowerPoint Presentation</vt:lpstr>
      <vt:lpstr>PowerPoint Presentation</vt:lpstr>
      <vt:lpstr>           Ways to identify Self   </vt:lpstr>
      <vt:lpstr>     SWOT Analysis</vt:lpstr>
      <vt:lpstr>PowerPoint Presentation</vt:lpstr>
      <vt:lpstr>            1 Strengths </vt:lpstr>
      <vt:lpstr>PowerPoint Presentation</vt:lpstr>
      <vt:lpstr>      2 Weaknesses </vt:lpstr>
      <vt:lpstr>PowerPoint Presentation</vt:lpstr>
      <vt:lpstr>           3 Opportunities </vt:lpstr>
      <vt:lpstr>PowerPoint Presentation</vt:lpstr>
      <vt:lpstr>           4 Threats    </vt:lpstr>
      <vt:lpstr> </vt:lpstr>
      <vt:lpstr>        The Johari Window   </vt:lpstr>
      <vt:lpstr>There are four assumptions </vt:lpstr>
      <vt:lpstr> The four panes of the Johari window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dc:creator>
  <cp:lastModifiedBy>mendoncashyla@gmail.com</cp:lastModifiedBy>
  <cp:revision>118</cp:revision>
  <dcterms:created xsi:type="dcterms:W3CDTF">2021-07-24T03:53:58Z</dcterms:created>
  <dcterms:modified xsi:type="dcterms:W3CDTF">2022-01-19T04:27:44Z</dcterms:modified>
</cp:coreProperties>
</file>