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2"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694"/>
  </p:normalViewPr>
  <p:slideViewPr>
    <p:cSldViewPr snapToGrid="0" snapToObjects="1">
      <p:cViewPr>
        <p:scale>
          <a:sx n="63" d="100"/>
          <a:sy n="63" d="100"/>
        </p:scale>
        <p:origin x="38" y="9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166428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301680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166428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301680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1760" y="1152360"/>
            <a:ext cx="399960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1760" y="1152360"/>
            <a:ext cx="399960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399960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1760" y="115236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176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166428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301680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176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166428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301680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311760" y="1152360"/>
            <a:ext cx="399960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5" name="PlaceHolder 2"/>
          <p:cNvSpPr>
            <a:spLocks noGrp="1"/>
          </p:cNvSpPr>
          <p:nvPr>
            <p:ph type="body"/>
          </p:nvPr>
        </p:nvSpPr>
        <p:spPr>
          <a:xfrm>
            <a:off x="311760" y="1152360"/>
            <a:ext cx="399960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399960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4"/>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0"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4"/>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311760" y="115236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3"/>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5"/>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176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166428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01680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31176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6"/>
          <p:cNvSpPr>
            <a:spLocks noGrp="1"/>
          </p:cNvSpPr>
          <p:nvPr>
            <p:ph type="body"/>
          </p:nvPr>
        </p:nvSpPr>
        <p:spPr>
          <a:xfrm>
            <a:off x="166428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7"/>
          <p:cNvSpPr>
            <a:spLocks noGrp="1"/>
          </p:cNvSpPr>
          <p:nvPr>
            <p:ph type="body"/>
          </p:nvPr>
        </p:nvSpPr>
        <p:spPr>
          <a:xfrm>
            <a:off x="301680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2" name="PlaceHolder 2"/>
          <p:cNvSpPr>
            <a:spLocks noGrp="1"/>
          </p:cNvSpPr>
          <p:nvPr>
            <p:ph type="subTitle"/>
          </p:nvPr>
        </p:nvSpPr>
        <p:spPr>
          <a:xfrm>
            <a:off x="311760" y="1152360"/>
            <a:ext cx="399960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4" name="PlaceHolder 2"/>
          <p:cNvSpPr>
            <a:spLocks noGrp="1"/>
          </p:cNvSpPr>
          <p:nvPr>
            <p:ph type="body"/>
          </p:nvPr>
        </p:nvSpPr>
        <p:spPr>
          <a:xfrm>
            <a:off x="311760" y="1152360"/>
            <a:ext cx="399960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6"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1"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2"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3"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6"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4"/>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9"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0"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1" name="PlaceHolder 4"/>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3" name="PlaceHolder 2"/>
          <p:cNvSpPr>
            <a:spLocks noGrp="1"/>
          </p:cNvSpPr>
          <p:nvPr>
            <p:ph type="body"/>
          </p:nvPr>
        </p:nvSpPr>
        <p:spPr>
          <a:xfrm>
            <a:off x="311760" y="115236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3"/>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5"/>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1" name="PlaceHolder 2"/>
          <p:cNvSpPr>
            <a:spLocks noGrp="1"/>
          </p:cNvSpPr>
          <p:nvPr>
            <p:ph type="body"/>
          </p:nvPr>
        </p:nvSpPr>
        <p:spPr>
          <a:xfrm>
            <a:off x="31176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3"/>
          <p:cNvSpPr>
            <a:spLocks noGrp="1"/>
          </p:cNvSpPr>
          <p:nvPr>
            <p:ph type="body"/>
          </p:nvPr>
        </p:nvSpPr>
        <p:spPr>
          <a:xfrm>
            <a:off x="166428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3" name="PlaceHolder 4"/>
          <p:cNvSpPr>
            <a:spLocks noGrp="1"/>
          </p:cNvSpPr>
          <p:nvPr>
            <p:ph type="body"/>
          </p:nvPr>
        </p:nvSpPr>
        <p:spPr>
          <a:xfrm>
            <a:off x="301680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5"/>
          <p:cNvSpPr>
            <a:spLocks noGrp="1"/>
          </p:cNvSpPr>
          <p:nvPr>
            <p:ph type="body"/>
          </p:nvPr>
        </p:nvSpPr>
        <p:spPr>
          <a:xfrm>
            <a:off x="31176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6"/>
          <p:cNvSpPr>
            <a:spLocks noGrp="1"/>
          </p:cNvSpPr>
          <p:nvPr>
            <p:ph type="body"/>
          </p:nvPr>
        </p:nvSpPr>
        <p:spPr>
          <a:xfrm>
            <a:off x="166428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6" name="PlaceHolder 7"/>
          <p:cNvSpPr>
            <a:spLocks noGrp="1"/>
          </p:cNvSpPr>
          <p:nvPr>
            <p:ph type="body"/>
          </p:nvPr>
        </p:nvSpPr>
        <p:spPr>
          <a:xfrm>
            <a:off x="301680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Autofit/>
          </a:bodyPr>
          <a:lstStyle/>
          <a:p>
            <a:pPr algn="ctr"/>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C636DF7-7457-4340-9B8D-1067E26553C7}" type="slidenum">
              <a:rPr lang="en"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lstStyle/>
          <a:p>
            <a:pPr algn="ctr"/>
            <a:r>
              <a:rPr lang="en-US"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3999600" cy="3416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41" name="PlaceHolder 3"/>
          <p:cNvSpPr>
            <a:spLocks noGrp="1"/>
          </p:cNvSpPr>
          <p:nvPr>
            <p:ph type="body"/>
          </p:nvPr>
        </p:nvSpPr>
        <p:spPr>
          <a:xfrm>
            <a:off x="4832280" y="1152360"/>
            <a:ext cx="3999600" cy="3416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42"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91F5C79C-CF1D-4F6A-A579-002AAA860B6F}" type="slidenum">
              <a:rPr lang="en"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p:spPr>
        <p:txBody>
          <a:bodyPr tIns="91440" bIns="91440">
            <a:noAutofit/>
          </a:bodyPr>
          <a:lstStyle/>
          <a:p>
            <a:pPr algn="ctr"/>
            <a:r>
              <a:rPr lang="en-US" sz="2800" b="0" strike="noStrike" spc="-1">
                <a:solidFill>
                  <a:srgbClr val="000000"/>
                </a:solidFill>
                <a:latin typeface="Arial"/>
              </a:rPr>
              <a:t>Click to edit the title text format</a:t>
            </a:r>
          </a:p>
        </p:txBody>
      </p:sp>
      <p:sp>
        <p:nvSpPr>
          <p:cNvPr id="80"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1" name="PlaceHolder 3"/>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4FB3EFEA-D4FE-48CA-8383-846AFAF4C7D3}" type="slidenum">
              <a:rPr lang="en"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2151000"/>
            <a:ext cx="8520120" cy="841320"/>
          </a:xfrm>
          <a:prstGeom prst="rect">
            <a:avLst/>
          </a:prstGeom>
        </p:spPr>
        <p:txBody>
          <a:bodyPr tIns="91440" bIns="91440" anchor="ctr">
            <a:noAutofit/>
          </a:bodyPr>
          <a:lstStyle/>
          <a:p>
            <a:pPr algn="ctr"/>
            <a:r>
              <a:rPr lang="en-US" sz="3600" b="0" strike="noStrike" spc="-1">
                <a:solidFill>
                  <a:srgbClr val="000000"/>
                </a:solidFill>
                <a:latin typeface="Arial"/>
              </a:rPr>
              <a:t>Click to edit the title text format</a:t>
            </a:r>
          </a:p>
        </p:txBody>
      </p:sp>
      <p:sp>
        <p:nvSpPr>
          <p:cNvPr id="119"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B65444E3-3576-48D4-998E-01EBF3AC567C}" type="slidenum">
              <a:rPr lang="en" sz="1000" b="0" strike="noStrike" spc="-1">
                <a:solidFill>
                  <a:srgbClr val="595959"/>
                </a:solidFill>
                <a:latin typeface="Arial"/>
                <a:ea typeface="Arial"/>
              </a:rPr>
              <a:t>‹#›</a:t>
            </a:fld>
            <a:endParaRPr lang="en-US" sz="1000" b="0" strike="noStrike" spc="-1">
              <a:latin typeface="Times New Roman"/>
            </a:endParaRPr>
          </a:p>
        </p:txBody>
      </p:sp>
      <p:sp>
        <p:nvSpPr>
          <p:cNvPr id="120"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311760" y="230400"/>
            <a:ext cx="8520120" cy="2052360"/>
          </a:xfrm>
          <a:prstGeom prst="rect">
            <a:avLst/>
          </a:prstGeom>
          <a:noFill/>
          <a:ln>
            <a:noFill/>
          </a:ln>
        </p:spPr>
        <p:txBody>
          <a:bodyPr tIns="91440" bIns="91440" anchor="b">
            <a:noAutofit/>
          </a:bodyPr>
          <a:lstStyle/>
          <a:p>
            <a:pPr algn="ctr">
              <a:lnSpc>
                <a:spcPct val="100000"/>
              </a:lnSpc>
              <a:tabLst>
                <a:tab pos="0" algn="l"/>
              </a:tabLst>
            </a:pPr>
            <a:r>
              <a:rPr lang="en" sz="5200" b="0" strike="noStrike" spc="-1" dirty="0">
                <a:solidFill>
                  <a:srgbClr val="000000"/>
                </a:solidFill>
                <a:latin typeface="Arial"/>
                <a:ea typeface="Arial"/>
              </a:rPr>
              <a:t>CS x476 Project 1</a:t>
            </a:r>
            <a:endParaRPr lang="en-US" sz="5200" b="0" strike="noStrike" spc="-1" dirty="0">
              <a:solidFill>
                <a:srgbClr val="000000"/>
              </a:solidFill>
              <a:latin typeface="Arial"/>
            </a:endParaRPr>
          </a:p>
        </p:txBody>
      </p:sp>
      <p:sp>
        <p:nvSpPr>
          <p:cNvPr id="158" name="TextShape 2"/>
          <p:cNvSpPr txBox="1"/>
          <p:nvPr/>
        </p:nvSpPr>
        <p:spPr>
          <a:xfrm>
            <a:off x="311760" y="2320200"/>
            <a:ext cx="8520120" cy="1797120"/>
          </a:xfrm>
          <a:prstGeom prst="rect">
            <a:avLst/>
          </a:prstGeom>
          <a:noFill/>
          <a:ln>
            <a:noFill/>
          </a:ln>
        </p:spPr>
        <p:txBody>
          <a:bodyPr tIns="91440" bIns="91440">
            <a:noAutofit/>
          </a:bodyPr>
          <a:lstStyle/>
          <a:p>
            <a:pPr algn="ctr">
              <a:lnSpc>
                <a:spcPct val="100000"/>
              </a:lnSpc>
              <a:tabLst>
                <a:tab pos="0" algn="l"/>
              </a:tabLst>
            </a:pPr>
            <a:r>
              <a:rPr lang="en" sz="2800" spc="-1" dirty="0">
                <a:solidFill>
                  <a:srgbClr val="595959"/>
                </a:solidFill>
                <a:latin typeface="Arial"/>
              </a:rPr>
              <a:t>Rakshit Dabhi</a:t>
            </a:r>
            <a:endParaRPr lang="en-US" sz="2800" b="0" strike="noStrike" spc="-1" dirty="0">
              <a:latin typeface="Arial"/>
            </a:endParaRPr>
          </a:p>
          <a:p>
            <a:pPr algn="ctr">
              <a:lnSpc>
                <a:spcPct val="100000"/>
              </a:lnSpc>
              <a:tabLst>
                <a:tab pos="0" algn="l"/>
              </a:tabLst>
            </a:pPr>
            <a:r>
              <a:rPr lang="en" sz="2800" spc="-1" dirty="0">
                <a:solidFill>
                  <a:srgbClr val="595959"/>
                </a:solidFill>
                <a:latin typeface="Arial"/>
              </a:rPr>
              <a:t>rdabhi3@gatech.edu</a:t>
            </a:r>
            <a:endParaRPr lang="en-US" sz="2800" b="0" strike="noStrike" spc="-1" dirty="0">
              <a:latin typeface="Arial"/>
            </a:endParaRPr>
          </a:p>
          <a:p>
            <a:pPr algn="ctr">
              <a:lnSpc>
                <a:spcPct val="100000"/>
              </a:lnSpc>
              <a:tabLst>
                <a:tab pos="0" algn="l"/>
              </a:tabLst>
            </a:pPr>
            <a:r>
              <a:rPr lang="en" sz="2800" spc="-1" dirty="0">
                <a:solidFill>
                  <a:srgbClr val="595959"/>
                </a:solidFill>
                <a:latin typeface="Arial"/>
              </a:rPr>
              <a:t>rdabhi3</a:t>
            </a:r>
            <a:endParaRPr lang="en-US" sz="2800" b="0" strike="noStrike" spc="-1" dirty="0">
              <a:latin typeface="Arial"/>
            </a:endParaRPr>
          </a:p>
          <a:p>
            <a:pPr algn="ctr">
              <a:lnSpc>
                <a:spcPct val="100000"/>
              </a:lnSpc>
              <a:tabLst>
                <a:tab pos="0" algn="l"/>
              </a:tabLst>
            </a:pPr>
            <a:r>
              <a:rPr lang="en" sz="2800" b="0" strike="noStrike" spc="-1" dirty="0">
                <a:solidFill>
                  <a:srgbClr val="595959"/>
                </a:solidFill>
                <a:latin typeface="Arial"/>
                <a:ea typeface="Arial"/>
              </a:rPr>
              <a:t>903491952</a:t>
            </a:r>
            <a:endParaRPr lang="en-US"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3: Hybrid images with PyTorch operators</a:t>
            </a:r>
            <a:endParaRPr lang="en-US" sz="2800" b="0" strike="noStrike" spc="-1">
              <a:solidFill>
                <a:srgbClr val="000000"/>
              </a:solidFill>
              <a:latin typeface="Arial"/>
            </a:endParaRPr>
          </a:p>
        </p:txBody>
      </p:sp>
      <p:sp>
        <p:nvSpPr>
          <p:cNvPr id="183"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Cat + Dog</a:t>
            </a:r>
            <a:endParaRPr lang="en-US" sz="1400" b="0" strike="noStrike" spc="-1">
              <a:solidFill>
                <a:srgbClr val="000000"/>
              </a:solidFill>
              <a:latin typeface="Arial"/>
            </a:endParaRPr>
          </a:p>
          <a:p>
            <a:pPr>
              <a:lnSpc>
                <a:spcPct val="115000"/>
              </a:lnSpc>
              <a:spcBef>
                <a:spcPts val="1599"/>
              </a:spcBef>
              <a:spcAft>
                <a:spcPts val="1599"/>
              </a:spcAft>
              <a:tabLst>
                <a:tab pos="0" algn="l"/>
              </a:tabLst>
            </a:pPr>
            <a:r>
              <a:rPr lang="en" sz="1400" b="0" strike="noStrike" spc="-1">
                <a:solidFill>
                  <a:srgbClr val="595959"/>
                </a:solidFill>
                <a:latin typeface="Arial"/>
                <a:ea typeface="Arial"/>
              </a:rPr>
              <a:t>&lt;insert your hybrid image here&gt;</a:t>
            </a:r>
            <a:endParaRPr lang="en-US" sz="1400" b="0" strike="noStrike" spc="-1">
              <a:solidFill>
                <a:srgbClr val="000000"/>
              </a:solidFill>
              <a:latin typeface="Arial"/>
            </a:endParaRPr>
          </a:p>
        </p:txBody>
      </p:sp>
      <p:sp>
        <p:nvSpPr>
          <p:cNvPr id="184"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Motorcycle + Bicycle</a:t>
            </a:r>
            <a:endParaRPr lang="en-US" sz="1400" b="0" strike="noStrike" spc="-1">
              <a:solidFill>
                <a:srgbClr val="000000"/>
              </a:solidFill>
              <a:latin typeface="Arial"/>
            </a:endParaRPr>
          </a:p>
          <a:p>
            <a:pPr>
              <a:lnSpc>
                <a:spcPct val="115000"/>
              </a:lnSpc>
              <a:spcBef>
                <a:spcPts val="1599"/>
              </a:spcBef>
              <a:spcAft>
                <a:spcPts val="1599"/>
              </a:spcAft>
              <a:tabLst>
                <a:tab pos="0" algn="l"/>
              </a:tabLst>
            </a:pPr>
            <a:r>
              <a:rPr lang="en" sz="1400" b="0" strike="noStrike" spc="-1">
                <a:solidFill>
                  <a:srgbClr val="595959"/>
                </a:solidFill>
                <a:latin typeface="Arial"/>
                <a:ea typeface="Arial"/>
              </a:rPr>
              <a:t>&lt;insert your hybrid image here&gt;</a:t>
            </a:r>
            <a:endParaRPr lang="en-US" sz="1400" b="0" strike="noStrike" spc="-1">
              <a:solidFill>
                <a:srgbClr val="000000"/>
              </a:solidFill>
              <a:latin typeface="Arial"/>
            </a:endParaRPr>
          </a:p>
        </p:txBody>
      </p:sp>
      <p:pic>
        <p:nvPicPr>
          <p:cNvPr id="3" name="Picture 2">
            <a:extLst>
              <a:ext uri="{FF2B5EF4-FFF2-40B4-BE49-F238E27FC236}">
                <a16:creationId xmlns:a16="http://schemas.microsoft.com/office/drawing/2014/main" id="{F1F4E334-EB4A-4D4F-8C79-725620CFF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50" y="2154448"/>
            <a:ext cx="2835105" cy="2496275"/>
          </a:xfrm>
          <a:prstGeom prst="rect">
            <a:avLst/>
          </a:prstGeom>
        </p:spPr>
      </p:pic>
      <p:pic>
        <p:nvPicPr>
          <p:cNvPr id="5" name="Picture 4">
            <a:extLst>
              <a:ext uri="{FF2B5EF4-FFF2-40B4-BE49-F238E27FC236}">
                <a16:creationId xmlns:a16="http://schemas.microsoft.com/office/drawing/2014/main" id="{099F4E70-B5A1-474A-AB78-9586B17F8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054" y="2154448"/>
            <a:ext cx="3791211" cy="25107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Part 3: Hybrid images with PyTorch operators</a:t>
            </a:r>
            <a:endParaRPr lang="en-US" sz="2800" b="0" strike="noStrike" spc="-1">
              <a:solidFill>
                <a:srgbClr val="000000"/>
              </a:solidFill>
              <a:latin typeface="Arial"/>
            </a:endParaRPr>
          </a:p>
        </p:txBody>
      </p:sp>
      <p:sp>
        <p:nvSpPr>
          <p:cNvPr id="186"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Plane + Bird</a:t>
            </a:r>
            <a:endParaRPr lang="en-US" sz="1400" b="0" strike="noStrike" spc="-1">
              <a:solidFill>
                <a:srgbClr val="000000"/>
              </a:solidFill>
              <a:latin typeface="Arial"/>
            </a:endParaRPr>
          </a:p>
          <a:p>
            <a:pPr>
              <a:lnSpc>
                <a:spcPct val="115000"/>
              </a:lnSpc>
              <a:spcBef>
                <a:spcPts val="1599"/>
              </a:spcBef>
              <a:spcAft>
                <a:spcPts val="1599"/>
              </a:spcAft>
              <a:tabLst>
                <a:tab pos="0" algn="l"/>
              </a:tabLst>
            </a:pPr>
            <a:r>
              <a:rPr lang="en" sz="1400" b="0" strike="noStrike" spc="-1">
                <a:solidFill>
                  <a:srgbClr val="595959"/>
                </a:solidFill>
                <a:latin typeface="Arial"/>
                <a:ea typeface="Arial"/>
              </a:rPr>
              <a:t>&lt;insert your hybrid image here&gt;</a:t>
            </a:r>
            <a:endParaRPr lang="en-US" sz="1400" b="0" strike="noStrike" spc="-1">
              <a:solidFill>
                <a:srgbClr val="000000"/>
              </a:solidFill>
              <a:latin typeface="Arial"/>
            </a:endParaRPr>
          </a:p>
        </p:txBody>
      </p:sp>
      <p:sp>
        <p:nvSpPr>
          <p:cNvPr id="187"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Einstein + Marilyn</a:t>
            </a:r>
            <a:endParaRPr lang="en-US" sz="1400" b="0" strike="noStrike" spc="-1">
              <a:solidFill>
                <a:srgbClr val="000000"/>
              </a:solidFill>
              <a:latin typeface="Arial"/>
            </a:endParaRPr>
          </a:p>
          <a:p>
            <a:pPr>
              <a:lnSpc>
                <a:spcPct val="115000"/>
              </a:lnSpc>
              <a:spcBef>
                <a:spcPts val="1599"/>
              </a:spcBef>
              <a:spcAft>
                <a:spcPts val="1599"/>
              </a:spcAft>
              <a:tabLst>
                <a:tab pos="0" algn="l"/>
              </a:tabLst>
            </a:pPr>
            <a:r>
              <a:rPr lang="en" sz="1400" b="0" strike="noStrike" spc="-1">
                <a:solidFill>
                  <a:srgbClr val="595959"/>
                </a:solidFill>
                <a:latin typeface="Arial"/>
                <a:ea typeface="Arial"/>
              </a:rPr>
              <a:t>&lt;insert your hybrid image here&gt;</a:t>
            </a:r>
            <a:endParaRPr lang="en-US" sz="1400" b="0" strike="noStrike" spc="-1">
              <a:solidFill>
                <a:srgbClr val="000000"/>
              </a:solidFill>
              <a:latin typeface="Arial"/>
            </a:endParaRPr>
          </a:p>
        </p:txBody>
      </p:sp>
      <p:pic>
        <p:nvPicPr>
          <p:cNvPr id="3" name="Picture 2">
            <a:extLst>
              <a:ext uri="{FF2B5EF4-FFF2-40B4-BE49-F238E27FC236}">
                <a16:creationId xmlns:a16="http://schemas.microsoft.com/office/drawing/2014/main" id="{ED815CDE-5BB7-4D48-87C8-2FA9489E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2057443"/>
            <a:ext cx="3164659" cy="2793339"/>
          </a:xfrm>
          <a:prstGeom prst="rect">
            <a:avLst/>
          </a:prstGeom>
        </p:spPr>
      </p:pic>
      <p:pic>
        <p:nvPicPr>
          <p:cNvPr id="5" name="Picture 4">
            <a:extLst>
              <a:ext uri="{FF2B5EF4-FFF2-40B4-BE49-F238E27FC236}">
                <a16:creationId xmlns:a16="http://schemas.microsoft.com/office/drawing/2014/main" id="{A82539FC-3C5D-449C-9CE4-FEDE81461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898" y="2063101"/>
            <a:ext cx="2366899" cy="27876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Part 3: Hybrid images with PyTorch operators</a:t>
            </a:r>
            <a:endParaRPr lang="en-US" sz="2800" b="0" strike="noStrike" spc="-1">
              <a:solidFill>
                <a:srgbClr val="000000"/>
              </a:solidFill>
              <a:latin typeface="Arial"/>
            </a:endParaRPr>
          </a:p>
        </p:txBody>
      </p:sp>
      <p:sp>
        <p:nvSpPr>
          <p:cNvPr id="189"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Submarine + Fish</a:t>
            </a:r>
            <a:endParaRPr lang="en-US" sz="1400" b="0" strike="noStrike" spc="-1">
              <a:solidFill>
                <a:srgbClr val="000000"/>
              </a:solidFill>
              <a:latin typeface="Arial"/>
            </a:endParaRPr>
          </a:p>
          <a:p>
            <a:pPr>
              <a:lnSpc>
                <a:spcPct val="115000"/>
              </a:lnSpc>
              <a:spcBef>
                <a:spcPts val="1599"/>
              </a:spcBef>
              <a:tabLst>
                <a:tab pos="0" algn="l"/>
              </a:tabLst>
            </a:pPr>
            <a:r>
              <a:rPr lang="en" sz="1400" b="0" strike="noStrike" spc="-1">
                <a:solidFill>
                  <a:srgbClr val="595959"/>
                </a:solidFill>
                <a:latin typeface="Arial"/>
                <a:ea typeface="Arial"/>
              </a:rPr>
              <a:t>&lt;insert your hybrid image here&gt;</a:t>
            </a:r>
            <a:endParaRPr lang="en-US" sz="1400" b="0" strike="noStrike" spc="-1">
              <a:solidFill>
                <a:srgbClr val="000000"/>
              </a:solidFill>
              <a:latin typeface="Arial"/>
            </a:endParaRPr>
          </a:p>
          <a:p>
            <a:pPr>
              <a:lnSpc>
                <a:spcPct val="115000"/>
              </a:lnSpc>
              <a:spcBef>
                <a:spcPts val="1599"/>
              </a:spcBef>
              <a:spcAft>
                <a:spcPts val="1599"/>
              </a:spcAft>
              <a:tabLst>
                <a:tab pos="0" algn="l"/>
              </a:tabLst>
            </a:pPr>
            <a:endParaRPr lang="en-US" sz="1400" b="0" strike="noStrike" spc="-1">
              <a:solidFill>
                <a:srgbClr val="000000"/>
              </a:solidFill>
              <a:latin typeface="Arial"/>
            </a:endParaRPr>
          </a:p>
        </p:txBody>
      </p:sp>
      <p:sp>
        <p:nvSpPr>
          <p:cNvPr id="190"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Part 1 vs. Part 2</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&lt;Compare the run-times of Parts 1 and 2 here, as calculated in proj1.ipynb. What can you say about the two methods?&gt;</a:t>
            </a: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For </a:t>
            </a:r>
            <a:r>
              <a:rPr lang="en" sz="1400" spc="-1" dirty="0">
                <a:solidFill>
                  <a:srgbClr val="595959"/>
                </a:solidFill>
                <a:latin typeface="Arial"/>
                <a:ea typeface="Arial"/>
              </a:rPr>
              <a:t>Part 1, I got a run-time of 27.076 seconds. For Part 2, I got a run-time of 1.190 seconds. From these two run-times, I can say that using the PyTorch operators to create hybrid images is much faster than manually creating hybrid images.</a:t>
            </a:r>
            <a:endParaRPr lang="en" sz="1400" b="0" strike="noStrike" spc="-1" dirty="0">
              <a:solidFill>
                <a:srgbClr val="595959"/>
              </a:solidFill>
              <a:latin typeface="Arial"/>
              <a:ea typeface="Arial"/>
            </a:endParaRPr>
          </a:p>
          <a:p>
            <a:pPr>
              <a:lnSpc>
                <a:spcPct val="115000"/>
              </a:lnSpc>
              <a:spcBef>
                <a:spcPts val="1599"/>
              </a:spcBef>
              <a:spcAft>
                <a:spcPts val="1599"/>
              </a:spcAft>
              <a:tabLst>
                <a:tab pos="0" algn="l"/>
              </a:tabLst>
            </a:pPr>
            <a:endParaRPr lang="en-US" sz="1400" spc="-1" dirty="0">
              <a:solidFill>
                <a:srgbClr val="000000"/>
              </a:solidFill>
              <a:latin typeface="Arial"/>
              <a:ea typeface="Arial"/>
            </a:endParaRPr>
          </a:p>
        </p:txBody>
      </p:sp>
      <p:pic>
        <p:nvPicPr>
          <p:cNvPr id="3" name="Picture 2">
            <a:extLst>
              <a:ext uri="{FF2B5EF4-FFF2-40B4-BE49-F238E27FC236}">
                <a16:creationId xmlns:a16="http://schemas.microsoft.com/office/drawing/2014/main" id="{49F0A65A-0028-404A-B6C5-F256A6E22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2143693"/>
            <a:ext cx="3255617" cy="2665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Tests</a:t>
            </a:r>
            <a:endParaRPr lang="en-US" sz="2800" b="0" strike="noStrike" spc="-1">
              <a:solidFill>
                <a:srgbClr val="000000"/>
              </a:solidFill>
              <a:latin typeface="Arial"/>
            </a:endParaRPr>
          </a:p>
        </p:txBody>
      </p:sp>
      <p:sp>
        <p:nvSpPr>
          <p:cNvPr id="192"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spcAft>
                <a:spcPts val="1599"/>
              </a:spcAft>
              <a:tabLst>
                <a:tab pos="0" algn="l"/>
              </a:tabLst>
            </a:pPr>
            <a:r>
              <a:rPr lang="en" sz="1800" b="0" strike="noStrike" spc="-1" dirty="0">
                <a:solidFill>
                  <a:srgbClr val="595959"/>
                </a:solidFill>
                <a:latin typeface="Arial"/>
                <a:ea typeface="Arial"/>
              </a:rPr>
              <a:t>&lt;Provide a screenshot of the results when you run `</a:t>
            </a:r>
            <a:r>
              <a:rPr lang="en" sz="1800" b="0" strike="noStrike" spc="-1" dirty="0" err="1">
                <a:solidFill>
                  <a:srgbClr val="595959"/>
                </a:solidFill>
                <a:latin typeface="Arial"/>
                <a:ea typeface="Arial"/>
              </a:rPr>
              <a:t>pytest</a:t>
            </a:r>
            <a:r>
              <a:rPr lang="en" sz="1800" b="0" strike="noStrike" spc="-1" dirty="0">
                <a:solidFill>
                  <a:srgbClr val="595959"/>
                </a:solidFill>
                <a:latin typeface="Arial"/>
                <a:ea typeface="Arial"/>
              </a:rPr>
              <a:t> </a:t>
            </a:r>
            <a:r>
              <a:rPr lang="en" spc="-1" dirty="0">
                <a:solidFill>
                  <a:srgbClr val="595959"/>
                </a:solidFill>
                <a:latin typeface="Arial"/>
                <a:ea typeface="Arial"/>
              </a:rPr>
              <a:t>proj1_unit_tests/</a:t>
            </a:r>
            <a:r>
              <a:rPr lang="en" sz="1800" b="0" strike="noStrike" spc="-1" dirty="0">
                <a:solidFill>
                  <a:srgbClr val="595959"/>
                </a:solidFill>
                <a:latin typeface="Arial"/>
                <a:ea typeface="Arial"/>
              </a:rPr>
              <a:t>` in proj1_</a:t>
            </a:r>
            <a:r>
              <a:rPr lang="en" sz="1800" b="0" strike="noStrike" spc="-1">
                <a:solidFill>
                  <a:srgbClr val="595959"/>
                </a:solidFill>
                <a:latin typeface="Arial"/>
                <a:ea typeface="Arial"/>
              </a:rPr>
              <a:t>code folder on your final code implementation (note: we will re-run these tests).&gt;</a:t>
            </a:r>
            <a:endParaRPr lang="en-US" sz="1800" b="0" strike="noStrike" spc="-1" dirty="0">
              <a:solidFill>
                <a:srgbClr val="000000"/>
              </a:solidFill>
              <a:latin typeface="Arial"/>
            </a:endParaRPr>
          </a:p>
        </p:txBody>
      </p:sp>
      <p:pic>
        <p:nvPicPr>
          <p:cNvPr id="3" name="Picture 2">
            <a:extLst>
              <a:ext uri="{FF2B5EF4-FFF2-40B4-BE49-F238E27FC236}">
                <a16:creationId xmlns:a16="http://schemas.microsoft.com/office/drawing/2014/main" id="{CA0191EC-613B-4CDC-BEF1-6B5BBDDFB9E0}"/>
              </a:ext>
            </a:extLst>
          </p:cNvPr>
          <p:cNvPicPr>
            <a:picLocks noChangeAspect="1"/>
          </p:cNvPicPr>
          <p:nvPr/>
        </p:nvPicPr>
        <p:blipFill>
          <a:blip r:embed="rId2"/>
          <a:stretch>
            <a:fillRect/>
          </a:stretch>
        </p:blipFill>
        <p:spPr>
          <a:xfrm>
            <a:off x="266267" y="2498496"/>
            <a:ext cx="8611105" cy="16666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Conclusions</a:t>
            </a:r>
            <a:endParaRPr lang="en-US" sz="2800" b="0" strike="noStrike" spc="-1">
              <a:solidFill>
                <a:srgbClr val="000000"/>
              </a:solidFill>
              <a:latin typeface="Arial"/>
            </a:endParaRPr>
          </a:p>
        </p:txBody>
      </p:sp>
      <p:sp>
        <p:nvSpPr>
          <p:cNvPr id="194"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spcAft>
                <a:spcPts val="1599"/>
              </a:spcAft>
              <a:tabLst>
                <a:tab pos="0" algn="l"/>
              </a:tabLst>
            </a:pPr>
            <a:r>
              <a:rPr lang="en" sz="1800" b="0" strike="noStrike" spc="-1" dirty="0">
                <a:solidFill>
                  <a:srgbClr val="595959"/>
                </a:solidFill>
                <a:latin typeface="Arial"/>
                <a:ea typeface="Arial"/>
              </a:rPr>
              <a:t>&lt;Describe what you have learned in this project. Consider questions like how varying the cutoff standard deviation value or swapping images within a pair influences the resulting hybrid image. Feel free to include any challenges you ran into.&gt;</a:t>
            </a:r>
          </a:p>
          <a:p>
            <a:pPr>
              <a:lnSpc>
                <a:spcPct val="115000"/>
              </a:lnSpc>
              <a:spcAft>
                <a:spcPts val="1599"/>
              </a:spcAft>
              <a:tabLst>
                <a:tab pos="0" algn="l"/>
              </a:tabLst>
            </a:pPr>
            <a:r>
              <a:rPr lang="en-US" spc="-1" dirty="0">
                <a:solidFill>
                  <a:srgbClr val="000000"/>
                </a:solidFill>
                <a:latin typeface="Arial"/>
              </a:rPr>
              <a:t>From this project, I learned how filtered images are created using kernels. I also learned that varying the standard deviation value creates different hybrid images with varying low-frequency and high-frequency images. In addition, different kernels/filters (ex: identity filter, Sobel filter, discrete Laplacian filter, median filter) will output different resulting images (good for different end goals).</a:t>
            </a:r>
            <a:endParaRPr lang="en" spc="-1" dirty="0">
              <a:solidFill>
                <a:srgbClr val="595959"/>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11760" y="335357"/>
            <a:ext cx="8520120" cy="841320"/>
          </a:xfrm>
          <a:prstGeom prst="rect">
            <a:avLst/>
          </a:prstGeom>
          <a:noFill/>
          <a:ln>
            <a:noFill/>
          </a:ln>
        </p:spPr>
        <p:txBody>
          <a:bodyPr tIns="91440" bIns="91440" anchor="ctr">
            <a:noAutofit/>
          </a:bodyPr>
          <a:lstStyle/>
          <a:p>
            <a:pPr algn="ctr">
              <a:lnSpc>
                <a:spcPct val="100000"/>
              </a:lnSpc>
            </a:pPr>
            <a:r>
              <a:rPr lang="en-US" sz="3600" b="0" strike="noStrike" spc="-1" dirty="0">
                <a:solidFill>
                  <a:srgbClr val="000000"/>
                </a:solidFill>
                <a:latin typeface="Arial"/>
              </a:rPr>
              <a:t>Note</a:t>
            </a:r>
          </a:p>
        </p:txBody>
      </p:sp>
      <p:sp>
        <p:nvSpPr>
          <p:cNvPr id="3" name="TextBox 2">
            <a:extLst>
              <a:ext uri="{FF2B5EF4-FFF2-40B4-BE49-F238E27FC236}">
                <a16:creationId xmlns:a16="http://schemas.microsoft.com/office/drawing/2014/main" id="{B545C869-1904-4218-A34E-AD8BC3365A81}"/>
              </a:ext>
            </a:extLst>
          </p:cNvPr>
          <p:cNvSpPr txBox="1"/>
          <p:nvPr/>
        </p:nvSpPr>
        <p:spPr>
          <a:xfrm>
            <a:off x="2027797" y="1971585"/>
            <a:ext cx="5088406" cy="1200329"/>
          </a:xfrm>
          <a:prstGeom prst="rect">
            <a:avLst/>
          </a:prstGeom>
          <a:noFill/>
        </p:spPr>
        <p:txBody>
          <a:bodyPr wrap="square" rtlCol="0">
            <a:spAutoFit/>
          </a:bodyPr>
          <a:lstStyle/>
          <a:p>
            <a:r>
              <a:rPr lang="en-US" sz="2400" dirty="0"/>
              <a:t>The following slide is:</a:t>
            </a:r>
          </a:p>
          <a:p>
            <a:pPr marL="285750" indent="-285750">
              <a:buFont typeface="Arial" panose="020B0604020202020204" pitchFamily="34" charset="0"/>
              <a:buChar char="•"/>
            </a:pPr>
            <a:r>
              <a:rPr lang="en-US" sz="2400" dirty="0">
                <a:solidFill>
                  <a:srgbClr val="FF0000"/>
                </a:solidFill>
              </a:rPr>
              <a:t>REQUIRED</a:t>
            </a:r>
            <a:r>
              <a:rPr lang="en-US" sz="2400" dirty="0"/>
              <a:t> for </a:t>
            </a:r>
            <a:r>
              <a:rPr lang="en-US" sz="2400" b="1" dirty="0"/>
              <a:t>6476</a:t>
            </a:r>
            <a:r>
              <a:rPr lang="en-US" sz="2400" dirty="0"/>
              <a:t> students</a:t>
            </a:r>
          </a:p>
          <a:p>
            <a:pPr marL="285750" indent="-285750">
              <a:buFont typeface="Arial" panose="020B0604020202020204" pitchFamily="34" charset="0"/>
              <a:buChar char="•"/>
            </a:pPr>
            <a:r>
              <a:rPr lang="en-US" sz="2400" dirty="0"/>
              <a:t>Extra credits for </a:t>
            </a:r>
            <a:r>
              <a:rPr lang="en-US" sz="2400" b="1" dirty="0"/>
              <a:t>4476</a:t>
            </a:r>
            <a:r>
              <a:rPr lang="en-US" sz="2400" dirty="0"/>
              <a:t> students.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Image Filtering using DFT</a:t>
            </a:r>
            <a:endParaRPr lang="en-US" sz="2800" b="0" strike="noStrike" spc="-1">
              <a:solidFill>
                <a:srgbClr val="000000"/>
              </a:solidFill>
              <a:latin typeface="Arial"/>
            </a:endParaRPr>
          </a:p>
        </p:txBody>
      </p:sp>
      <p:sp>
        <p:nvSpPr>
          <p:cNvPr id="197"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US" sz="1400" b="0" strike="noStrike" spc="-1">
                <a:solidFill>
                  <a:srgbClr val="595959"/>
                </a:solidFill>
                <a:latin typeface="Arial"/>
                <a:ea typeface="Arial"/>
              </a:rPr>
              <a:t>&lt;insert visualization of the DFT filtered 6a_dog.bmp from proj1.ipynb here&gt;</a:t>
            </a:r>
            <a:endParaRPr lang="en-US" sz="1400" b="0" strike="noStrike" spc="-1">
              <a:solidFill>
                <a:srgbClr val="000000"/>
              </a:solidFill>
              <a:latin typeface="Arial"/>
            </a:endParaRPr>
          </a:p>
        </p:txBody>
      </p:sp>
      <p:sp>
        <p:nvSpPr>
          <p:cNvPr id="198"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US" sz="1400" b="0" strike="noStrike" spc="-1">
                <a:solidFill>
                  <a:srgbClr val="595959"/>
                </a:solidFill>
                <a:latin typeface="Arial"/>
                <a:ea typeface="Arial"/>
              </a:rPr>
              <a:t>Describe your implementation in words.</a:t>
            </a:r>
            <a:endParaRPr lang="en-US" sz="14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11760" y="335357"/>
            <a:ext cx="8520120" cy="841320"/>
          </a:xfrm>
          <a:prstGeom prst="rect">
            <a:avLst/>
          </a:prstGeom>
          <a:noFill/>
          <a:ln>
            <a:noFill/>
          </a:ln>
        </p:spPr>
        <p:txBody>
          <a:bodyPr tIns="91440" bIns="91440" anchor="ctr">
            <a:noAutofit/>
          </a:bodyPr>
          <a:lstStyle/>
          <a:p>
            <a:pPr algn="ctr">
              <a:lnSpc>
                <a:spcPct val="100000"/>
              </a:lnSpc>
            </a:pPr>
            <a:r>
              <a:rPr lang="en-US" sz="3600" b="0" strike="noStrike" spc="-1" dirty="0">
                <a:solidFill>
                  <a:srgbClr val="000000"/>
                </a:solidFill>
                <a:latin typeface="Arial"/>
              </a:rPr>
              <a:t>Note</a:t>
            </a:r>
          </a:p>
        </p:txBody>
      </p:sp>
      <p:sp>
        <p:nvSpPr>
          <p:cNvPr id="3" name="TextBox 2">
            <a:extLst>
              <a:ext uri="{FF2B5EF4-FFF2-40B4-BE49-F238E27FC236}">
                <a16:creationId xmlns:a16="http://schemas.microsoft.com/office/drawing/2014/main" id="{B545C869-1904-4218-A34E-AD8BC3365A81}"/>
              </a:ext>
            </a:extLst>
          </p:cNvPr>
          <p:cNvSpPr txBox="1"/>
          <p:nvPr/>
        </p:nvSpPr>
        <p:spPr>
          <a:xfrm>
            <a:off x="2027797" y="1971585"/>
            <a:ext cx="5088406" cy="830997"/>
          </a:xfrm>
          <a:prstGeom prst="rect">
            <a:avLst/>
          </a:prstGeom>
          <a:noFill/>
        </p:spPr>
        <p:txBody>
          <a:bodyPr wrap="square" rtlCol="0">
            <a:spAutoFit/>
          </a:bodyPr>
          <a:lstStyle/>
          <a:p>
            <a:r>
              <a:rPr lang="en-US" sz="2400" dirty="0"/>
              <a:t>The following slide is:</a:t>
            </a:r>
          </a:p>
          <a:p>
            <a:pPr marL="285750" indent="-285750">
              <a:buFont typeface="Arial" panose="020B0604020202020204" pitchFamily="34" charset="0"/>
              <a:buChar char="•"/>
            </a:pPr>
            <a:r>
              <a:rPr lang="en-US" sz="2400" dirty="0"/>
              <a:t>Extra credit for </a:t>
            </a:r>
            <a:r>
              <a:rPr lang="en-US" sz="2400" b="1" dirty="0"/>
              <a:t>ALL</a:t>
            </a:r>
            <a:r>
              <a:rPr lang="en-US" sz="2400" dirty="0"/>
              <a:t> (4476+6476)</a:t>
            </a:r>
          </a:p>
        </p:txBody>
      </p:sp>
    </p:spTree>
    <p:extLst>
      <p:ext uri="{BB962C8B-B14F-4D97-AF65-F5344CB8AC3E}">
        <p14:creationId xmlns:p14="http://schemas.microsoft.com/office/powerpoint/2010/main" val="1117767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US" sz="2800" b="0" strike="noStrike" spc="-1">
                <a:solidFill>
                  <a:srgbClr val="000000"/>
                </a:solidFill>
                <a:latin typeface="Arial"/>
                <a:ea typeface="Arial"/>
              </a:rPr>
              <a:t>Add some cool hybrid images!</a:t>
            </a:r>
            <a:endParaRPr lang="en-US" sz="2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1: 1D Filter</a:t>
            </a:r>
            <a:endParaRPr lang="en-US" sz="2800" b="0" strike="noStrike" spc="-1">
              <a:solidFill>
                <a:srgbClr val="000000"/>
              </a:solidFill>
              <a:latin typeface="Arial"/>
            </a:endParaRPr>
          </a:p>
        </p:txBody>
      </p:sp>
      <p:sp>
        <p:nvSpPr>
          <p:cNvPr id="160" name="TextShape 2"/>
          <p:cNvSpPr txBox="1"/>
          <p:nvPr/>
        </p:nvSpPr>
        <p:spPr>
          <a:xfrm>
            <a:off x="389520" y="1097280"/>
            <a:ext cx="8571600" cy="3416040"/>
          </a:xfrm>
          <a:prstGeom prst="rect">
            <a:avLst/>
          </a:prstGeom>
          <a:noFill/>
          <a:ln>
            <a:noFill/>
          </a:ln>
        </p:spPr>
        <p:txBody>
          <a:bodyPr tIns="91440" bIns="91440">
            <a:noAutofit/>
          </a:bodyPr>
          <a:lstStyle/>
          <a:p>
            <a:pPr>
              <a:lnSpc>
                <a:spcPct val="115000"/>
              </a:lnSpc>
              <a:spcAft>
                <a:spcPts val="1599"/>
              </a:spcAft>
              <a:tabLst>
                <a:tab pos="0" algn="l"/>
              </a:tabLst>
            </a:pPr>
            <a:r>
              <a:rPr lang="en-US" sz="1400" b="0" strike="noStrike" spc="-1">
                <a:solidFill>
                  <a:srgbClr val="595959"/>
                </a:solidFill>
                <a:latin typeface="Arial"/>
                <a:ea typeface="Arial"/>
              </a:rPr>
              <a:t>&lt;insert visualization of the low-pass filter from proj1.ipynb here&gt;</a:t>
            </a:r>
            <a:endParaRPr lang="en-US" sz="1400" b="0" strike="noStrike" spc="-1">
              <a:solidFill>
                <a:srgbClr val="000000"/>
              </a:solidFill>
              <a:latin typeface="Arial"/>
            </a:endParaRPr>
          </a:p>
        </p:txBody>
      </p:sp>
      <p:pic>
        <p:nvPicPr>
          <p:cNvPr id="2" name="Picture 1">
            <a:extLst>
              <a:ext uri="{FF2B5EF4-FFF2-40B4-BE49-F238E27FC236}">
                <a16:creationId xmlns:a16="http://schemas.microsoft.com/office/drawing/2014/main" id="{21DDC680-C28D-4D6E-B8C7-5A320F8BF500}"/>
              </a:ext>
            </a:extLst>
          </p:cNvPr>
          <p:cNvPicPr>
            <a:picLocks noChangeAspect="1"/>
          </p:cNvPicPr>
          <p:nvPr/>
        </p:nvPicPr>
        <p:blipFill>
          <a:blip r:embed="rId2"/>
          <a:stretch>
            <a:fillRect/>
          </a:stretch>
        </p:blipFill>
        <p:spPr>
          <a:xfrm>
            <a:off x="2705100" y="1879787"/>
            <a:ext cx="3733800" cy="2495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1: 1D Filter</a:t>
            </a:r>
            <a:endParaRPr lang="en-US" sz="2800" b="0" strike="noStrike" spc="-1">
              <a:solidFill>
                <a:srgbClr val="000000"/>
              </a:solidFill>
              <a:latin typeface="Arial"/>
            </a:endParaRPr>
          </a:p>
        </p:txBody>
      </p:sp>
      <p:sp>
        <p:nvSpPr>
          <p:cNvPr id="162"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dirty="0">
                <a:solidFill>
                  <a:srgbClr val="595959"/>
                </a:solidFill>
                <a:latin typeface="Arial"/>
                <a:ea typeface="Arial"/>
              </a:rPr>
              <a:t>&lt;insert visualization of filtered combined signal from proj1.ipynb here&gt;</a:t>
            </a:r>
          </a:p>
          <a:p>
            <a:pPr>
              <a:lnSpc>
                <a:spcPct val="115000"/>
              </a:lnSpc>
              <a:spcAft>
                <a:spcPts val="1599"/>
              </a:spcAft>
              <a:tabLst>
                <a:tab pos="0" algn="l"/>
              </a:tabLst>
            </a:pPr>
            <a:endParaRPr lang="en-US" sz="1400" b="0" strike="noStrike" spc="-1" dirty="0">
              <a:solidFill>
                <a:srgbClr val="000000"/>
              </a:solidFill>
              <a:latin typeface="Arial"/>
            </a:endParaRPr>
          </a:p>
        </p:txBody>
      </p:sp>
      <p:sp>
        <p:nvSpPr>
          <p:cNvPr id="163"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US" sz="1400" b="0" strike="noStrike" spc="-1" dirty="0">
                <a:solidFill>
                  <a:srgbClr val="595959"/>
                </a:solidFill>
                <a:latin typeface="Arial"/>
                <a:ea typeface="Arial"/>
              </a:rPr>
              <a:t>Describe your implementation in words and reflect on the checkpoint questions.</a:t>
            </a:r>
          </a:p>
          <a:p>
            <a:pPr>
              <a:lnSpc>
                <a:spcPct val="115000"/>
              </a:lnSpc>
              <a:spcAft>
                <a:spcPts val="1599"/>
              </a:spcAft>
              <a:tabLst>
                <a:tab pos="0" algn="l"/>
              </a:tabLst>
            </a:pPr>
            <a:r>
              <a:rPr lang="en-US" sz="1400" spc="-1" dirty="0">
                <a:solidFill>
                  <a:srgbClr val="595959"/>
                </a:solidFill>
                <a:latin typeface="Arial"/>
              </a:rPr>
              <a:t>For my 1D filter, I looped through each index of the 1D </a:t>
            </a:r>
            <a:r>
              <a:rPr lang="en-US" sz="1400" spc="-1" dirty="0" err="1">
                <a:solidFill>
                  <a:srgbClr val="595959"/>
                </a:solidFill>
                <a:latin typeface="Arial"/>
              </a:rPr>
              <a:t>FloatTensor</a:t>
            </a:r>
            <a:r>
              <a:rPr lang="en-US" sz="1400" spc="-1" dirty="0">
                <a:solidFill>
                  <a:srgbClr val="595959"/>
                </a:solidFill>
                <a:latin typeface="Arial"/>
              </a:rPr>
              <a:t> while aligning the middle index of the kernel with the current index in the loop. For each alignment, I multiplied each element of the kernel with its corresponding element in the 1D </a:t>
            </a:r>
            <a:r>
              <a:rPr lang="en-US" sz="1400" spc="-1" dirty="0" err="1">
                <a:solidFill>
                  <a:srgbClr val="595959"/>
                </a:solidFill>
                <a:latin typeface="Arial"/>
              </a:rPr>
              <a:t>FloatTensor</a:t>
            </a:r>
            <a:r>
              <a:rPr lang="en-US" sz="1400" spc="-1" dirty="0">
                <a:solidFill>
                  <a:srgbClr val="595959"/>
                </a:solidFill>
                <a:latin typeface="Arial"/>
              </a:rPr>
              <a:t>, and then summed them to calculate the new pixel value of the current index in the loop. After running though each element in the 1D </a:t>
            </a:r>
            <a:r>
              <a:rPr lang="en-US" sz="1400" spc="-1" dirty="0" err="1">
                <a:solidFill>
                  <a:srgbClr val="595959"/>
                </a:solidFill>
                <a:latin typeface="Arial"/>
              </a:rPr>
              <a:t>FloatTensor</a:t>
            </a:r>
            <a:r>
              <a:rPr lang="en-US" sz="1400" spc="-1" dirty="0">
                <a:solidFill>
                  <a:srgbClr val="595959"/>
                </a:solidFill>
                <a:latin typeface="Arial"/>
              </a:rPr>
              <a:t>, I was able to calculate a new filtered signal.</a:t>
            </a:r>
            <a:endParaRPr lang="en-US" sz="1400" b="0" strike="noStrike" spc="-1" dirty="0">
              <a:solidFill>
                <a:srgbClr val="000000"/>
              </a:solidFill>
              <a:latin typeface="Arial"/>
            </a:endParaRPr>
          </a:p>
        </p:txBody>
      </p:sp>
      <p:pic>
        <p:nvPicPr>
          <p:cNvPr id="2" name="Picture 1">
            <a:extLst>
              <a:ext uri="{FF2B5EF4-FFF2-40B4-BE49-F238E27FC236}">
                <a16:creationId xmlns:a16="http://schemas.microsoft.com/office/drawing/2014/main" id="{E81A6968-DA11-49B0-B964-EBB784753FB3}"/>
              </a:ext>
            </a:extLst>
          </p:cNvPr>
          <p:cNvPicPr>
            <a:picLocks noChangeAspect="1"/>
          </p:cNvPicPr>
          <p:nvPr/>
        </p:nvPicPr>
        <p:blipFill>
          <a:blip r:embed="rId2"/>
          <a:stretch>
            <a:fillRect/>
          </a:stretch>
        </p:blipFill>
        <p:spPr>
          <a:xfrm>
            <a:off x="311760" y="1951504"/>
            <a:ext cx="3752850" cy="2495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2: Image Filtering</a:t>
            </a:r>
            <a:endParaRPr lang="en-US" sz="2800" b="0" strike="noStrike" spc="-1">
              <a:solidFill>
                <a:srgbClr val="000000"/>
              </a:solidFill>
              <a:latin typeface="Arial"/>
            </a:endParaRPr>
          </a:p>
        </p:txBody>
      </p:sp>
      <p:sp>
        <p:nvSpPr>
          <p:cNvPr id="165"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a:solidFill>
                  <a:srgbClr val="595959"/>
                </a:solidFill>
                <a:latin typeface="Arial"/>
                <a:ea typeface="Arial"/>
              </a:rPr>
              <a:t>&lt;insert visualization of the 2D Gaussian kernel from proj1.ipynb here&gt;</a:t>
            </a:r>
            <a:endParaRPr lang="en-US" sz="1400" b="0" strike="noStrike" spc="-1">
              <a:solidFill>
                <a:srgbClr val="000000"/>
              </a:solidFill>
              <a:latin typeface="Arial"/>
            </a:endParaRPr>
          </a:p>
        </p:txBody>
      </p:sp>
      <p:sp>
        <p:nvSpPr>
          <p:cNvPr id="166"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dirty="0">
                <a:solidFill>
                  <a:srgbClr val="595959"/>
                </a:solidFill>
                <a:latin typeface="Arial"/>
                <a:ea typeface="Arial"/>
              </a:rPr>
              <a:t>&lt;Describe your implementation of my_imfilter() in words.&gt;</a:t>
            </a:r>
          </a:p>
          <a:p>
            <a:pPr>
              <a:lnSpc>
                <a:spcPct val="115000"/>
              </a:lnSpc>
              <a:spcAft>
                <a:spcPts val="1599"/>
              </a:spcAft>
              <a:tabLst>
                <a:tab pos="0" algn="l"/>
              </a:tabLst>
            </a:pPr>
            <a:r>
              <a:rPr lang="en" sz="1400" spc="-1" dirty="0">
                <a:solidFill>
                  <a:srgbClr val="595959"/>
                </a:solidFill>
                <a:latin typeface="Arial"/>
              </a:rPr>
              <a:t>Similar to the 1D filtering, I iterated over each element/pixel in a padded image, while aligning the middle element of the kernel with this pixel. I then multiplied each element in the kernel with its corresponding element in the image and took the weighted sum to find the new pixel value of the current pixel in the loop. After iterating through each pixel in the image, I was able to calculate a new filtered image.</a:t>
            </a:r>
            <a:endParaRPr lang="en-US" sz="1400" b="0" strike="noStrike" spc="-1" dirty="0">
              <a:solidFill>
                <a:srgbClr val="000000"/>
              </a:solidFill>
              <a:latin typeface="Arial"/>
            </a:endParaRPr>
          </a:p>
        </p:txBody>
      </p:sp>
      <p:pic>
        <p:nvPicPr>
          <p:cNvPr id="2" name="Picture 1">
            <a:extLst>
              <a:ext uri="{FF2B5EF4-FFF2-40B4-BE49-F238E27FC236}">
                <a16:creationId xmlns:a16="http://schemas.microsoft.com/office/drawing/2014/main" id="{B94C8E1B-7E14-4FCE-9562-0427CA58C423}"/>
              </a:ext>
            </a:extLst>
          </p:cNvPr>
          <p:cNvPicPr>
            <a:picLocks noChangeAspect="1"/>
          </p:cNvPicPr>
          <p:nvPr/>
        </p:nvPicPr>
        <p:blipFill>
          <a:blip r:embed="rId2"/>
          <a:stretch>
            <a:fillRect/>
          </a:stretch>
        </p:blipFill>
        <p:spPr>
          <a:xfrm>
            <a:off x="985837" y="1965605"/>
            <a:ext cx="2390775" cy="2371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2: Image filtering</a:t>
            </a:r>
            <a:endParaRPr lang="en-US" sz="2800" b="0" strike="noStrike" spc="-1">
              <a:solidFill>
                <a:srgbClr val="000000"/>
              </a:solidFill>
              <a:latin typeface="Arial"/>
            </a:endParaRPr>
          </a:p>
        </p:txBody>
      </p:sp>
      <p:sp>
        <p:nvSpPr>
          <p:cNvPr id="168"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Identity filter</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the results from proj1_test_filtering.ipynb using 1b_cat.bmp with the identity filter here&gt;</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endParaRPr lang="en-US" sz="1400" b="0" strike="noStrike" spc="-1" dirty="0">
              <a:solidFill>
                <a:srgbClr val="000000"/>
              </a:solidFill>
              <a:latin typeface="Arial"/>
            </a:endParaRPr>
          </a:p>
        </p:txBody>
      </p:sp>
      <p:sp>
        <p:nvSpPr>
          <p:cNvPr id="169"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Small blur with a box filter</a:t>
            </a:r>
            <a:endParaRPr lang="en-US" sz="1400" b="0" strike="noStrike" spc="-1">
              <a:solidFill>
                <a:srgbClr val="000000"/>
              </a:solidFill>
              <a:latin typeface="Arial"/>
            </a:endParaRPr>
          </a:p>
          <a:p>
            <a:pPr>
              <a:lnSpc>
                <a:spcPct val="115000"/>
              </a:lnSpc>
              <a:spcBef>
                <a:spcPts val="1599"/>
              </a:spcBef>
              <a:spcAft>
                <a:spcPts val="1599"/>
              </a:spcAft>
              <a:tabLst>
                <a:tab pos="0" algn="l"/>
              </a:tabLst>
            </a:pPr>
            <a:r>
              <a:rPr lang="en" sz="1400" b="0" strike="noStrike" spc="-1">
                <a:solidFill>
                  <a:srgbClr val="595959"/>
                </a:solidFill>
                <a:latin typeface="Arial"/>
                <a:ea typeface="Arial"/>
              </a:rPr>
              <a:t>&lt;insert the results from proj1_test_filtering.ipynb using 1b_cat.bmp with the box filter here&gt;</a:t>
            </a:r>
            <a:endParaRPr lang="en-US" sz="1400" b="0" strike="noStrike" spc="-1">
              <a:solidFill>
                <a:srgbClr val="000000"/>
              </a:solidFill>
              <a:latin typeface="Arial"/>
            </a:endParaRPr>
          </a:p>
        </p:txBody>
      </p:sp>
      <p:pic>
        <p:nvPicPr>
          <p:cNvPr id="2" name="Picture 1">
            <a:extLst>
              <a:ext uri="{FF2B5EF4-FFF2-40B4-BE49-F238E27FC236}">
                <a16:creationId xmlns:a16="http://schemas.microsoft.com/office/drawing/2014/main" id="{4F7D2D71-33BC-4FB4-B6DE-C23C8F29E283}"/>
              </a:ext>
            </a:extLst>
          </p:cNvPr>
          <p:cNvPicPr>
            <a:picLocks noChangeAspect="1"/>
          </p:cNvPicPr>
          <p:nvPr/>
        </p:nvPicPr>
        <p:blipFill>
          <a:blip r:embed="rId2"/>
          <a:stretch>
            <a:fillRect/>
          </a:stretch>
        </p:blipFill>
        <p:spPr>
          <a:xfrm>
            <a:off x="791882" y="2298240"/>
            <a:ext cx="2743200" cy="2400300"/>
          </a:xfrm>
          <a:prstGeom prst="rect">
            <a:avLst/>
          </a:prstGeom>
        </p:spPr>
      </p:pic>
      <p:pic>
        <p:nvPicPr>
          <p:cNvPr id="3" name="Picture 2">
            <a:extLst>
              <a:ext uri="{FF2B5EF4-FFF2-40B4-BE49-F238E27FC236}">
                <a16:creationId xmlns:a16="http://schemas.microsoft.com/office/drawing/2014/main" id="{49F52DEB-2E9F-441C-B564-3F27F25E7C52}"/>
              </a:ext>
            </a:extLst>
          </p:cNvPr>
          <p:cNvPicPr>
            <a:picLocks noChangeAspect="1"/>
          </p:cNvPicPr>
          <p:nvPr/>
        </p:nvPicPr>
        <p:blipFill>
          <a:blip r:embed="rId3"/>
          <a:stretch>
            <a:fillRect/>
          </a:stretch>
        </p:blipFill>
        <p:spPr>
          <a:xfrm>
            <a:off x="5198758" y="2298240"/>
            <a:ext cx="2743200" cy="2400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2: Image filtering</a:t>
            </a:r>
            <a:endParaRPr lang="en-US" sz="2800" b="0" strike="noStrike" spc="-1">
              <a:solidFill>
                <a:srgbClr val="000000"/>
              </a:solidFill>
              <a:latin typeface="Arial"/>
            </a:endParaRPr>
          </a:p>
        </p:txBody>
      </p:sp>
      <p:sp>
        <p:nvSpPr>
          <p:cNvPr id="171"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Sobel filter</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&lt;insert the results from proj1_test_filtering.ipynb using 1b_cat.bmp with the Sobel filter here&gt;</a:t>
            </a:r>
            <a:endParaRPr lang="en-US" sz="1400" b="0" strike="noStrike" spc="-1" dirty="0">
              <a:solidFill>
                <a:srgbClr val="000000"/>
              </a:solidFill>
              <a:latin typeface="Arial"/>
            </a:endParaRPr>
          </a:p>
        </p:txBody>
      </p:sp>
      <p:sp>
        <p:nvSpPr>
          <p:cNvPr id="172"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Discrete Laplacian filter</a:t>
            </a:r>
            <a:endParaRPr lang="en-US" sz="1400" b="0" strike="noStrike" spc="-1">
              <a:solidFill>
                <a:srgbClr val="000000"/>
              </a:solidFill>
              <a:latin typeface="Arial"/>
            </a:endParaRPr>
          </a:p>
          <a:p>
            <a:pPr>
              <a:lnSpc>
                <a:spcPct val="115000"/>
              </a:lnSpc>
              <a:spcBef>
                <a:spcPts val="1599"/>
              </a:spcBef>
              <a:spcAft>
                <a:spcPts val="1599"/>
              </a:spcAft>
              <a:tabLst>
                <a:tab pos="0" algn="l"/>
              </a:tabLst>
            </a:pPr>
            <a:r>
              <a:rPr lang="en" sz="1400" b="0" strike="noStrike" spc="-1">
                <a:solidFill>
                  <a:srgbClr val="595959"/>
                </a:solidFill>
                <a:latin typeface="Arial"/>
                <a:ea typeface="Arial"/>
              </a:rPr>
              <a:t>&lt;insert the results from proj1_test_filtering.ipynb using 1b_cat.bmp with the discrete Laplacian filter here&gt;</a:t>
            </a:r>
            <a:endParaRPr lang="en-US" sz="1400" b="0" strike="noStrike" spc="-1">
              <a:solidFill>
                <a:srgbClr val="000000"/>
              </a:solidFill>
              <a:latin typeface="Arial"/>
            </a:endParaRPr>
          </a:p>
        </p:txBody>
      </p:sp>
      <p:pic>
        <p:nvPicPr>
          <p:cNvPr id="2" name="Picture 1">
            <a:extLst>
              <a:ext uri="{FF2B5EF4-FFF2-40B4-BE49-F238E27FC236}">
                <a16:creationId xmlns:a16="http://schemas.microsoft.com/office/drawing/2014/main" id="{B0CEC508-5AAF-4CEC-86A5-801101602637}"/>
              </a:ext>
            </a:extLst>
          </p:cNvPr>
          <p:cNvPicPr>
            <a:picLocks noChangeAspect="1"/>
          </p:cNvPicPr>
          <p:nvPr/>
        </p:nvPicPr>
        <p:blipFill>
          <a:blip r:embed="rId2"/>
          <a:stretch>
            <a:fillRect/>
          </a:stretch>
        </p:blipFill>
        <p:spPr>
          <a:xfrm>
            <a:off x="845670" y="2364852"/>
            <a:ext cx="2743200" cy="2400300"/>
          </a:xfrm>
          <a:prstGeom prst="rect">
            <a:avLst/>
          </a:prstGeom>
        </p:spPr>
      </p:pic>
      <p:pic>
        <p:nvPicPr>
          <p:cNvPr id="3" name="Picture 2">
            <a:extLst>
              <a:ext uri="{FF2B5EF4-FFF2-40B4-BE49-F238E27FC236}">
                <a16:creationId xmlns:a16="http://schemas.microsoft.com/office/drawing/2014/main" id="{5265F0AB-4230-410B-BE50-B3DC0F478880}"/>
              </a:ext>
            </a:extLst>
          </p:cNvPr>
          <p:cNvPicPr>
            <a:picLocks noChangeAspect="1"/>
          </p:cNvPicPr>
          <p:nvPr/>
        </p:nvPicPr>
        <p:blipFill>
          <a:blip r:embed="rId3"/>
          <a:stretch>
            <a:fillRect/>
          </a:stretch>
        </p:blipFill>
        <p:spPr>
          <a:xfrm>
            <a:off x="5420214" y="2364852"/>
            <a:ext cx="2743200" cy="2400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2: Hybrid images manually using Pytorch</a:t>
            </a:r>
            <a:endParaRPr lang="en-US" sz="2800" b="0" strike="noStrike" spc="-1">
              <a:solidFill>
                <a:srgbClr val="000000"/>
              </a:solidFill>
              <a:latin typeface="Arial"/>
            </a:endParaRPr>
          </a:p>
        </p:txBody>
      </p:sp>
      <p:sp>
        <p:nvSpPr>
          <p:cNvPr id="174"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dirty="0">
                <a:solidFill>
                  <a:srgbClr val="595959"/>
                </a:solidFill>
                <a:latin typeface="Arial"/>
                <a:ea typeface="Arial"/>
              </a:rPr>
              <a:t>&lt;Describe your implementation of create_hybrid_image() here.&gt;</a:t>
            </a:r>
          </a:p>
          <a:p>
            <a:pPr>
              <a:lnSpc>
                <a:spcPct val="115000"/>
              </a:lnSpc>
              <a:spcAft>
                <a:spcPts val="1599"/>
              </a:spcAft>
              <a:tabLst>
                <a:tab pos="0" algn="l"/>
              </a:tabLst>
            </a:pPr>
            <a:r>
              <a:rPr lang="en" sz="1400" spc="-1" dirty="0">
                <a:solidFill>
                  <a:srgbClr val="595959"/>
                </a:solidFill>
                <a:latin typeface="Arial"/>
              </a:rPr>
              <a:t>To create a hybrid image, I first applied a low-pass filter to image1 (dog) and image2 (cat) to create low-frequency images. I then subtracted the low-pass filtered image2 from the original image2 to create a high-frequency image of image2. Then, I added the low-frequency image of image1 with the high-frequency image of image2 to create a hybrid image (while clamping the values of the elements to be between 0 and 1).</a:t>
            </a:r>
            <a:endParaRPr lang="en-US" sz="1400" b="0" strike="noStrike" spc="-1" dirty="0">
              <a:solidFill>
                <a:srgbClr val="000000"/>
              </a:solidFill>
              <a:latin typeface="Arial"/>
            </a:endParaRPr>
          </a:p>
        </p:txBody>
      </p:sp>
      <p:sp>
        <p:nvSpPr>
          <p:cNvPr id="175"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Cat + Dog</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a:t>
            </a:r>
            <a:r>
              <a:rPr lang="en" sz="1400" spc="-1" dirty="0">
                <a:solidFill>
                  <a:srgbClr val="595959"/>
                </a:solidFill>
                <a:latin typeface="Arial"/>
                <a:ea typeface="Arial"/>
              </a:rPr>
              <a:t>7</a:t>
            </a:r>
            <a:endParaRPr lang="en-US" sz="1400" b="0" strike="noStrike" spc="-1" dirty="0">
              <a:solidFill>
                <a:srgbClr val="000000"/>
              </a:solidFill>
              <a:latin typeface="Arial"/>
            </a:endParaRPr>
          </a:p>
        </p:txBody>
      </p:sp>
      <p:pic>
        <p:nvPicPr>
          <p:cNvPr id="6" name="Picture 5">
            <a:extLst>
              <a:ext uri="{FF2B5EF4-FFF2-40B4-BE49-F238E27FC236}">
                <a16:creationId xmlns:a16="http://schemas.microsoft.com/office/drawing/2014/main" id="{5D13E2F0-C8F1-4FCE-B2FD-BB4D8D7258F7}"/>
              </a:ext>
            </a:extLst>
          </p:cNvPr>
          <p:cNvPicPr>
            <a:picLocks noChangeAspect="1"/>
          </p:cNvPicPr>
          <p:nvPr/>
        </p:nvPicPr>
        <p:blipFill>
          <a:blip r:embed="rId2"/>
          <a:stretch>
            <a:fillRect/>
          </a:stretch>
        </p:blipFill>
        <p:spPr>
          <a:xfrm>
            <a:off x="5322897" y="2000263"/>
            <a:ext cx="2074867" cy="1826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Part 2: Hybrid images manually using Pytorch</a:t>
            </a:r>
            <a:endParaRPr lang="en-US" sz="2800" b="0" strike="noStrike" spc="-1">
              <a:solidFill>
                <a:srgbClr val="000000"/>
              </a:solidFill>
              <a:latin typeface="Arial"/>
            </a:endParaRPr>
          </a:p>
        </p:txBody>
      </p:sp>
      <p:sp>
        <p:nvSpPr>
          <p:cNvPr id="177"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Motorcycle + Bicycle</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a:t>
            </a:r>
            <a:r>
              <a:rPr lang="en" sz="1400" spc="-1" dirty="0">
                <a:solidFill>
                  <a:srgbClr val="595959"/>
                </a:solidFill>
                <a:latin typeface="Arial"/>
                <a:ea typeface="Arial"/>
              </a:rPr>
              <a:t>5</a:t>
            </a:r>
            <a:endParaRPr lang="en-US" sz="1400" b="0" strike="noStrike" spc="-1" dirty="0">
              <a:solidFill>
                <a:srgbClr val="000000"/>
              </a:solidFill>
              <a:latin typeface="Arial"/>
            </a:endParaRPr>
          </a:p>
        </p:txBody>
      </p:sp>
      <p:sp>
        <p:nvSpPr>
          <p:cNvPr id="178"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Plane + Bird</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a:t>
            </a:r>
            <a:r>
              <a:rPr lang="en" sz="1400" spc="-1" dirty="0">
                <a:solidFill>
                  <a:srgbClr val="595959"/>
                </a:solidFill>
                <a:latin typeface="Arial"/>
                <a:ea typeface="Arial"/>
              </a:rPr>
              <a:t>6</a:t>
            </a:r>
            <a:endParaRPr lang="en-US" sz="1400" b="0" strike="noStrike" spc="-1" dirty="0">
              <a:solidFill>
                <a:srgbClr val="000000"/>
              </a:solidFill>
              <a:latin typeface="Arial"/>
            </a:endParaRPr>
          </a:p>
        </p:txBody>
      </p:sp>
      <p:pic>
        <p:nvPicPr>
          <p:cNvPr id="7" name="Picture 6">
            <a:extLst>
              <a:ext uri="{FF2B5EF4-FFF2-40B4-BE49-F238E27FC236}">
                <a16:creationId xmlns:a16="http://schemas.microsoft.com/office/drawing/2014/main" id="{BB0CD3D6-0EC0-47ED-AD26-3C57001FC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175" y="2073147"/>
            <a:ext cx="2511395" cy="1663176"/>
          </a:xfrm>
          <a:prstGeom prst="rect">
            <a:avLst/>
          </a:prstGeom>
        </p:spPr>
      </p:pic>
      <p:pic>
        <p:nvPicPr>
          <p:cNvPr id="9" name="Picture 8">
            <a:extLst>
              <a:ext uri="{FF2B5EF4-FFF2-40B4-BE49-F238E27FC236}">
                <a16:creationId xmlns:a16="http://schemas.microsoft.com/office/drawing/2014/main" id="{1857BCBB-83FC-4FC9-8132-CC3F766E2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510" y="2073147"/>
            <a:ext cx="2040274" cy="18008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Part 2: Hybrid images manually using Pytorch</a:t>
            </a:r>
            <a:endParaRPr lang="en-US" sz="2800" b="0" strike="noStrike" spc="-1">
              <a:solidFill>
                <a:srgbClr val="000000"/>
              </a:solidFill>
              <a:latin typeface="Arial"/>
            </a:endParaRPr>
          </a:p>
        </p:txBody>
      </p:sp>
      <p:sp>
        <p:nvSpPr>
          <p:cNvPr id="180"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Einstein + Marilyn</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3</a:t>
            </a:r>
            <a:endParaRPr lang="en-US" sz="1400" b="0" strike="noStrike" spc="-1" dirty="0">
              <a:solidFill>
                <a:srgbClr val="000000"/>
              </a:solidFill>
              <a:latin typeface="Arial"/>
            </a:endParaRPr>
          </a:p>
        </p:txBody>
      </p:sp>
      <p:sp>
        <p:nvSpPr>
          <p:cNvPr id="181"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Submarine + Fish</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a:t>
            </a:r>
            <a:r>
              <a:rPr lang="en" sz="1400" spc="-1" dirty="0">
                <a:solidFill>
                  <a:srgbClr val="595959"/>
                </a:solidFill>
                <a:latin typeface="Arial"/>
                <a:ea typeface="Arial"/>
              </a:rPr>
              <a:t>4</a:t>
            </a:r>
            <a:endParaRPr lang="en-US" sz="1400" b="0" strike="noStrike" spc="-1" dirty="0">
              <a:solidFill>
                <a:srgbClr val="000000"/>
              </a:solidFill>
              <a:latin typeface="Arial"/>
            </a:endParaRPr>
          </a:p>
        </p:txBody>
      </p:sp>
      <p:pic>
        <p:nvPicPr>
          <p:cNvPr id="7" name="Picture 6">
            <a:extLst>
              <a:ext uri="{FF2B5EF4-FFF2-40B4-BE49-F238E27FC236}">
                <a16:creationId xmlns:a16="http://schemas.microsoft.com/office/drawing/2014/main" id="{9C74D15D-76B9-4D0D-8168-5695889E3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383" y="1976952"/>
            <a:ext cx="1616568" cy="1903959"/>
          </a:xfrm>
          <a:prstGeom prst="rect">
            <a:avLst/>
          </a:prstGeom>
        </p:spPr>
      </p:pic>
      <p:pic>
        <p:nvPicPr>
          <p:cNvPr id="9" name="Picture 8">
            <a:extLst>
              <a:ext uri="{FF2B5EF4-FFF2-40B4-BE49-F238E27FC236}">
                <a16:creationId xmlns:a16="http://schemas.microsoft.com/office/drawing/2014/main" id="{F39E292E-DB5D-4658-A5F2-93923DE54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229" y="2011980"/>
            <a:ext cx="2330942" cy="190826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4513</TotalTime>
  <Words>941</Words>
  <Application>Microsoft Office PowerPoint</Application>
  <PresentationFormat>On-screen Show (16:9)</PresentationFormat>
  <Paragraphs>97</Paragraphs>
  <Slides>18</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dc:subject/>
  <dc:creator>Rakshit Dabhi</dc:creator>
  <dc:description/>
  <cp:lastModifiedBy>Rakshit Dabhi</cp:lastModifiedBy>
  <cp:revision>26</cp:revision>
  <dcterms:modified xsi:type="dcterms:W3CDTF">2021-09-20T19:38:32Z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