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04" r:id="rId5"/>
    <p:sldId id="373" r:id="rId6"/>
    <p:sldId id="374" r:id="rId7"/>
    <p:sldId id="375" r:id="rId8"/>
    <p:sldId id="372" r:id="rId9"/>
    <p:sldId id="377" r:id="rId10"/>
    <p:sldId id="378" r:id="rId11"/>
    <p:sldId id="376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90" r:id="rId22"/>
    <p:sldId id="391" r:id="rId23"/>
    <p:sldId id="392" r:id="rId24"/>
    <p:sldId id="400" r:id="rId25"/>
    <p:sldId id="397" r:id="rId26"/>
    <p:sldId id="394" r:id="rId27"/>
    <p:sldId id="395" r:id="rId28"/>
    <p:sldId id="396" r:id="rId29"/>
    <p:sldId id="309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танислав Махров" initials="СМ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828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9" autoAdjust="0"/>
    <p:restoredTop sz="91268" autoAdjust="0"/>
  </p:normalViewPr>
  <p:slideViewPr>
    <p:cSldViewPr>
      <p:cViewPr>
        <p:scale>
          <a:sx n="115" d="100"/>
          <a:sy n="115" d="100"/>
        </p:scale>
        <p:origin x="-1524" y="-72"/>
      </p:cViewPr>
      <p:guideLst>
        <p:guide orient="horz" pos="2168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36E7-4A30-4A08-A575-414EA8223BEF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true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true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true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true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true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true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true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true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true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true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true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true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true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true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true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true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true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true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true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-36512" y="739730"/>
            <a:ext cx="9180512" cy="56415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-36512" y="6381328"/>
            <a:ext cx="9180512" cy="4766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-36512" y="824384"/>
            <a:ext cx="9180512" cy="5556943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27" name="Rectangle 3"/>
          <p:cNvSpPr>
            <a:spLocks noChangeArrowheads="true"/>
          </p:cNvSpPr>
          <p:nvPr/>
        </p:nvSpPr>
        <p:spPr bwMode="auto">
          <a:xfrm>
            <a:off x="1290789" y="2070865"/>
            <a:ext cx="6490970" cy="11988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600" b="1" dirty="0">
                <a:solidFill>
                  <a:srgbClr val="1E52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Технологии разработки </a:t>
            </a:r>
            <a:endParaRPr lang="ru-RU" sz="3600" b="1" dirty="0">
              <a:solidFill>
                <a:srgbClr val="1E52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600" b="1" dirty="0">
                <a:solidFill>
                  <a:srgbClr val="1E52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программного обеспечения</a:t>
            </a:r>
            <a:endParaRPr lang="ru-RU" sz="4000" dirty="0">
              <a:solidFill>
                <a:srgbClr val="3BA0B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true"/>
          </p:cNvSpPr>
          <p:nvPr/>
        </p:nvSpPr>
        <p:spPr bwMode="auto">
          <a:xfrm>
            <a:off x="3563888" y="4148502"/>
            <a:ext cx="5580112" cy="16312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false" compatLnSpc="true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sz="2000" b="1" u="sng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Лектор:</a:t>
            </a:r>
            <a:endParaRPr kumimoji="0" lang="ru-RU" sz="2000" b="1" i="0" u="sng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2000" b="1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Махров Станислав Станиславович, </a:t>
            </a:r>
            <a:endParaRPr lang="ru-RU" sz="2000" b="1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доцент кафедры </a:t>
            </a:r>
            <a:r>
              <a:rPr lang="ru-RU" sz="20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МКиИТ</a:t>
            </a:r>
            <a:r>
              <a:rPr lang="ru-RU" sz="20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endParaRPr lang="ru-RU" sz="2000" b="1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кандидат технических наук</a:t>
            </a:r>
            <a:endParaRPr lang="ru-RU" sz="2000" b="1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ChangeArrowheads="true"/>
          </p:cNvSpPr>
          <p:nvPr/>
        </p:nvSpPr>
        <p:spPr bwMode="auto">
          <a:xfrm>
            <a:off x="1166814" y="6453872"/>
            <a:ext cx="6923405" cy="306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sz="14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Московский технический университет связи и информатики, г. Москва, 20</a:t>
            </a:r>
            <a:r>
              <a:rPr lang="" altLang="ru-RU" sz="14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endParaRPr kumimoji="0" lang="" altLang="ru-RU" sz="14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-27384"/>
            <a:ext cx="9180512" cy="8359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0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true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true"/>
          </p:cNvSpPr>
          <p:nvPr/>
        </p:nvSpPr>
        <p:spPr bwMode="auto">
          <a:xfrm>
            <a:off x="143449" y="139919"/>
            <a:ext cx="355219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Модель водопада</a:t>
            </a:r>
            <a:endParaRPr kumimoji="0" lang="ru-RU" altLang="en-US" sz="3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true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Московский технический университет связи и информатики, г. Москва, 2020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true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endParaRPr lang="ru-RU"/>
          </a:p>
        </p:txBody>
      </p:sp>
      <p:sp>
        <p:nvSpPr>
          <p:cNvPr id="33" name="Text Box 32"/>
          <p:cNvSpPr txBox="true"/>
          <p:nvPr/>
        </p:nvSpPr>
        <p:spPr>
          <a:xfrm>
            <a:off x="335915" y="951865"/>
            <a:ext cx="850011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2000" b="1"/>
              <a:t>Модель водопада </a:t>
            </a:r>
            <a:r>
              <a:rPr lang="en-US" sz="2000" b="1"/>
              <a:t>(англ. waterfall model, иногда переводят как модель «Водопад»)</a:t>
            </a:r>
            <a:r>
              <a:rPr lang="ru-RU" altLang="en-US" sz="2000" b="1"/>
              <a:t>, каскадная модель</a:t>
            </a:r>
            <a:r>
              <a:rPr lang="en-US" sz="2000"/>
              <a:t> </a:t>
            </a:r>
            <a:endParaRPr lang="en-US" sz="2000"/>
          </a:p>
          <a:p>
            <a:r>
              <a:rPr lang="en-US" sz="2000"/>
              <a:t>— модель процесса разработки программного обеспечения, в которой процесс разработки выглядит как поток, последовательно проходящий фазы анализа требований, проектирования, реализации, тестирования, интеграции и подде</a:t>
            </a:r>
            <a:r>
              <a:rPr lang="ru-RU" altLang="en-US" sz="2000"/>
              <a:t>ржки.</a:t>
            </a:r>
            <a:endParaRPr lang="ru-RU" altLang="en-US" sz="2000"/>
          </a:p>
        </p:txBody>
      </p:sp>
      <p:pic>
        <p:nvPicPr>
          <p:cNvPr id="25602" name="Picture 2"/>
          <p:cNvPicPr>
            <a:picLocks noChangeAspect="true" noChangeArrowheads="true"/>
          </p:cNvPicPr>
          <p:nvPr/>
        </p:nvPicPr>
        <p:blipFill>
          <a:blip r:embed="rId2" cstate="print"/>
          <a:srcRect l="26771" t="22046" r="12929" b="23955"/>
          <a:stretch>
            <a:fillRect/>
          </a:stretch>
        </p:blipFill>
        <p:spPr bwMode="auto">
          <a:xfrm>
            <a:off x="1274445" y="2818130"/>
            <a:ext cx="6263005" cy="350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0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true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true"/>
          </p:cNvSpPr>
          <p:nvPr/>
        </p:nvSpPr>
        <p:spPr bwMode="auto">
          <a:xfrm>
            <a:off x="143449" y="139919"/>
            <a:ext cx="645795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Преимущества модели водопада</a:t>
            </a:r>
            <a:endParaRPr kumimoji="0" lang="ru-RU" altLang="en-US" sz="3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true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Московский технический университет связи и информатики, г. Москва, 2020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true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endParaRPr lang="ru-RU"/>
          </a:p>
        </p:txBody>
      </p:sp>
      <p:sp>
        <p:nvSpPr>
          <p:cNvPr id="33" name="Text Box 32"/>
          <p:cNvSpPr txBox="true"/>
          <p:nvPr/>
        </p:nvSpPr>
        <p:spPr>
          <a:xfrm>
            <a:off x="335915" y="951865"/>
            <a:ext cx="850011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Arial" panose="020B0604020202020204" pitchFamily="34" charset="0"/>
              <a:buAutoNum type="arabicPeriod"/>
            </a:pPr>
            <a:endParaRPr lang="ru-RU" sz="2800" dirty="0" smtClean="0">
              <a:sym typeface="+mn-ea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ru-RU" sz="2800" dirty="0" smtClean="0">
                <a:sym typeface="+mn-ea"/>
              </a:rPr>
              <a:t>Основным преимуществом является простота реализации</a:t>
            </a:r>
            <a:r>
              <a:rPr lang="en-US" sz="2800" dirty="0" smtClean="0">
                <a:sym typeface="+mn-ea"/>
              </a:rPr>
              <a:t>;</a:t>
            </a:r>
            <a:endParaRPr lang="en-US" sz="2800" dirty="0" smtClean="0">
              <a:sym typeface="+mn-ea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ru-RU" sz="2800" dirty="0" smtClean="0">
                <a:sym typeface="+mn-ea"/>
              </a:rPr>
              <a:t>Получение полной и согласованной документации на каждом этапе;</a:t>
            </a:r>
            <a:endParaRPr lang="ru-RU" sz="2800" dirty="0" smtClean="0">
              <a:sym typeface="+mn-ea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ru-RU" sz="2800" dirty="0" smtClean="0">
                <a:sym typeface="+mn-ea"/>
              </a:rPr>
              <a:t>Легкость определения сроков и затрат на проект</a:t>
            </a:r>
            <a:r>
              <a:rPr lang="en-US" sz="2800" dirty="0" smtClean="0">
                <a:sym typeface="+mn-ea"/>
              </a:rPr>
              <a:t>;</a:t>
            </a:r>
            <a:endParaRPr lang="en-US" sz="2800" dirty="0" smtClean="0">
              <a:sym typeface="+mn-ea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ru-RU" sz="2800" dirty="0" smtClean="0">
                <a:sym typeface="+mn-ea"/>
              </a:rPr>
              <a:t>Простота администрирования ходом выполнения проекта (каждый этап завершается и создается его результат, некоторое количество денег передается потребителем разрабатывающей организации).</a:t>
            </a:r>
            <a:endParaRPr lang="ru-RU" sz="2800" dirty="0" smtClean="0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0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true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true"/>
          </p:cNvSpPr>
          <p:nvPr/>
        </p:nvSpPr>
        <p:spPr bwMode="auto">
          <a:xfrm>
            <a:off x="143449" y="139919"/>
            <a:ext cx="578231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Недостатки модели водопада</a:t>
            </a:r>
            <a:endParaRPr kumimoji="0" lang="ru-RU" altLang="en-US" sz="3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true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Московский технический университет связи и информатики, г. Москва, 2020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true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endParaRPr lang="ru-RU"/>
          </a:p>
        </p:txBody>
      </p:sp>
      <p:sp>
        <p:nvSpPr>
          <p:cNvPr id="33" name="Text Box 32"/>
          <p:cNvSpPr txBox="true"/>
          <p:nvPr/>
        </p:nvSpPr>
        <p:spPr>
          <a:xfrm>
            <a:off x="335915" y="951865"/>
            <a:ext cx="850011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 smtClean="0">
              <a:sym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>
                <a:sym typeface="+mn-ea"/>
              </a:rPr>
              <a:t>Предполагается, что </a:t>
            </a:r>
            <a:r>
              <a:rPr lang="ru-RU" sz="2400" b="1" i="1" dirty="0" smtClean="0">
                <a:sym typeface="+mn-ea"/>
              </a:rPr>
              <a:t>требования к разрабатываемой системе м.б. неизменными (заморожены) </a:t>
            </a:r>
            <a:r>
              <a:rPr lang="ru-RU" sz="2400" dirty="0" smtClean="0">
                <a:sym typeface="+mn-ea"/>
              </a:rPr>
              <a:t>до начала проектирования.</a:t>
            </a:r>
            <a:endParaRPr lang="ru-RU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400" b="1" i="1" dirty="0" smtClean="0">
                <a:sym typeface="+mn-ea"/>
              </a:rPr>
              <a:t>Замораживание требований обычно требует выбора технического обеспечения</a:t>
            </a:r>
            <a:r>
              <a:rPr lang="en-US" sz="2400" b="1" i="1" dirty="0" smtClean="0">
                <a:sym typeface="+mn-ea"/>
              </a:rPr>
              <a:t> </a:t>
            </a:r>
            <a:r>
              <a:rPr lang="en-US" sz="2400" dirty="0" smtClean="0">
                <a:sym typeface="+mn-ea"/>
              </a:rPr>
              <a:t>(</a:t>
            </a:r>
            <a:r>
              <a:rPr lang="ru-RU" sz="2400" dirty="0" smtClean="0">
                <a:sym typeface="+mn-ea"/>
              </a:rPr>
              <a:t>т.к. это составляет часть спецификации требований</a:t>
            </a:r>
            <a:r>
              <a:rPr lang="en-US" sz="2400" dirty="0" smtClean="0">
                <a:sym typeface="+mn-ea"/>
              </a:rPr>
              <a:t>). </a:t>
            </a:r>
            <a:endParaRPr lang="ru-RU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>
                <a:sym typeface="+mn-ea"/>
              </a:rPr>
              <a:t>Вызывает подход «большого взрыва» - полное ПО предоставляется за один раз, в конце разработки.</a:t>
            </a:r>
            <a:endParaRPr lang="ru-RU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>
                <a:sym typeface="+mn-ea"/>
              </a:rPr>
              <a:t>Поощряется «раздувание требований». </a:t>
            </a:r>
            <a:endParaRPr lang="ru-RU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>
                <a:sym typeface="+mn-ea"/>
              </a:rPr>
              <a:t>Данная модель является управляемой документами, что требует создание формального документа в конце каждого этапа.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0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true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true"/>
          </p:cNvSpPr>
          <p:nvPr/>
        </p:nvSpPr>
        <p:spPr bwMode="auto">
          <a:xfrm>
            <a:off x="143449" y="139919"/>
            <a:ext cx="751840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" altLang="ru-RU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Agile (</a:t>
            </a:r>
            <a:r>
              <a:rPr kumimoji="0" lang="ru-RU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Гибкая методология разработки</a:t>
            </a:r>
            <a:r>
              <a:rPr kumimoji="0" lang="" altLang="ru-RU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0" lang="" altLang="ru-RU" sz="3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true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Московский технический университет связи и информатики, г. Москва, 2020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true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endParaRPr lang="ru-RU"/>
          </a:p>
        </p:txBody>
      </p:sp>
      <p:sp>
        <p:nvSpPr>
          <p:cNvPr id="33" name="Text Box 32"/>
          <p:cNvSpPr txBox="true"/>
          <p:nvPr/>
        </p:nvSpPr>
        <p:spPr>
          <a:xfrm>
            <a:off x="335915" y="951865"/>
            <a:ext cx="850011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 b="1"/>
              <a:t>Гибкая методология разработки (англ. Agile software development), agile-методы </a:t>
            </a:r>
            <a:r>
              <a:rPr sz="2800"/>
              <a:t>— обобщающий термин для целого ряда подходов и практик, основанных на ценностях Манифеста гибкой разработки программного обеспечения и 12 принципах, лежащих в его основе. </a:t>
            </a:r>
            <a:endParaRPr lang="en-US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0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true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true"/>
          </p:cNvSpPr>
          <p:nvPr/>
        </p:nvSpPr>
        <p:spPr bwMode="auto">
          <a:xfrm>
            <a:off x="143449" y="139919"/>
            <a:ext cx="751840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Agile (</a:t>
            </a:r>
            <a:r>
              <a:rPr kumimoji="0" lang="ru-RU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Гибкая методология разработки</a:t>
            </a:r>
            <a:r>
              <a:rPr kumimoji="0" lang="en-US" altLang="ru-RU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0" lang="en-US" altLang="ru-RU" sz="3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true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Московский технический университет связи и информатики, г. Москва, 2020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true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endParaRPr lang="ru-RU"/>
          </a:p>
        </p:txBody>
      </p:sp>
      <p:sp>
        <p:nvSpPr>
          <p:cNvPr id="33" name="Text Box 32"/>
          <p:cNvSpPr txBox="true"/>
          <p:nvPr/>
        </p:nvSpPr>
        <p:spPr>
          <a:xfrm>
            <a:off x="335915" y="951865"/>
            <a:ext cx="8500110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sz="2800" dirty="0" smtClean="0">
                <a:sym typeface="+mn-ea"/>
              </a:rPr>
              <a:t>Представляет набор подходов к разработке ПО, использующих </a:t>
            </a:r>
            <a:endParaRPr lang="ru-RU" sz="2800" dirty="0" smtClean="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ym typeface="+mn-ea"/>
              </a:rPr>
              <a:t>итеративную разработку</a:t>
            </a:r>
            <a:r>
              <a:rPr lang="en-US" sz="2800" dirty="0" smtClean="0">
                <a:sym typeface="+mn-ea"/>
              </a:rPr>
              <a:t>;</a:t>
            </a:r>
            <a:r>
              <a:rPr lang="ru-RU" sz="2800" dirty="0" smtClean="0">
                <a:sym typeface="+mn-ea"/>
              </a:rPr>
              <a:t> </a:t>
            </a:r>
            <a:endParaRPr lang="ru-RU" sz="2800" dirty="0" smtClean="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ym typeface="+mn-ea"/>
              </a:rPr>
              <a:t>динамическое формирование требований</a:t>
            </a:r>
            <a:r>
              <a:rPr lang="en-US" sz="2800" dirty="0" smtClean="0">
                <a:sym typeface="+mn-ea"/>
              </a:rPr>
              <a:t>;</a:t>
            </a:r>
            <a:r>
              <a:rPr lang="ru-RU" sz="2800" dirty="0" smtClean="0">
                <a:sym typeface="+mn-ea"/>
              </a:rPr>
              <a:t> </a:t>
            </a:r>
            <a:endParaRPr lang="ru-RU" sz="2800" dirty="0" smtClean="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ym typeface="+mn-ea"/>
              </a:rPr>
              <a:t>обеспечение их реализации путем постоянного взаимодействия внутри самоорганизующихся рабочих групп, состоящих из специалистов различного профиля.</a:t>
            </a:r>
            <a:endParaRPr lang="ru-RU" sz="2800" dirty="0" smtClean="0"/>
          </a:p>
          <a:p>
            <a:endParaRPr lang="ru-RU" sz="2400" dirty="0" smtClean="0">
              <a:sym typeface="+mn-ea"/>
            </a:endParaRPr>
          </a:p>
          <a:p>
            <a:r>
              <a:rPr lang="ru-RU" sz="2400" dirty="0" smtClean="0">
                <a:sym typeface="+mn-ea"/>
              </a:rPr>
              <a:t>Начали создаваться с начала 90-х годов в ответ на требование детального документирования и бюрократические процессы других подхода ( в особенности модели водопада). </a:t>
            </a:r>
            <a:endParaRPr 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0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true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true"/>
          </p:cNvSpPr>
          <p:nvPr/>
        </p:nvSpPr>
        <p:spPr bwMode="auto">
          <a:xfrm>
            <a:off x="143449" y="139919"/>
            <a:ext cx="750570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" altLang="ru-RU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Agile Manifesto (</a:t>
            </a:r>
            <a:r>
              <a:rPr kumimoji="0" lang="ru-RU" altLang="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основные принципы 1)</a:t>
            </a:r>
            <a:endParaRPr kumimoji="0" lang="ru-RU" altLang="" sz="3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true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Московский технический университет связи и информатики, г. Москва, 2020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true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endParaRPr lang="ru-RU"/>
          </a:p>
        </p:txBody>
      </p:sp>
      <p:sp>
        <p:nvSpPr>
          <p:cNvPr id="33" name="Text Box 32"/>
          <p:cNvSpPr txBox="true"/>
          <p:nvPr/>
        </p:nvSpPr>
        <p:spPr>
          <a:xfrm>
            <a:off x="335915" y="951865"/>
            <a:ext cx="8500110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ym typeface="+mn-ea"/>
              </a:rPr>
              <a:t>Наивысшим приоритетом является удовлетворение потребностей клиента, благодаря регулярной и ранней поставке ценного программного обеспечения.</a:t>
            </a:r>
            <a:endParaRPr lang="ru-RU" sz="20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ym typeface="+mn-ea"/>
              </a:rPr>
              <a:t>Изменение требований приветствуется, даже на поздних стадиях разработки</a:t>
            </a:r>
            <a:r>
              <a:rPr lang="" altLang="ru-RU" sz="2000" dirty="0" smtClean="0">
                <a:sym typeface="+mn-ea"/>
              </a:rPr>
              <a:t>.</a:t>
            </a:r>
            <a:endParaRPr lang="ru-RU" sz="20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ym typeface="+mn-ea"/>
              </a:rPr>
              <a:t>Работающий продукт следует выпускать как можно чаще, с периодичностью от пары недель до пары месяцев.</a:t>
            </a:r>
            <a:r>
              <a:rPr lang="" altLang="ru-RU" sz="2000" dirty="0" smtClean="0">
                <a:sym typeface="+mn-ea"/>
              </a:rPr>
              <a:t> </a:t>
            </a:r>
            <a:endParaRPr lang="ru-RU" sz="20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ym typeface="+mn-ea"/>
              </a:rPr>
              <a:t>На протяжении всего проекта разработчики и представители бизнеса должны ежедневно работать вместе.</a:t>
            </a:r>
            <a:endParaRPr lang="ru-RU" sz="20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ym typeface="+mn-ea"/>
              </a:rPr>
              <a:t>Над проектом должны работать мотивированные профессионалы. Чтобы работа была сделана, создайте условия, обеспечьте поддержку и полностью доверьтесь им.</a:t>
            </a:r>
            <a:endParaRPr lang="ru-RU" sz="20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ym typeface="+mn-ea"/>
              </a:rPr>
              <a:t>Непосредственное общение является наиболее практичным и эффективным способом обмена информацией как с самой командой, так и внутри команды.</a:t>
            </a:r>
            <a:endParaRPr lang="ru-RU" sz="2000" dirty="0" smtClean="0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0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true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true"/>
          </p:cNvSpPr>
          <p:nvPr/>
        </p:nvSpPr>
        <p:spPr bwMode="auto">
          <a:xfrm>
            <a:off x="143449" y="139919"/>
            <a:ext cx="750570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Agile Manifesto (</a:t>
            </a:r>
            <a:r>
              <a:rPr kumimoji="0" lang="ru-RU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основные принципы 2)</a:t>
            </a:r>
            <a:endParaRPr kumimoji="0" lang="ru-RU" altLang="en-US" sz="3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true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Московский технический университет связи и информатики, г. Москва, 2020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true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endParaRPr lang="ru-RU"/>
          </a:p>
        </p:txBody>
      </p:sp>
      <p:sp>
        <p:nvSpPr>
          <p:cNvPr id="33" name="Text Box 32"/>
          <p:cNvSpPr txBox="true"/>
          <p:nvPr/>
        </p:nvSpPr>
        <p:spPr>
          <a:xfrm>
            <a:off x="335915" y="951865"/>
            <a:ext cx="850011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ym typeface="+mn-ea"/>
              </a:rPr>
              <a:t>Работающий продукт — основной показатель прогресса.</a:t>
            </a:r>
            <a:r>
              <a:rPr lang="" altLang="ru-RU" sz="2400" dirty="0" smtClean="0">
                <a:sym typeface="+mn-ea"/>
              </a:rPr>
              <a:t> </a:t>
            </a:r>
            <a:endParaRPr lang="ru-RU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ym typeface="+mn-ea"/>
              </a:rPr>
              <a:t>Инвесторы, разработчики и пользователи должны иметь возможность поддерживать постоянный ритм бесконечно.</a:t>
            </a:r>
            <a:endParaRPr lang="ru-RU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ym typeface="+mn-ea"/>
              </a:rPr>
              <a:t>Постоянное внимание к техническому совершенству и качеству проектирования повышает гибкость проекта.</a:t>
            </a:r>
            <a:endParaRPr lang="ru-RU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ym typeface="+mn-ea"/>
              </a:rPr>
              <a:t>Простота — искусство минимизации лишней работы — крайне необходима.</a:t>
            </a:r>
            <a:endParaRPr lang="ru-RU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ym typeface="+mn-ea"/>
              </a:rPr>
              <a:t>Самые лучшие требования, архитектурные и технические решения рождаются у самоорганизующихся команд.</a:t>
            </a:r>
            <a:endParaRPr lang="ru-RU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ym typeface="+mn-ea"/>
              </a:rPr>
              <a:t>Команда должна систематически анализировать возможные способы улучшения эффективности и соответственно корректировать стиль своей работы.</a:t>
            </a:r>
            <a:r>
              <a:rPr lang="" altLang="ru-RU" sz="2400" dirty="0" smtClean="0">
                <a:sym typeface="+mn-ea"/>
              </a:rPr>
              <a:t> </a:t>
            </a:r>
            <a:endParaRPr lang="" altLang="ru-RU" sz="2400" dirty="0" smtClean="0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0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true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true"/>
          </p:cNvSpPr>
          <p:nvPr/>
        </p:nvSpPr>
        <p:spPr bwMode="auto">
          <a:xfrm>
            <a:off x="143449" y="139919"/>
            <a:ext cx="200025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Ценности</a:t>
            </a:r>
            <a:endParaRPr kumimoji="0" lang="ru-RU" sz="3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true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Московский технический университет связи и информатики, г. Москва, 2020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true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endParaRPr lang="ru-RU"/>
          </a:p>
        </p:txBody>
      </p:sp>
      <p:sp>
        <p:nvSpPr>
          <p:cNvPr id="33" name="Text Box 32"/>
          <p:cNvSpPr txBox="true"/>
          <p:nvPr/>
        </p:nvSpPr>
        <p:spPr>
          <a:xfrm>
            <a:off x="335915" y="951865"/>
            <a:ext cx="850011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>
                <a:sym typeface="+mn-ea"/>
              </a:rPr>
              <a:t>Люди и взаимодействие</a:t>
            </a:r>
            <a:r>
              <a:rPr lang="ru-RU" sz="2400" dirty="0" smtClean="0">
                <a:sym typeface="+mn-ea"/>
              </a:rPr>
              <a:t> важнее процессов и инструментов.</a:t>
            </a:r>
            <a:endParaRPr lang="ru-RU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b="1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>
                <a:sym typeface="+mn-ea"/>
              </a:rPr>
              <a:t>Работающий продукт</a:t>
            </a:r>
            <a:r>
              <a:rPr lang="ru-RU" sz="2400" dirty="0" smtClean="0">
                <a:sym typeface="+mn-ea"/>
              </a:rPr>
              <a:t> важнее исчерпывающей документации.</a:t>
            </a:r>
            <a:endParaRPr lang="ru-RU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b="1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>
                <a:sym typeface="+mn-ea"/>
              </a:rPr>
              <a:t>Сотрудничество с клиентом</a:t>
            </a:r>
            <a:r>
              <a:rPr lang="ru-RU" sz="2400" dirty="0" smtClean="0">
                <a:sym typeface="+mn-ea"/>
              </a:rPr>
              <a:t> важнее согласования условий контракта.</a:t>
            </a:r>
            <a:endParaRPr lang="ru-RU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b="1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>
                <a:sym typeface="+mn-ea"/>
              </a:rPr>
              <a:t>Готовность к изменениям</a:t>
            </a:r>
            <a:r>
              <a:rPr lang="ru-RU" sz="2400" dirty="0" smtClean="0">
                <a:sym typeface="+mn-ea"/>
              </a:rPr>
              <a:t> важнее следования первоначальному плану.</a:t>
            </a:r>
            <a:endParaRPr lang="ru-RU" sz="2400" dirty="0" smtClean="0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0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true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true"/>
          </p:cNvSpPr>
          <p:nvPr/>
        </p:nvSpPr>
        <p:spPr bwMode="auto">
          <a:xfrm>
            <a:off x="143449" y="139919"/>
            <a:ext cx="771652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Методологии, придерживающиеся </a:t>
            </a:r>
            <a:r>
              <a:rPr kumimoji="0" lang="" altLang="ru-RU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Agile</a:t>
            </a:r>
            <a:endParaRPr kumimoji="0" lang="" altLang="ru-RU" sz="3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true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Московский технический университет связи и информатики, г. Москва, 2020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true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endParaRPr lang="ru-RU"/>
          </a:p>
        </p:txBody>
      </p:sp>
      <p:sp>
        <p:nvSpPr>
          <p:cNvPr id="33" name="Text Box 32"/>
          <p:cNvSpPr txBox="true"/>
          <p:nvPr/>
        </p:nvSpPr>
        <p:spPr>
          <a:xfrm>
            <a:off x="335915" y="951865"/>
            <a:ext cx="850011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ru-RU" sz="2400" b="1" dirty="0" smtClean="0">
                <a:sym typeface="+mn-ea"/>
              </a:rPr>
              <a:t>SCRUM</a:t>
            </a:r>
            <a:endParaRPr lang="" altLang="ru-RU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ru-RU" sz="2400" dirty="0" smtClean="0">
                <a:sym typeface="+mn-ea"/>
              </a:rPr>
              <a:t>Agile Modeling</a:t>
            </a:r>
            <a:endParaRPr lang="" altLang="ru-RU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ru-RU" sz="2400" dirty="0" smtClean="0">
                <a:sym typeface="+mn-ea"/>
              </a:rPr>
              <a:t>DSDM</a:t>
            </a:r>
            <a:endParaRPr lang="" altLang="ru-RU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ru-RU" sz="2400" dirty="0" smtClean="0">
                <a:sym typeface="+mn-ea"/>
              </a:rPr>
              <a:t>OpenUP</a:t>
            </a:r>
            <a:endParaRPr lang="" altLang="ru-RU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" sz="2400" dirty="0" smtClean="0">
                <a:sym typeface="+mn-ea"/>
              </a:rPr>
              <a:t>Экстремальное программирование</a:t>
            </a:r>
            <a:endParaRPr lang="ru-RU" altLang="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" sz="2400" dirty="0" smtClean="0">
                <a:sym typeface="+mn-ea"/>
              </a:rPr>
              <a:t>Feature driven development</a:t>
            </a:r>
            <a:endParaRPr lang="ru-RU" altLang="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" sz="2400" dirty="0" smtClean="0">
                <a:sym typeface="+mn-ea"/>
              </a:rPr>
              <a:t>Agile Unified Process (AUP)</a:t>
            </a:r>
            <a:endParaRPr lang="ru-RU" altLang="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" sz="2400" dirty="0" smtClean="0">
                <a:sym typeface="+mn-ea"/>
              </a:rPr>
              <a:t>Agile Data Method</a:t>
            </a:r>
            <a:endParaRPr lang="ru-RU" altLang="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" sz="2400" dirty="0" smtClean="0">
                <a:sym typeface="+mn-ea"/>
              </a:rPr>
              <a:t>Essential Unified Process (EssUP).</a:t>
            </a:r>
            <a:endParaRPr lang="ru-RU" altLang="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" sz="2400" dirty="0" smtClean="0">
                <a:sym typeface="+mn-ea"/>
              </a:rPr>
              <a:t>Getting Real  </a:t>
            </a:r>
            <a:endParaRPr lang="ru-RU" altLang="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ru-RU" sz="2400" dirty="0" smtClean="0">
                <a:sym typeface="+mn-ea"/>
              </a:rPr>
              <a:t>L</a:t>
            </a:r>
            <a:r>
              <a:rPr lang="ru-RU" altLang="" sz="2400" dirty="0" smtClean="0">
                <a:sym typeface="+mn-ea"/>
              </a:rPr>
              <a:t>ean software development</a:t>
            </a:r>
            <a:endParaRPr lang="ru-RU" altLang="" sz="2400" dirty="0" smtClean="0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0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true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true"/>
          </p:cNvSpPr>
          <p:nvPr/>
        </p:nvSpPr>
        <p:spPr bwMode="auto">
          <a:xfrm>
            <a:off x="143449" y="139919"/>
            <a:ext cx="425450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Методология </a:t>
            </a:r>
            <a:r>
              <a:rPr kumimoji="0" lang="" altLang="ru-RU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endParaRPr kumimoji="0" lang="" altLang="ru-RU" sz="3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true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Московский технический университет связи и информатики, г. Москва, 2020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true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endParaRPr lang="ru-RU"/>
          </a:p>
        </p:txBody>
      </p:sp>
      <p:sp>
        <p:nvSpPr>
          <p:cNvPr id="33" name="Text Box 32"/>
          <p:cNvSpPr txBox="true"/>
          <p:nvPr/>
        </p:nvSpPr>
        <p:spPr>
          <a:xfrm>
            <a:off x="335915" y="951865"/>
            <a:ext cx="850011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ru-RU" sz="2400" dirty="0" smtClean="0">
                <a:sym typeface="+mn-ea"/>
              </a:rPr>
              <a:t>SCRUM - </a:t>
            </a:r>
            <a:r>
              <a:rPr lang="ru-RU" altLang="" sz="2400" dirty="0" smtClean="0">
                <a:sym typeface="+mn-ea"/>
              </a:rPr>
              <a:t>это одна из методологий модели разработки программного обеспечения </a:t>
            </a:r>
            <a:r>
              <a:rPr lang="" altLang="ru-RU" sz="2400" dirty="0" smtClean="0">
                <a:sym typeface="+mn-ea"/>
              </a:rPr>
              <a:t>Agile</a:t>
            </a:r>
            <a:r>
              <a:rPr lang="ru-RU" altLang="" sz="2400" dirty="0" smtClean="0">
                <a:sym typeface="+mn-ea"/>
              </a:rPr>
              <a:t>. Также это</a:t>
            </a:r>
            <a:r>
              <a:rPr lang="" altLang="ru-RU" sz="2400" dirty="0" smtClean="0">
                <a:sym typeface="+mn-ea"/>
              </a:rPr>
              <a:t> </a:t>
            </a:r>
            <a:r>
              <a:rPr lang="ru-RU" altLang="en-US" sz="2400" dirty="0" smtClean="0">
                <a:sym typeface="+mn-ea"/>
              </a:rPr>
              <a:t>метод управления проектами.</a:t>
            </a:r>
            <a:endParaRPr lang="ru-RU" altLang="en-US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altLang="en-US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400" dirty="0" smtClean="0">
                <a:sym typeface="+mn-ea"/>
              </a:rPr>
              <a:t>Следует различать SCRUM и Agile.</a:t>
            </a:r>
            <a:endParaRPr lang="ru-RU" altLang="en-US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altLang="en-US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400" dirty="0" smtClean="0">
                <a:sym typeface="+mn-ea"/>
              </a:rPr>
              <a:t>SCRUM используется как в сфере разработки ПО, так и в других производственных отраслях.</a:t>
            </a:r>
            <a:endParaRPr lang="ru-RU" altLang="en-US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altLang="en-US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400" dirty="0" smtClean="0">
                <a:sym typeface="+mn-ea"/>
              </a:rPr>
              <a:t>Кроме управления проектами по разработке ПО, SCRUM может также использоваться в работе команд поддержки программного обеспечения, как подход к управлению разработкой и сопровождению программ, а также в ремонте. </a:t>
            </a:r>
            <a:endParaRPr lang="ru-RU" altLang="en-US" sz="2400" dirty="0" smtClean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0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true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true"/>
          </p:cNvSpPr>
          <p:nvPr/>
        </p:nvSpPr>
        <p:spPr bwMode="auto">
          <a:xfrm>
            <a:off x="143449" y="139919"/>
            <a:ext cx="202184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  <a:endParaRPr kumimoji="0" lang="ru-RU" sz="3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true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Московский технический университет связи и информатики, г. Москва, 2020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true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endParaRPr lang="ru-RU"/>
          </a:p>
        </p:txBody>
      </p:sp>
      <p:sp>
        <p:nvSpPr>
          <p:cNvPr id="12" name="Text Box 11"/>
          <p:cNvSpPr txBox="true"/>
          <p:nvPr/>
        </p:nvSpPr>
        <p:spPr>
          <a:xfrm>
            <a:off x="446405" y="1098550"/>
            <a:ext cx="825119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400" b="1"/>
              <a:t>Технология разработки программного обеспечения (ТРПО)</a:t>
            </a:r>
            <a:r>
              <a:rPr lang="ru-RU" altLang="en-US" sz="2400"/>
              <a:t> – это совокупность процессов и методов создания программного продукта.</a:t>
            </a:r>
            <a:endParaRPr lang="ru-RU" altLang="en-US" sz="2400"/>
          </a:p>
          <a:p>
            <a:endParaRPr lang="ru-RU" altLang="en-US" sz="2400"/>
          </a:p>
          <a:p>
            <a:r>
              <a:rPr lang="ru-RU" sz="2400" b="1" dirty="0" smtClean="0">
                <a:sym typeface="+mn-ea"/>
              </a:rPr>
              <a:t>Программная инженерия - </a:t>
            </a:r>
            <a:r>
              <a:rPr lang="ru-RU" sz="2400" dirty="0" smtClean="0">
                <a:sym typeface="+mn-ea"/>
              </a:rPr>
              <a:t>это систематизированный подход к профессиональной разработке, внедрению</a:t>
            </a:r>
            <a:r>
              <a:rPr lang="en-US" sz="2400" dirty="0" smtClean="0">
                <a:sym typeface="+mn-ea"/>
              </a:rPr>
              <a:t>, </a:t>
            </a:r>
            <a:r>
              <a:rPr lang="ru-RU" sz="2400" dirty="0" smtClean="0">
                <a:sym typeface="+mn-ea"/>
              </a:rPr>
              <a:t>сопровождению и изъятию из использования ПО</a:t>
            </a:r>
            <a:r>
              <a:rPr lang="en-US" sz="2400" dirty="0" smtClean="0">
                <a:sym typeface="+mn-ea"/>
              </a:rPr>
              <a:t>.</a:t>
            </a:r>
            <a:endParaRPr lang="en-US" sz="2400" dirty="0" smtClean="0">
              <a:sym typeface="+mn-ea"/>
            </a:endParaRPr>
          </a:p>
          <a:p>
            <a:endParaRPr lang="en-US" sz="2400" dirty="0" smtClean="0"/>
          </a:p>
          <a:p>
            <a:r>
              <a:rPr lang="ru-RU" sz="2400" dirty="0" smtClean="0">
                <a:sym typeface="+mn-ea"/>
              </a:rPr>
              <a:t>Такой систематизированный подход должен помогать повышать качество и производительность разработки ПО (К</a:t>
            </a:r>
            <a:r>
              <a:rPr lang="en-US" sz="2400" dirty="0" smtClean="0">
                <a:sym typeface="+mn-ea"/>
              </a:rPr>
              <a:t>&amp;</a:t>
            </a:r>
            <a:r>
              <a:rPr lang="ru-RU" sz="2400" dirty="0" smtClean="0">
                <a:sym typeface="+mn-ea"/>
              </a:rPr>
              <a:t>П</a:t>
            </a:r>
            <a:r>
              <a:rPr lang="en-US" sz="2400" dirty="0" smtClean="0">
                <a:sym typeface="+mn-ea"/>
              </a:rPr>
              <a:t>).</a:t>
            </a:r>
            <a:r>
              <a:rPr lang="ru-RU" altLang="en-US" sz="2400"/>
              <a:t> </a:t>
            </a:r>
            <a:endParaRPr lang="ru-RU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0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true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true"/>
          </p:cNvSpPr>
          <p:nvPr/>
        </p:nvSpPr>
        <p:spPr bwMode="auto">
          <a:xfrm>
            <a:off x="143449" y="139919"/>
            <a:ext cx="425450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Методология </a:t>
            </a:r>
            <a:r>
              <a:rPr kumimoji="0" lang="en-US" altLang="ru-RU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endParaRPr kumimoji="0" lang="en-US" altLang="ru-RU" sz="3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true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Московский технический университет связи и информатики, г. Москва, 2020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true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endParaRPr lang="ru-RU"/>
          </a:p>
        </p:txBody>
      </p:sp>
      <p:sp>
        <p:nvSpPr>
          <p:cNvPr id="33" name="Text Box 32"/>
          <p:cNvSpPr txBox="true"/>
          <p:nvPr/>
        </p:nvSpPr>
        <p:spPr>
          <a:xfrm>
            <a:off x="335915" y="951865"/>
            <a:ext cx="850011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sz="2400" b="1" dirty="0" smtClean="0">
                <a:sym typeface="+mn-ea"/>
              </a:rPr>
              <a:t>SCRUM (SCRibing Unified Methodology</a:t>
            </a:r>
            <a:r>
              <a:rPr lang="" sz="2400" b="1" dirty="0" smtClean="0">
                <a:sym typeface="+mn-ea"/>
              </a:rPr>
              <a:t> </a:t>
            </a:r>
            <a:r>
              <a:rPr sz="2400" b="1" dirty="0" smtClean="0">
                <a:sym typeface="+mn-ea"/>
              </a:rPr>
              <a:t>или SCRapbooking Unified Methodology или Sprint Continuous Rugby Unified Methodology) </a:t>
            </a:r>
            <a:endParaRPr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400" dirty="0" smtClean="0">
                <a:sym typeface="+mn-ea"/>
              </a:rPr>
              <a:t>— набор принципов, ценностей, политик, ритуалов, артефактов, на которых строится процесс SCRUM-разработки, позволяющий в жестко фиксированные и небольшие по времени итерации, называемые спринтами (англ. sprints), предоставлять конечному пользователю работающий продукт с новыми бизнес-возможностями, для которых определен наибольший приоритет.</a:t>
            </a:r>
            <a:endParaRPr sz="2400" dirty="0" smtClean="0"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0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true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true"/>
          </p:cNvSpPr>
          <p:nvPr/>
        </p:nvSpPr>
        <p:spPr bwMode="auto">
          <a:xfrm>
            <a:off x="143449" y="139919"/>
            <a:ext cx="390144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Артефакты </a:t>
            </a:r>
            <a:r>
              <a:rPr kumimoji="0" lang="" altLang="ru-RU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endParaRPr kumimoji="0" lang="" altLang="ru-RU" sz="3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true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Московский технический университет связи и информатики, г. Москва, 2020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true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endParaRPr lang="ru-RU"/>
          </a:p>
        </p:txBody>
      </p:sp>
      <p:sp>
        <p:nvSpPr>
          <p:cNvPr id="33" name="Text Box 32"/>
          <p:cNvSpPr txBox="true"/>
          <p:nvPr/>
        </p:nvSpPr>
        <p:spPr>
          <a:xfrm>
            <a:off x="335915" y="951865"/>
            <a:ext cx="4547870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ru-RU" sz="2400" dirty="0" smtClean="0">
                <a:sym typeface="+mn-ea"/>
              </a:rPr>
              <a:t>Диаграмма сгорания задач (Burndown chart)</a:t>
            </a:r>
            <a:endParaRPr lang="" altLang="ru-RU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ru-RU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ru-RU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ru-RU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ru-RU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ru-RU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ru-RU" sz="2400" dirty="0" smtClean="0">
                <a:sym typeface="+mn-ea"/>
              </a:rPr>
              <a:t>Project backlog</a:t>
            </a:r>
            <a:endParaRPr lang="" altLang="ru-RU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ru-RU" sz="2400" dirty="0" smtClean="0">
                <a:sym typeface="+mn-ea"/>
              </a:rPr>
              <a:t>Sprint backlog</a:t>
            </a:r>
            <a:endParaRPr lang="" altLang="ru-RU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ru-RU" sz="2400" dirty="0" smtClean="0">
                <a:sym typeface="+mn-ea"/>
              </a:rPr>
              <a:t>Sprint goals</a:t>
            </a:r>
            <a:endParaRPr lang="" altLang="ru-RU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ru-RU" sz="2400" dirty="0" smtClean="0">
                <a:sym typeface="+mn-ea"/>
              </a:rPr>
              <a:t>User Story</a:t>
            </a:r>
            <a:endParaRPr lang="" altLang="ru-RU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ru-RU" sz="2400" dirty="0" smtClean="0">
                <a:solidFill>
                  <a:srgbClr val="FF0000"/>
                </a:solidFill>
                <a:sym typeface="+mn-ea"/>
              </a:rPr>
              <a:t>Abnormal Termination</a:t>
            </a:r>
            <a:endParaRPr lang="" altLang="ru-RU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ru-RU" sz="2400" dirty="0" smtClean="0">
                <a:sym typeface="+mn-ea"/>
              </a:rPr>
              <a:t>Story Points ~ Ideal days</a:t>
            </a:r>
            <a:endParaRPr lang="" altLang="ru-RU" sz="2400" dirty="0" smtClean="0">
              <a:sym typeface="+mn-ea"/>
            </a:endParaRPr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741805"/>
            <a:ext cx="3027045" cy="1654175"/>
          </a:xfrm>
          <a:prstGeom prst="rect">
            <a:avLst/>
          </a:prstGeom>
        </p:spPr>
      </p:pic>
      <p:sp>
        <p:nvSpPr>
          <p:cNvPr id="9" name="Text Box 8"/>
          <p:cNvSpPr txBox="true"/>
          <p:nvPr/>
        </p:nvSpPr>
        <p:spPr>
          <a:xfrm>
            <a:off x="5064125" y="925830"/>
            <a:ext cx="395541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ru-RU" sz="2400" dirty="0" smtClean="0">
                <a:sym typeface="+mn-ea"/>
              </a:rPr>
              <a:t>Sprint Story Tasks</a:t>
            </a:r>
            <a:endParaRPr lang="en-US" altLang="ru-RU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ru-RU" sz="2400" dirty="0" smtClean="0">
                <a:sym typeface="+mn-ea"/>
              </a:rPr>
              <a:t>Definition of Done, DoD</a:t>
            </a:r>
            <a:endParaRPr lang="en-US" altLang="ru-RU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ru-RU" sz="2400" dirty="0" smtClean="0">
                <a:sym typeface="+mn-ea"/>
              </a:rPr>
              <a:t>Velocity</a:t>
            </a:r>
            <a:endParaRPr lang="en-US" altLang="ru-RU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ru-RU" sz="2400" dirty="0" smtClean="0"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Create method of sum 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 sz="2800"/>
              <a:t>Ideal days: 1.5</a:t>
            </a:r>
            <a:endParaRPr lang="en-US" altLang="en-US" sz="2800"/>
          </a:p>
          <a:p>
            <a:r>
              <a:rPr lang="en-US" altLang="en-US" sz="2800"/>
              <a:t>TD</a:t>
            </a:r>
            <a:endParaRPr lang="en-US" altLang="en-US" sz="2800"/>
          </a:p>
          <a:p>
            <a:pPr lvl="1"/>
            <a:r>
              <a:rPr lang="en-US" altLang="en-US" sz="2400"/>
              <a:t>Method should perform of two or many arguments</a:t>
            </a:r>
            <a:endParaRPr lang="en-US" altLang="en-US" sz="2400"/>
          </a:p>
          <a:p>
            <a:pPr lvl="1"/>
            <a:r>
              <a:rPr lang="en-US" altLang="en-US" sz="2400"/>
              <a:t>Method should return one value of sum</a:t>
            </a:r>
            <a:endParaRPr lang="en-US" altLang="en-US" sz="2400"/>
          </a:p>
          <a:p>
            <a:r>
              <a:rPr lang="en-US" altLang="en-US" sz="2800"/>
              <a:t>Acceptance Criteria</a:t>
            </a:r>
            <a:endParaRPr lang="en-US" altLang="en-US" sz="2800"/>
          </a:p>
          <a:p>
            <a:pPr lvl="1"/>
            <a:r>
              <a:rPr lang="en-US" altLang="en-US" sz="2400"/>
              <a:t>Method works</a:t>
            </a:r>
            <a:endParaRPr lang="en-US" altLang="en-US" sz="2400"/>
          </a:p>
          <a:p>
            <a:pPr lvl="1"/>
            <a:r>
              <a:rPr lang="en-US" altLang="en-US" sz="2400"/>
              <a:t>Unit-tests passed</a:t>
            </a:r>
            <a:endParaRPr lang="en-US" altLang="en-US" sz="2400"/>
          </a:p>
          <a:p>
            <a:pPr lvl="1"/>
            <a:r>
              <a:rPr lang="en-US" altLang="en-US" sz="2400"/>
              <a:t>BDD tests passed</a:t>
            </a:r>
            <a:endParaRPr lang="en-US" altLang="en-US" sz="2400"/>
          </a:p>
          <a:p>
            <a:pPr lvl="1"/>
            <a:r>
              <a:rPr lang="en-US" altLang="en-US" sz="2400"/>
              <a:t>Demo to the team!</a:t>
            </a:r>
            <a:endParaRPr lang="en-US" alt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0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true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true"/>
          </p:cNvSpPr>
          <p:nvPr/>
        </p:nvSpPr>
        <p:spPr bwMode="auto">
          <a:xfrm>
            <a:off x="143449" y="139919"/>
            <a:ext cx="290703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Доска </a:t>
            </a:r>
            <a:r>
              <a:rPr kumimoji="0" lang="" altLang="ru-RU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endParaRPr kumimoji="0" lang="" altLang="ru-RU" sz="3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true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Московский технический университет связи и информатики, г. Москва, 2020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true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endParaRPr lang="ru-RU"/>
          </a:p>
        </p:txBody>
      </p:sp>
      <p:pic>
        <p:nvPicPr>
          <p:cNvPr id="12" name="Picture 1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-178435" y="840105"/>
            <a:ext cx="9322435" cy="53695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0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true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true"/>
          </p:cNvSpPr>
          <p:nvPr/>
        </p:nvSpPr>
        <p:spPr bwMode="auto">
          <a:xfrm>
            <a:off x="143449" y="139919"/>
            <a:ext cx="5342255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Основной </a:t>
            </a:r>
            <a:r>
              <a:rPr kumimoji="0" lang="en-US" altLang="ru-RU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r>
              <a:rPr kumimoji="0" lang="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SCRUM</a:t>
            </a:r>
            <a:endParaRPr kumimoji="0" lang="" altLang="en-US" sz="3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true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Московский технический университет связи и информатики, г. Москва, 2020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true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endParaRPr lang="ru-RU"/>
          </a:p>
        </p:txBody>
      </p:sp>
      <p:sp>
        <p:nvSpPr>
          <p:cNvPr id="33" name="Text Box 32"/>
          <p:cNvSpPr txBox="true"/>
          <p:nvPr/>
        </p:nvSpPr>
        <p:spPr>
          <a:xfrm>
            <a:off x="335915" y="951865"/>
            <a:ext cx="850011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ru-RU" sz="2400" dirty="0" smtClean="0">
                <a:sym typeface="+mn-ea"/>
              </a:rPr>
              <a:t>Sprint</a:t>
            </a:r>
            <a:r>
              <a:rPr lang="" altLang="en-US" sz="2400" dirty="0" smtClean="0">
                <a:sym typeface="+mn-ea"/>
              </a:rPr>
              <a:t> (2</a:t>
            </a:r>
            <a:r>
              <a:rPr lang="ru-RU" altLang="" sz="2400" dirty="0" smtClean="0">
                <a:sym typeface="+mn-ea"/>
              </a:rPr>
              <a:t>-3)</a:t>
            </a:r>
            <a:r>
              <a:rPr lang="" altLang="en-US" sz="2400" dirty="0" smtClean="0">
                <a:sym typeface="+mn-ea"/>
              </a:rPr>
              <a:t> </a:t>
            </a:r>
            <a:r>
              <a:rPr lang="ru-RU" altLang="" sz="2400" dirty="0" smtClean="0">
                <a:sym typeface="+mn-ea"/>
              </a:rPr>
              <a:t>недели</a:t>
            </a:r>
            <a:endParaRPr lang="en-US" altLang="ru-RU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ru-RU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ru-RU" sz="2400" dirty="0" smtClean="0">
                <a:sym typeface="+mn-ea"/>
              </a:rPr>
              <a:t>Spring planning (+Spring pre-planning)</a:t>
            </a:r>
            <a:endParaRPr lang="en-US" altLang="ru-RU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ru-RU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ru-RU" sz="2400" dirty="0" smtClean="0">
                <a:sym typeface="+mn-ea"/>
              </a:rPr>
              <a:t>Daily scrum (stand up)</a:t>
            </a:r>
            <a:endParaRPr lang="en-US" altLang="ru-RU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ru-RU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ru-RU" sz="2400" dirty="0" smtClean="0">
                <a:sym typeface="+mn-ea"/>
              </a:rPr>
              <a:t>Sprint </a:t>
            </a:r>
            <a:r>
              <a:rPr lang="" altLang="en-US" sz="2400" dirty="0" smtClean="0">
                <a:sym typeface="+mn-ea"/>
              </a:rPr>
              <a:t>Middle </a:t>
            </a:r>
            <a:r>
              <a:rPr lang="en-US" altLang="ru-RU" sz="2400" dirty="0" smtClean="0">
                <a:sym typeface="+mn-ea"/>
              </a:rPr>
              <a:t>Review</a:t>
            </a:r>
            <a:r>
              <a:rPr lang="" altLang="en-US" sz="2400" dirty="0" smtClean="0">
                <a:sym typeface="+mn-ea"/>
              </a:rPr>
              <a:t> (Grooming)*</a:t>
            </a:r>
            <a:endParaRPr lang="en-US" altLang="ru-RU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ru-RU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 dirty="0" smtClean="0">
                <a:sym typeface="+mn-ea"/>
              </a:rPr>
              <a:t>Demo</a:t>
            </a:r>
            <a:endParaRPr lang="en-US" altLang="ru-RU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ru-RU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ru-RU" sz="2400" dirty="0" smtClean="0">
                <a:sym typeface="+mn-ea"/>
              </a:rPr>
              <a:t>Sprint Review</a:t>
            </a:r>
            <a:r>
              <a:rPr lang="" altLang="en-US" sz="2400" dirty="0" smtClean="0">
                <a:sym typeface="+mn-ea"/>
              </a:rPr>
              <a:t>*</a:t>
            </a:r>
            <a:endParaRPr lang="en-US" altLang="en-US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ru-RU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ru-RU" sz="2400" dirty="0" smtClean="0">
                <a:sym typeface="+mn-ea"/>
              </a:rPr>
              <a:t>Sprint </a:t>
            </a:r>
            <a:r>
              <a:rPr lang="" altLang="en-US" sz="2400" dirty="0" smtClean="0">
                <a:sym typeface="+mn-ea"/>
              </a:rPr>
              <a:t>R</a:t>
            </a:r>
            <a:r>
              <a:rPr lang="en-US" altLang="ru-RU" sz="2400" dirty="0" smtClean="0">
                <a:sym typeface="+mn-ea"/>
              </a:rPr>
              <a:t>etrospective</a:t>
            </a:r>
            <a:endParaRPr lang="en-US" altLang="ru-RU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ru-RU" sz="2400" dirty="0" smtClean="0"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0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true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true"/>
          </p:cNvSpPr>
          <p:nvPr/>
        </p:nvSpPr>
        <p:spPr bwMode="auto">
          <a:xfrm>
            <a:off x="143449" y="139919"/>
            <a:ext cx="4417695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Основные роли </a:t>
            </a:r>
            <a:r>
              <a:rPr kumimoji="0" lang="" altLang="ru-RU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endParaRPr kumimoji="0" lang="" altLang="ru-RU" sz="3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true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Московский технический университет связи и информатики, г. Москва, 2020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true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endParaRPr lang="ru-RU"/>
          </a:p>
        </p:txBody>
      </p:sp>
      <p:sp>
        <p:nvSpPr>
          <p:cNvPr id="33" name="Text Box 32"/>
          <p:cNvSpPr txBox="true"/>
          <p:nvPr/>
        </p:nvSpPr>
        <p:spPr>
          <a:xfrm>
            <a:off x="321945" y="951865"/>
            <a:ext cx="8500110" cy="6247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" sz="2400" dirty="0" smtClean="0">
                <a:sym typeface="+mn-ea"/>
              </a:rPr>
              <a:t>Scrum master - проводит совещания (Scrum meetings) следит за соблюдением всех принципов SCRUM, разрешает противоречия и защищает команду от отвлекающих факторов. Данная роль не предполагает ничего иного, кроме корректного ведения процесса SCRUM. Таким образом менеджер-мастер SCRUM есть сервант-лидер (Servant Leader) команды. </a:t>
            </a:r>
            <a:endParaRPr lang="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sz="2400" dirty="0" smtClean="0">
                <a:sym typeface="+mn-ea"/>
              </a:rPr>
              <a:t>Product Owner — представляет интересы конечных пользователей и других заинтересованных в продукте сторон. </a:t>
            </a:r>
            <a:endParaRPr lang="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sz="2400" dirty="0" smtClean="0">
                <a:sym typeface="+mn-ea"/>
              </a:rPr>
              <a:t>Development Team - </a:t>
            </a:r>
            <a:r>
              <a:rPr lang="ru-RU" altLang="" sz="2400" dirty="0" smtClean="0">
                <a:sym typeface="+mn-ea"/>
              </a:rPr>
              <a:t>команда разработки.</a:t>
            </a:r>
            <a:endParaRPr lang="ru-RU" altLang="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" sz="1600" dirty="0" smtClean="0">
                <a:sym typeface="+mn-ea"/>
              </a:rPr>
              <a:t>Также есть дополнительные роли, например, </a:t>
            </a:r>
            <a:r>
              <a:rPr lang="" altLang="ru-RU" sz="1600" dirty="0" smtClean="0">
                <a:sym typeface="+mn-ea"/>
              </a:rPr>
              <a:t>Users </a:t>
            </a:r>
            <a:r>
              <a:rPr lang="ru-RU" altLang="" sz="1600" dirty="0" smtClean="0">
                <a:sym typeface="+mn-ea"/>
              </a:rPr>
              <a:t>или </a:t>
            </a:r>
            <a:r>
              <a:rPr lang="" altLang="ru-RU" sz="1600" dirty="0" smtClean="0">
                <a:sym typeface="+mn-ea"/>
              </a:rPr>
              <a:t>Stakeholders — </a:t>
            </a:r>
            <a:r>
              <a:rPr lang="ru-RU" altLang="" sz="1600" dirty="0" smtClean="0">
                <a:sym typeface="+mn-ea"/>
              </a:rPr>
              <a:t>последние - </a:t>
            </a:r>
            <a:r>
              <a:rPr lang="" altLang="ru-RU" sz="1600" dirty="0" smtClean="0">
                <a:sym typeface="+mn-ea"/>
              </a:rPr>
              <a:t>лица, которые инициируют проект (бизнес-заказчики) и для кого проект SCRUM будет приносить выгоду. Они вовлечены в схватку только во время обзорного совещания по спринту (Sprint Review).</a:t>
            </a:r>
            <a:endParaRPr lang="" altLang="ru-RU" sz="16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ru-RU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ru-RU" sz="2400" dirty="0" smtClean="0"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0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true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true"/>
          </p:cNvSpPr>
          <p:nvPr/>
        </p:nvSpPr>
        <p:spPr bwMode="auto">
          <a:xfrm>
            <a:off x="143449" y="139919"/>
            <a:ext cx="554736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Состав команды разработки</a:t>
            </a:r>
            <a:endParaRPr kumimoji="0" lang="ru-RU" altLang="" sz="3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true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Московский технический университет связи и информатики, г. Москва, 2020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true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endParaRPr lang="ru-RU"/>
          </a:p>
        </p:txBody>
      </p:sp>
      <p:sp>
        <p:nvSpPr>
          <p:cNvPr id="33" name="Text Box 32"/>
          <p:cNvSpPr txBox="true"/>
          <p:nvPr/>
        </p:nvSpPr>
        <p:spPr>
          <a:xfrm>
            <a:off x="321945" y="951865"/>
            <a:ext cx="8500110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3200" dirty="0" smtClean="0">
                <a:sym typeface="+mn-ea"/>
              </a:rPr>
              <a:t>TeamLead</a:t>
            </a:r>
            <a:endParaRPr lang="" altLang="en-US" sz="32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3200" dirty="0" smtClean="0">
                <a:sym typeface="+mn-ea"/>
              </a:rPr>
              <a:t>Developers</a:t>
            </a:r>
            <a:endParaRPr lang="" altLang="en-US" sz="32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3200" dirty="0" smtClean="0">
                <a:sym typeface="+mn-ea"/>
              </a:rPr>
              <a:t>DevOps</a:t>
            </a:r>
            <a:endParaRPr lang="en-US" altLang="ru-RU" sz="32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3200" dirty="0" smtClean="0">
                <a:sym typeface="+mn-ea"/>
              </a:rPr>
              <a:t>SQA</a:t>
            </a:r>
            <a:endParaRPr lang="en-US" altLang="ru-RU" sz="4400" dirty="0" smtClean="0"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true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TextBox 7"/>
          <p:cNvSpPr txBox="true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1" name="TextBox 10"/>
          <p:cNvSpPr txBox="true"/>
          <p:nvPr/>
        </p:nvSpPr>
        <p:spPr>
          <a:xfrm>
            <a:off x="251520" y="1587564"/>
            <a:ext cx="85689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dirty="0">
                <a:solidFill>
                  <a:srgbClr val="002060"/>
                </a:solidFill>
              </a:rPr>
              <a:t>Спасибо</a:t>
            </a:r>
            <a:endParaRPr lang="ru-RU" sz="8000" dirty="0">
              <a:solidFill>
                <a:srgbClr val="002060"/>
              </a:solidFill>
            </a:endParaRPr>
          </a:p>
          <a:p>
            <a:pPr algn="ctr"/>
            <a:r>
              <a:rPr lang="ru-RU" sz="8000" dirty="0">
                <a:solidFill>
                  <a:srgbClr val="002060"/>
                </a:solidFill>
              </a:rPr>
              <a:t>за</a:t>
            </a:r>
            <a:endParaRPr lang="ru-RU" sz="8000" dirty="0">
              <a:solidFill>
                <a:srgbClr val="002060"/>
              </a:solidFill>
            </a:endParaRPr>
          </a:p>
          <a:p>
            <a:pPr algn="ctr"/>
            <a:r>
              <a:rPr lang="ru-RU" sz="8000" dirty="0">
                <a:solidFill>
                  <a:srgbClr val="002060"/>
                </a:solidFill>
              </a:rPr>
              <a:t>Внимание!</a:t>
            </a:r>
            <a:endParaRPr lang="ru-RU" sz="8000" dirty="0">
              <a:solidFill>
                <a:srgbClr val="00206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Московский технический университет связи и информатики, г. Москва, 2020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0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true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true"/>
          </p:cNvSpPr>
          <p:nvPr/>
        </p:nvSpPr>
        <p:spPr bwMode="auto">
          <a:xfrm>
            <a:off x="143449" y="170717"/>
            <a:ext cx="805688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Качество и производительность разработки ПО</a:t>
            </a:r>
            <a:endParaRPr kumimoji="0" lang="ru-RU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true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Московский технический университет связи и информатики, г. Москва, 2020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true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endParaRPr lang="ru-RU"/>
          </a:p>
        </p:txBody>
      </p:sp>
      <p:sp>
        <p:nvSpPr>
          <p:cNvPr id="12" name="Text Box 11"/>
          <p:cNvSpPr txBox="true"/>
          <p:nvPr/>
        </p:nvSpPr>
        <p:spPr>
          <a:xfrm>
            <a:off x="497205" y="1116330"/>
            <a:ext cx="825119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sz="2800" dirty="0" smtClean="0">
                <a:sym typeface="+mn-ea"/>
              </a:rPr>
              <a:t>Качество и производительность разработки ПО зависит от</a:t>
            </a:r>
            <a:r>
              <a:rPr lang="en-US" sz="2800" dirty="0" smtClean="0">
                <a:sym typeface="+mn-ea"/>
              </a:rPr>
              <a:t>:</a:t>
            </a:r>
            <a:endParaRPr lang="en-US" sz="2800" dirty="0" smtClean="0">
              <a:sym typeface="+mn-ea"/>
            </a:endParaRPr>
          </a:p>
          <a:p>
            <a:endParaRPr lang="en-US" sz="2800" dirty="0" smtClean="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i="1" dirty="0" smtClean="0">
                <a:sym typeface="+mn-ea"/>
              </a:rPr>
              <a:t>квалификации (умения) людей, </a:t>
            </a:r>
            <a:r>
              <a:rPr lang="ru-RU" sz="2800" dirty="0" smtClean="0">
                <a:sym typeface="+mn-ea"/>
              </a:rPr>
              <a:t>участвующих в разработке ПО</a:t>
            </a:r>
            <a:r>
              <a:rPr lang="en-US" sz="2800" dirty="0" smtClean="0">
                <a:sym typeface="+mn-ea"/>
              </a:rPr>
              <a:t>;</a:t>
            </a:r>
            <a:endParaRPr lang="en-US" sz="2800" dirty="0" smtClean="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i="1" dirty="0" smtClean="0">
                <a:sym typeface="+mn-ea"/>
              </a:rPr>
              <a:t>качества процессов</a:t>
            </a:r>
            <a:r>
              <a:rPr lang="en-US" sz="2800" dirty="0" smtClean="0">
                <a:sym typeface="+mn-ea"/>
              </a:rPr>
              <a:t> </a:t>
            </a:r>
            <a:r>
              <a:rPr lang="ru-RU" sz="2800" dirty="0" smtClean="0">
                <a:sym typeface="+mn-ea"/>
              </a:rPr>
              <a:t>организации работы специалистов, которые используют для выполнения различных задач проекта</a:t>
            </a:r>
            <a:r>
              <a:rPr lang="en-US" sz="2800" dirty="0" smtClean="0">
                <a:sym typeface="+mn-ea"/>
              </a:rPr>
              <a:t>;</a:t>
            </a:r>
            <a:endParaRPr lang="en-US" sz="2800" dirty="0" smtClean="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ym typeface="+mn-ea"/>
              </a:rPr>
              <a:t>возможностей используемых </a:t>
            </a:r>
            <a:r>
              <a:rPr lang="ru-RU" sz="2800" b="1" i="1" dirty="0" smtClean="0">
                <a:sym typeface="+mn-ea"/>
              </a:rPr>
              <a:t>программных средств разработки</a:t>
            </a:r>
            <a:r>
              <a:rPr lang="ru-RU" sz="2800" dirty="0" smtClean="0">
                <a:sym typeface="+mn-ea"/>
              </a:rPr>
              <a:t> (инструментов).</a:t>
            </a:r>
            <a:endParaRPr lang="ru-RU" altLang="en-US" sz="2800" dirty="0" smtClean="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0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true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true"/>
          </p:cNvSpPr>
          <p:nvPr/>
        </p:nvSpPr>
        <p:spPr bwMode="auto">
          <a:xfrm>
            <a:off x="143449" y="170717"/>
            <a:ext cx="4614545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Типы программных систем</a:t>
            </a:r>
            <a:endParaRPr kumimoji="0" lang="ru-RU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true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Московский технический университет связи и информатики, г. Москва, 2020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true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endParaRPr lang="ru-RU"/>
          </a:p>
        </p:txBody>
      </p:sp>
      <p:sp>
        <p:nvSpPr>
          <p:cNvPr id="12" name="Text Box 11"/>
          <p:cNvSpPr txBox="true"/>
          <p:nvPr/>
        </p:nvSpPr>
        <p:spPr>
          <a:xfrm>
            <a:off x="497205" y="992505"/>
            <a:ext cx="825119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>
              <a:buFont typeface="+mj-lt"/>
              <a:buAutoNum type="arabicPeriod"/>
            </a:pPr>
            <a:r>
              <a:rPr lang="ru-RU" sz="2400" dirty="0" smtClean="0">
                <a:sym typeface="+mn-ea"/>
              </a:rPr>
              <a:t>Системы работающие только с людьми </a:t>
            </a:r>
            <a:endParaRPr lang="ru-RU" sz="2400" dirty="0" smtClean="0"/>
          </a:p>
          <a:p>
            <a:pPr lvl="1"/>
            <a:r>
              <a:rPr lang="ru-RU" sz="2400" dirty="0" smtClean="0">
                <a:sym typeface="+mn-ea"/>
              </a:rPr>
              <a:t>например: информационные системы организаций – используются людьми для ввода, хранения поиска и отображения информации</a:t>
            </a:r>
            <a:r>
              <a:rPr lang="en-US" sz="2400" dirty="0" smtClean="0">
                <a:sym typeface="+mn-ea"/>
              </a:rPr>
              <a:t>;</a:t>
            </a:r>
            <a:endParaRPr lang="ru-RU" sz="2400" dirty="0" smtClean="0"/>
          </a:p>
          <a:p>
            <a:pPr marL="514350" indent="-514350">
              <a:buFont typeface="+mj-lt"/>
              <a:buAutoNum type="arabicPeriod"/>
            </a:pPr>
            <a:endParaRPr lang="ru-RU" sz="2400" dirty="0" smtClean="0">
              <a:sym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>
                <a:sym typeface="+mn-ea"/>
              </a:rPr>
              <a:t>Системы работающие с людьми и внешними техническими устройствами</a:t>
            </a:r>
            <a:r>
              <a:rPr lang="ru-RU" sz="2400" dirty="0">
                <a:sym typeface="+mn-ea"/>
              </a:rPr>
              <a:t>:</a:t>
            </a:r>
            <a:endParaRPr lang="ru-RU" sz="2400" dirty="0" smtClean="0"/>
          </a:p>
          <a:p>
            <a:pPr lvl="1"/>
            <a:r>
              <a:rPr lang="ru-RU" sz="2400" dirty="0" smtClean="0">
                <a:sym typeface="+mn-ea"/>
              </a:rPr>
              <a:t>например:  информационные системы соревнований</a:t>
            </a:r>
            <a:r>
              <a:rPr lang="en-US" sz="2400" dirty="0" smtClean="0">
                <a:sym typeface="+mn-ea"/>
              </a:rPr>
              <a:t>.</a:t>
            </a:r>
            <a:endParaRPr lang="ru-RU" sz="2400" dirty="0" smtClean="0"/>
          </a:p>
          <a:p>
            <a:pPr marL="514350" indent="-514350">
              <a:buFont typeface="+mj-lt"/>
              <a:buAutoNum type="arabicPeriod"/>
            </a:pPr>
            <a:endParaRPr lang="ru-RU" sz="2400" dirty="0" smtClean="0">
              <a:sym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>
                <a:sym typeface="+mn-ea"/>
              </a:rPr>
              <a:t>Системы работающие с внешними техническими устройствами</a:t>
            </a:r>
            <a:r>
              <a:rPr lang="en-US" sz="2400" dirty="0" smtClean="0">
                <a:sym typeface="+mn-ea"/>
              </a:rPr>
              <a:t> </a:t>
            </a:r>
            <a:endParaRPr lang="ru-RU" sz="2400" dirty="0" smtClean="0"/>
          </a:p>
          <a:p>
            <a:pPr lvl="1"/>
            <a:r>
              <a:rPr lang="ru-RU" sz="2400" dirty="0" smtClean="0">
                <a:sym typeface="+mn-ea"/>
              </a:rPr>
              <a:t>встроенные системы реального времени – встраиваются в технические устройства для выполнения управления ими.</a:t>
            </a:r>
            <a:endParaRPr lang="ru-RU" altLang="en-US" sz="2400" dirty="0" smtClean="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0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true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true"/>
          </p:cNvSpPr>
          <p:nvPr/>
        </p:nvSpPr>
        <p:spPr bwMode="auto">
          <a:xfrm>
            <a:off x="143449" y="139919"/>
            <a:ext cx="4747895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Процесс разработки ПО</a:t>
            </a:r>
            <a:endParaRPr kumimoji="0" lang="ru-RU" altLang="en-US" sz="3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true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Московский технический университет связи и информатики, г. Москва, 2020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true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endParaRPr lang="ru-RU"/>
          </a:p>
        </p:txBody>
      </p:sp>
      <p:sp>
        <p:nvSpPr>
          <p:cNvPr id="12" name="Text Box 11"/>
          <p:cNvSpPr txBox="true"/>
          <p:nvPr/>
        </p:nvSpPr>
        <p:spPr>
          <a:xfrm>
            <a:off x="497205" y="1116330"/>
            <a:ext cx="825119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sz="2400" dirty="0" smtClean="0">
                <a:sym typeface="+mn-ea"/>
              </a:rPr>
              <a:t>Процесс разработки ПО </a:t>
            </a:r>
            <a:endParaRPr lang="ru-RU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ym typeface="+mn-ea"/>
              </a:rPr>
              <a:t>является базовым процессом и его целью является создание высококачественного программного продукта.</a:t>
            </a:r>
            <a:endParaRPr lang="ru-RU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ym typeface="+mn-ea"/>
              </a:rPr>
              <a:t>определяет то, какие задачи должны решаться в проекте и в каком порядке они должны выполняться.</a:t>
            </a:r>
            <a:endParaRPr lang="ru-RU" sz="2400" dirty="0" smtClean="0">
              <a:sym typeface="+mn-ea"/>
            </a:endParaRPr>
          </a:p>
          <a:p>
            <a:endParaRPr lang="ru-RU" sz="2400" dirty="0" smtClean="0"/>
          </a:p>
          <a:p>
            <a:r>
              <a:rPr lang="ru-RU" sz="2400" dirty="0" smtClean="0">
                <a:sym typeface="+mn-ea"/>
              </a:rPr>
              <a:t>Ограничивает свободу выполнения проекта, таким образом, что «кратчайшим» путем (или даже наиболее эффективным) перейти от требований потребителя к ПО, которое им удовлетворяет</a:t>
            </a:r>
            <a:endParaRPr lang="ru-RU" sz="2400" dirty="0" smtClean="0"/>
          </a:p>
          <a:p>
            <a:endParaRPr lang="ru-RU" sz="2400" dirty="0" smtClean="0">
              <a:sym typeface="+mn-ea"/>
            </a:endParaRPr>
          </a:p>
          <a:p>
            <a:r>
              <a:rPr lang="ru-RU" sz="2400" dirty="0" smtClean="0">
                <a:sym typeface="+mn-ea"/>
              </a:rPr>
              <a:t>Данный процесс направляет проект и существенно влияет на полученные результаты.</a:t>
            </a:r>
            <a:endParaRPr lang="ru-RU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0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true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true"/>
          </p:cNvSpPr>
          <p:nvPr/>
        </p:nvSpPr>
        <p:spPr bwMode="auto">
          <a:xfrm>
            <a:off x="143449" y="139919"/>
            <a:ext cx="410337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Жизненный цикл ПО</a:t>
            </a:r>
            <a:endParaRPr kumimoji="0" lang="ru-RU" altLang="" sz="3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true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Московский технический университет связи и информатики, г. Москва, 2020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true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endParaRPr lang="ru-RU"/>
          </a:p>
        </p:txBody>
      </p:sp>
      <p:sp>
        <p:nvSpPr>
          <p:cNvPr id="12" name="Text Box 11"/>
          <p:cNvSpPr txBox="true"/>
          <p:nvPr/>
        </p:nvSpPr>
        <p:spPr>
          <a:xfrm>
            <a:off x="497205" y="829310"/>
            <a:ext cx="825119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000" b="1"/>
              <a:t>Жизненный цикл ПО</a:t>
            </a:r>
            <a:r>
              <a:rPr lang="ru-RU" altLang="en-US" sz="2000"/>
              <a:t> -это период времени, который начинается с момента принятия решения о необходимости создания программного продукта и заканчивается в момент его полного изъятия из эксплуатации. </a:t>
            </a:r>
            <a:endParaRPr lang="ru-RU" altLang="en-US" sz="2000"/>
          </a:p>
          <a:p>
            <a:r>
              <a:rPr lang="ru-RU" altLang="en-US" sz="2000"/>
              <a:t>Этот цикл включает процесс построения и развития ПО:</a:t>
            </a:r>
            <a:endParaRPr lang="ru-RU" altLang="en-US" sz="2400"/>
          </a:p>
          <a:p>
            <a:pPr marL="457200" indent="-457200">
              <a:buAutoNum type="arabicPeriod"/>
            </a:pPr>
            <a:r>
              <a:rPr lang="ru-RU" altLang="en-US" sz="2400"/>
              <a:t>Выявление и спецификация требований.</a:t>
            </a:r>
            <a:endParaRPr lang="ru-RU" altLang="en-US" sz="2400"/>
          </a:p>
          <a:p>
            <a:pPr marL="457200" indent="-457200">
              <a:buAutoNum type="arabicPeriod"/>
            </a:pPr>
            <a:r>
              <a:rPr lang="ru-RU" altLang="en-US" sz="2400"/>
              <a:t>Анализ</a:t>
            </a:r>
            <a:endParaRPr lang="ru-RU" altLang="en-US" sz="2400"/>
          </a:p>
          <a:p>
            <a:pPr marL="457200" indent="-457200">
              <a:buAutoNum type="arabicPeriod"/>
            </a:pPr>
            <a:r>
              <a:rPr lang="ru-RU" altLang="en-US" sz="2400"/>
              <a:t>Проектирование</a:t>
            </a:r>
            <a:r>
              <a:rPr lang="ru-RU" altLang="" sz="2400"/>
              <a:t> </a:t>
            </a:r>
            <a:r>
              <a:rPr lang="en-US" altLang="ru-RU" sz="2400">
                <a:sym typeface="+mn-ea"/>
              </a:rPr>
              <a:t>(</a:t>
            </a:r>
            <a:r>
              <a:rPr lang="ru-RU" altLang="en-US" sz="2400">
                <a:sym typeface="+mn-ea"/>
              </a:rPr>
              <a:t>+прототипирование + </a:t>
            </a:r>
            <a:r>
              <a:rPr lang="en-US" altLang="ru-RU" sz="2400">
                <a:sym typeface="+mn-ea"/>
              </a:rPr>
              <a:t>user experience</a:t>
            </a:r>
            <a:r>
              <a:rPr lang="ru-RU" altLang="en-US" sz="2400">
                <a:sym typeface="+mn-ea"/>
              </a:rPr>
              <a:t>).</a:t>
            </a:r>
            <a:endParaRPr lang="ru-RU" altLang="en-US" sz="2400"/>
          </a:p>
          <a:p>
            <a:pPr marL="457200" indent="-457200">
              <a:buAutoNum type="arabicPeriod"/>
            </a:pPr>
            <a:r>
              <a:rPr lang="ru-RU" altLang="en-US" sz="2400"/>
              <a:t>Кодирование</a:t>
            </a:r>
            <a:r>
              <a:rPr lang="" altLang="ru-RU" sz="2400"/>
              <a:t> (+</a:t>
            </a:r>
            <a:r>
              <a:rPr lang="ru-RU" altLang="" sz="2400"/>
              <a:t>отладка)</a:t>
            </a:r>
            <a:endParaRPr lang="ru-RU" altLang="en-US" sz="2400"/>
          </a:p>
          <a:p>
            <a:pPr marL="457200" indent="-457200">
              <a:buAutoNum type="arabicPeriod"/>
            </a:pPr>
            <a:r>
              <a:rPr lang="ru-RU" altLang="en-US" sz="2400"/>
              <a:t>Тестирование (</a:t>
            </a:r>
            <a:r>
              <a:rPr lang="" altLang="ru-RU" sz="2400"/>
              <a:t>Unit-</a:t>
            </a:r>
            <a:r>
              <a:rPr lang="ru-RU" altLang="" sz="2400"/>
              <a:t>тесты, </a:t>
            </a:r>
            <a:r>
              <a:rPr lang="" altLang="ru-RU" sz="2400"/>
              <a:t>BDD-</a:t>
            </a:r>
            <a:r>
              <a:rPr lang="ru-RU" altLang="" sz="2400"/>
              <a:t>тесты</a:t>
            </a:r>
            <a:r>
              <a:rPr lang="" altLang="ru-RU" sz="2400"/>
              <a:t>, </a:t>
            </a:r>
            <a:r>
              <a:rPr lang="ru-RU" altLang="" sz="2400"/>
              <a:t>Интеграц. тестирование, </a:t>
            </a:r>
            <a:r>
              <a:rPr lang="" altLang="ru-RU" sz="2400"/>
              <a:t>LoadTests</a:t>
            </a:r>
            <a:r>
              <a:rPr lang="ru-RU" altLang="" sz="2400"/>
              <a:t> + </a:t>
            </a:r>
            <a:r>
              <a:rPr lang="" altLang="ru-RU" sz="2400"/>
              <a:t>Vulnerabilities tests* + Infrastructure Tests</a:t>
            </a:r>
            <a:r>
              <a:rPr lang="ru-RU" altLang="en-US" sz="2400"/>
              <a:t>) </a:t>
            </a:r>
            <a:endParaRPr lang="ru-RU" altLang="en-US" sz="2400"/>
          </a:p>
          <a:p>
            <a:pPr marL="457200" indent="-457200">
              <a:buAutoNum type="arabicPeriod"/>
            </a:pPr>
            <a:r>
              <a:rPr lang="ru-RU" altLang="en-US" sz="2400"/>
              <a:t>Передача заказчику</a:t>
            </a:r>
            <a:r>
              <a:rPr lang="" altLang="ru-RU" sz="2400"/>
              <a:t> (</a:t>
            </a:r>
            <a:r>
              <a:rPr lang="ru-RU" altLang="" sz="2400"/>
              <a:t>Требования + </a:t>
            </a:r>
            <a:r>
              <a:rPr lang="" altLang="ru-RU" sz="2400"/>
              <a:t>user experience)</a:t>
            </a:r>
            <a:endParaRPr lang="ru-RU" altLang="en-US" sz="2400"/>
          </a:p>
          <a:p>
            <a:pPr marL="457200" indent="-457200">
              <a:buAutoNum type="arabicPeriod"/>
            </a:pPr>
            <a:r>
              <a:rPr lang="ru-RU" altLang="en-US" sz="2400"/>
              <a:t>Сопровождение</a:t>
            </a:r>
            <a:endParaRPr lang="ru-RU" altLang="en-US" sz="2400"/>
          </a:p>
          <a:p>
            <a:pPr marL="457200" indent="-457200">
              <a:buAutoNum type="arabicPeriod"/>
            </a:pPr>
            <a:r>
              <a:rPr lang="ru-RU" altLang="en-US" sz="2400"/>
              <a:t>Развитие</a:t>
            </a:r>
            <a:endParaRPr lang="ru-RU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0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true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true"/>
          </p:cNvSpPr>
          <p:nvPr/>
        </p:nvSpPr>
        <p:spPr bwMode="auto">
          <a:xfrm>
            <a:off x="143449" y="139919"/>
            <a:ext cx="670814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Модели процессов разработки ПО</a:t>
            </a:r>
            <a:endParaRPr kumimoji="0" lang="ru-RU" altLang="en-US" sz="3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true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Московский технический университет связи и информатики, г. Москва, 2020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true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endParaRPr lang="ru-RU"/>
          </a:p>
        </p:txBody>
      </p:sp>
      <p:sp>
        <p:nvSpPr>
          <p:cNvPr id="12" name="Text Box 11"/>
          <p:cNvSpPr txBox="true"/>
          <p:nvPr/>
        </p:nvSpPr>
        <p:spPr>
          <a:xfrm>
            <a:off x="497205" y="1116330"/>
            <a:ext cx="82511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sz="2400" dirty="0" smtClean="0">
                <a:sym typeface="+mn-ea"/>
              </a:rPr>
              <a:t>Модель процесса (МП) описывает обобщенный процесс, и обычно включает:</a:t>
            </a:r>
            <a:endParaRPr lang="ru-RU" sz="2400" dirty="0" smtClean="0">
              <a:sym typeface="+mn-ea"/>
            </a:endParaRPr>
          </a:p>
          <a:p>
            <a:endParaRPr lang="ru-RU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ym typeface="+mn-ea"/>
              </a:rPr>
              <a:t>набор этапов, на которые должен быть разделен процесс</a:t>
            </a:r>
            <a:r>
              <a:rPr lang="en-US" sz="2400" dirty="0" smtClean="0">
                <a:sym typeface="+mn-ea"/>
              </a:rPr>
              <a:t>;</a:t>
            </a:r>
            <a:endParaRPr lang="en-US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ym typeface="+mn-ea"/>
              </a:rPr>
              <a:t>порядок, в котором эти процессы должны выполняться</a:t>
            </a:r>
            <a:r>
              <a:rPr lang="en-US" sz="2400" dirty="0" smtClean="0">
                <a:sym typeface="+mn-ea"/>
              </a:rPr>
              <a:t>; </a:t>
            </a:r>
            <a:endParaRPr lang="en-US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ym typeface="+mn-ea"/>
              </a:rPr>
              <a:t>разные ограничения и условия на выполнение  этих этапов</a:t>
            </a:r>
            <a:r>
              <a:rPr lang="en-US" sz="2400" dirty="0" smtClean="0">
                <a:sym typeface="+mn-ea"/>
              </a:rPr>
              <a:t>. </a:t>
            </a:r>
            <a:endParaRPr lang="ru-RU" sz="2400" dirty="0" smtClean="0"/>
          </a:p>
          <a:p>
            <a:endParaRPr lang="ru-RU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0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true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true"/>
          </p:cNvSpPr>
          <p:nvPr/>
        </p:nvSpPr>
        <p:spPr bwMode="auto">
          <a:xfrm>
            <a:off x="143449" y="139919"/>
            <a:ext cx="670814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Модели процессов разработки ПО</a:t>
            </a:r>
            <a:endParaRPr kumimoji="0" lang="ru-RU" altLang="en-US" sz="3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true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Московский технический университет связи и информатики, г. Москва, 2020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true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endParaRPr lang="ru-RU"/>
          </a:p>
        </p:txBody>
      </p:sp>
      <p:sp>
        <p:nvSpPr>
          <p:cNvPr id="12" name="Text Box 11"/>
          <p:cNvSpPr txBox="true"/>
          <p:nvPr/>
        </p:nvSpPr>
        <p:spPr>
          <a:xfrm>
            <a:off x="497205" y="1116330"/>
            <a:ext cx="825119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sz="2400" dirty="0" smtClean="0">
                <a:sym typeface="+mn-ea"/>
              </a:rPr>
              <a:t>Основное предположение для модели процесса заключается в том, что в тех ситуациях, когда данная модель является применимой</a:t>
            </a:r>
            <a:r>
              <a:rPr lang="en-US" sz="2400" dirty="0" smtClean="0">
                <a:sym typeface="+mn-ea"/>
              </a:rPr>
              <a:t>, </a:t>
            </a:r>
            <a:r>
              <a:rPr lang="ru-RU" sz="2400" dirty="0" smtClean="0">
                <a:sym typeface="+mn-ea"/>
              </a:rPr>
              <a:t>ее использование в качестве процесса проекта позволит:</a:t>
            </a:r>
            <a:endParaRPr lang="ru-RU" sz="2400" dirty="0" smtClean="0">
              <a:sym typeface="+mn-ea"/>
            </a:endParaRPr>
          </a:p>
          <a:p>
            <a:pPr marL="457200" indent="-457200">
              <a:buAutoNum type="arabicPeriod"/>
            </a:pPr>
            <a:r>
              <a:rPr lang="ru-RU" sz="2400" dirty="0" smtClean="0">
                <a:sym typeface="+mn-ea"/>
              </a:rPr>
              <a:t>уменьшить расходы</a:t>
            </a:r>
            <a:r>
              <a:rPr lang="en-US" sz="2400" dirty="0" smtClean="0">
                <a:sym typeface="+mn-ea"/>
              </a:rPr>
              <a:t>, </a:t>
            </a:r>
            <a:endParaRPr lang="en-US" sz="2400" dirty="0" smtClean="0">
              <a:sym typeface="+mn-ea"/>
            </a:endParaRPr>
          </a:p>
          <a:p>
            <a:pPr marL="457200" indent="-457200">
              <a:buAutoNum type="arabicPeriod"/>
            </a:pPr>
            <a:r>
              <a:rPr lang="ru-RU" sz="2400" dirty="0" smtClean="0">
                <a:sym typeface="+mn-ea"/>
              </a:rPr>
              <a:t>повысить качество</a:t>
            </a:r>
            <a:r>
              <a:rPr lang="en-US" sz="2400" dirty="0" smtClean="0">
                <a:sym typeface="+mn-ea"/>
              </a:rPr>
              <a:t>,</a:t>
            </a:r>
            <a:endParaRPr lang="en-US" sz="2400" dirty="0" smtClean="0">
              <a:sym typeface="+mn-ea"/>
            </a:endParaRPr>
          </a:p>
          <a:p>
            <a:pPr marL="457200" indent="-457200">
              <a:buAutoNum type="arabicPeriod"/>
            </a:pPr>
            <a:r>
              <a:rPr lang="ru-RU" sz="2400" dirty="0" smtClean="0">
                <a:sym typeface="+mn-ea"/>
              </a:rPr>
              <a:t>уменьшить время разработки,</a:t>
            </a:r>
            <a:r>
              <a:rPr lang="en-US" sz="2400" dirty="0" smtClean="0">
                <a:sym typeface="+mn-ea"/>
              </a:rPr>
              <a:t> </a:t>
            </a:r>
            <a:endParaRPr lang="en-US" sz="2400" dirty="0" smtClean="0">
              <a:sym typeface="+mn-ea"/>
            </a:endParaRPr>
          </a:p>
          <a:p>
            <a:pPr marL="457200" indent="-457200">
              <a:buAutoNum type="arabicPeriod"/>
            </a:pPr>
            <a:r>
              <a:rPr lang="ru-RU" sz="2400" dirty="0" smtClean="0">
                <a:sym typeface="+mn-ea"/>
              </a:rPr>
              <a:t>а также принести другие выгоды</a:t>
            </a:r>
            <a:r>
              <a:rPr lang="en-US" sz="2400" dirty="0" smtClean="0">
                <a:sym typeface="+mn-ea"/>
              </a:rPr>
              <a:t>.</a:t>
            </a:r>
            <a:endParaRPr lang="ru-RU" sz="2400" dirty="0" smtClean="0"/>
          </a:p>
          <a:p>
            <a:pPr marL="228600" indent="-228600"/>
            <a:endParaRPr lang="ru-RU" sz="2400" dirty="0" smtClean="0">
              <a:sym typeface="+mn-ea"/>
            </a:endParaRPr>
          </a:p>
          <a:p>
            <a:pPr marL="228600" indent="-228600"/>
            <a:r>
              <a:rPr lang="ru-RU" sz="2400" dirty="0" smtClean="0">
                <a:sym typeface="+mn-ea"/>
              </a:rPr>
              <a:t>Модель процесса предоставляет общие методические указания для разработки подходящего процесса  выполнения проекта. </a:t>
            </a:r>
            <a:endParaRPr lang="ru-RU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0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true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true"/>
          </p:cNvSpPr>
          <p:nvPr/>
        </p:nvSpPr>
        <p:spPr bwMode="auto">
          <a:xfrm>
            <a:off x="143449" y="139919"/>
            <a:ext cx="6593205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Основные модели разработки ПО</a:t>
            </a:r>
            <a:endParaRPr kumimoji="0" lang="ru-RU" altLang="en-US" sz="3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true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Московский технический университет связи и информатики, г. Москва, 2020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true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endParaRPr lang="ru-RU"/>
          </a:p>
        </p:txBody>
      </p:sp>
      <p:sp>
        <p:nvSpPr>
          <p:cNvPr id="12" name="Text Box 11"/>
          <p:cNvSpPr txBox="true"/>
          <p:nvPr/>
        </p:nvSpPr>
        <p:spPr>
          <a:xfrm>
            <a:off x="366395" y="1073150"/>
            <a:ext cx="82511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AutoNum type="arabicPeriod"/>
            </a:pPr>
            <a:r>
              <a:rPr lang="ru-RU" sz="2400" dirty="0" smtClean="0">
                <a:sym typeface="+mn-ea"/>
              </a:rPr>
              <a:t>Модель водопада</a:t>
            </a:r>
            <a:endParaRPr lang="ru-RU" sz="2400" dirty="0" smtClean="0">
              <a:sym typeface="+mn-ea"/>
            </a:endParaRPr>
          </a:p>
          <a:p>
            <a:pPr marL="457200" indent="-457200">
              <a:buAutoNum type="arabicPeriod"/>
            </a:pPr>
            <a:r>
              <a:rPr lang="en-US" altLang="ru-RU" sz="2400" b="1" dirty="0" smtClean="0">
                <a:sym typeface="+mn-ea"/>
              </a:rPr>
              <a:t>Agile (</a:t>
            </a:r>
            <a:r>
              <a:rPr lang="ru-RU" sz="2400" b="1" dirty="0" smtClean="0">
                <a:sym typeface="+mn-ea"/>
              </a:rPr>
              <a:t>Гибкая разработка</a:t>
            </a:r>
            <a:r>
              <a:rPr lang="en-US" altLang="ru-RU" sz="2400" b="1" dirty="0" smtClean="0">
                <a:sym typeface="+mn-ea"/>
              </a:rPr>
              <a:t>)</a:t>
            </a:r>
            <a:r>
              <a:rPr lang="ru-RU" sz="2400" b="1" dirty="0" smtClean="0">
                <a:sym typeface="+mn-ea"/>
              </a:rPr>
              <a:t>.</a:t>
            </a:r>
            <a:endParaRPr lang="ru-RU" sz="2400" dirty="0" smtClean="0">
              <a:sym typeface="+mn-ea"/>
            </a:endParaRPr>
          </a:p>
          <a:p>
            <a:pPr marL="457200" indent="-457200">
              <a:buAutoNum type="arabicPeriod"/>
            </a:pPr>
            <a:r>
              <a:rPr lang="ru-RU" sz="2400" dirty="0" err="1" smtClean="0">
                <a:sym typeface="+mn-ea"/>
              </a:rPr>
              <a:t>Прототипирование</a:t>
            </a:r>
            <a:r>
              <a:rPr lang="ru-RU" sz="2400" dirty="0" smtClean="0">
                <a:sym typeface="+mn-ea"/>
              </a:rPr>
              <a:t> </a:t>
            </a:r>
            <a:endParaRPr lang="ru-RU" sz="2400" dirty="0" smtClean="0">
              <a:sym typeface="+mn-ea"/>
            </a:endParaRPr>
          </a:p>
          <a:p>
            <a:pPr marL="457200" indent="-457200">
              <a:buAutoNum type="arabicPeriod"/>
            </a:pPr>
            <a:r>
              <a:rPr lang="ru-RU" sz="2400" dirty="0" smtClean="0">
                <a:sym typeface="+mn-ea"/>
              </a:rPr>
              <a:t>Итеративная разработка</a:t>
            </a:r>
            <a:endParaRPr lang="ru-RU" sz="2400" dirty="0" smtClean="0">
              <a:sym typeface="+mn-ea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ym typeface="+mn-ea"/>
              </a:rPr>
              <a:t>Rational Unified Process</a:t>
            </a:r>
            <a:endParaRPr lang="en-US" sz="2400" dirty="0" smtClean="0">
              <a:sym typeface="+mn-ea"/>
            </a:endParaRPr>
          </a:p>
          <a:p>
            <a:pPr marL="457200" indent="-457200">
              <a:buAutoNum type="arabicPeriod"/>
            </a:pPr>
            <a:r>
              <a:rPr lang="ru-RU" altLang="" sz="2400"/>
              <a:t>Модель временных ящиков</a:t>
            </a:r>
            <a:endParaRPr lang="ru-RU" altLang="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11214</Words>
  <Application>WPS Presentation</Application>
  <PresentationFormat>Экран (4:3)</PresentationFormat>
  <Paragraphs>354</Paragraphs>
  <Slides>27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SimSun</vt:lpstr>
      <vt:lpstr>Wingdings</vt:lpstr>
      <vt:lpstr>Calibri</vt:lpstr>
      <vt:lpstr>Cambria Math</vt:lpstr>
      <vt:lpstr>Cambria Math</vt:lpstr>
      <vt:lpstr>微软雅黑</vt:lpstr>
      <vt:lpstr>Arial Unicode MS</vt:lpstr>
      <vt:lpstr>Droid Sans Fallback</vt:lpstr>
      <vt:lpstr>Times New Roman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Create method of sum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Дмитрий</dc:creator>
  <cp:lastModifiedBy>colddeath</cp:lastModifiedBy>
  <cp:revision>377</cp:revision>
  <dcterms:created xsi:type="dcterms:W3CDTF">2020-10-17T18:06:19Z</dcterms:created>
  <dcterms:modified xsi:type="dcterms:W3CDTF">2020-10-17T18:06:19Z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