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335" r:id="rId6"/>
    <p:sldId id="344" r:id="rId7"/>
    <p:sldId id="343" r:id="rId8"/>
    <p:sldId id="345" r:id="rId9"/>
    <p:sldId id="334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09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танислав Махров" initials="С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828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91268" autoAdjust="0"/>
  </p:normalViewPr>
  <p:slideViewPr>
    <p:cSldViewPr>
      <p:cViewPr>
        <p:scale>
          <a:sx n="115" d="100"/>
          <a:sy n="115" d="100"/>
        </p:scale>
        <p:origin x="-1524" y="72"/>
      </p:cViewPr>
      <p:guideLst>
        <p:guide orient="horz" pos="2198"/>
        <p:guide pos="2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36E7-4A30-4A08-A575-414EA8223BEF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507F5BD0-9747-4246-A08F-5FCBF7B7EE00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true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true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true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true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true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true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true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739730"/>
            <a:ext cx="9180512" cy="56415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-36512" y="6381328"/>
            <a:ext cx="9180512" cy="4766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-36512" y="809144"/>
            <a:ext cx="9180512" cy="5556943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27" name="Rectangle 3"/>
          <p:cNvSpPr>
            <a:spLocks noChangeArrowheads="true"/>
          </p:cNvSpPr>
          <p:nvPr/>
        </p:nvSpPr>
        <p:spPr bwMode="auto">
          <a:xfrm>
            <a:off x="1739417" y="2486472"/>
            <a:ext cx="2249805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" altLang="ru-RU" sz="4800" b="1" dirty="0">
                <a:solidFill>
                  <a:srgbClr val="1E52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Docker</a:t>
            </a:r>
            <a:endParaRPr lang="" altLang="ru-RU" sz="4800" b="1" dirty="0">
              <a:solidFill>
                <a:srgbClr val="1E52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true"/>
          </p:cNvSpPr>
          <p:nvPr/>
        </p:nvSpPr>
        <p:spPr bwMode="auto">
          <a:xfrm>
            <a:off x="3563888" y="4610733"/>
            <a:ext cx="5580112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false" compatLnSpc="tru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Махров Станислав Станиславович, </a:t>
            </a:r>
            <a:endParaRPr lang="ru-RU" sz="20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доцент кафедры </a:t>
            </a:r>
            <a:r>
              <a:rPr lang="ru-RU" sz="2000" b="1" dirty="0" err="1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МКиИТ</a:t>
            </a:r>
            <a:r>
              <a:rPr lang="ru-RU" sz="20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к.т.н.</a:t>
            </a:r>
            <a:endParaRPr lang="en-US" altLang="ru-RU" sz="2000" b="1" dirty="0">
              <a:solidFill>
                <a:srgbClr val="00206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true"/>
          </p:cNvSpPr>
          <p:nvPr/>
        </p:nvSpPr>
        <p:spPr bwMode="auto">
          <a:xfrm>
            <a:off x="1166814" y="6453872"/>
            <a:ext cx="6923405" cy="3067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sz="1400" b="1" dirty="0">
                <a:solidFill>
                  <a:srgbClr val="00206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9180512" cy="8359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5" y="1546860"/>
            <a:ext cx="2708910" cy="270891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Text Box 4"/>
          <p:cNvSpPr txBox="true"/>
          <p:nvPr/>
        </p:nvSpPr>
        <p:spPr>
          <a:xfrm>
            <a:off x="6933565" y="29483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2540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496443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Зачем использовать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Docker?</a:t>
            </a:r>
            <a:endParaRPr kumimoji="0" lang="en-US" alt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true"/>
          <p:nvPr/>
        </p:nvSpPr>
        <p:spPr>
          <a:xfrm>
            <a:off x="179705" y="1092835"/>
            <a:ext cx="873506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ru-RU" sz="2400" b="1">
                <a:solidFill>
                  <a:srgbClr val="002060"/>
                </a:solidFill>
              </a:rPr>
              <a:t>Для разработчика: </a:t>
            </a:r>
            <a:endParaRPr lang="ru-RU" sz="24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2060"/>
                </a:solidFill>
              </a:rPr>
              <a:t>теперь вы не должны волноваться о том, на какой системе будет запущено ваше приложение.</a:t>
            </a: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sz="2400" b="1">
                <a:solidFill>
                  <a:srgbClr val="002060"/>
                </a:solidFill>
              </a:rPr>
              <a:t>Для пользователя:</a:t>
            </a:r>
            <a:r>
              <a:rPr lang="ru-RU" sz="2400">
                <a:solidFill>
                  <a:srgbClr val="002060"/>
                </a:solidFill>
              </a:rPr>
              <a:t> </a:t>
            </a:r>
            <a:endParaRPr lang="ru-RU" sz="24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2060"/>
                </a:solidFill>
              </a:rPr>
              <a:t>вам не нужно волноваться о том, что вы скачаете неподходящую версию ПО (нужного для работы программы).</a:t>
            </a:r>
            <a:endParaRPr lang="ru-RU" sz="24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002060"/>
                </a:solidFill>
              </a:rPr>
              <a:t>В </a:t>
            </a:r>
            <a:r>
              <a:rPr lang="en-US" altLang="ru-RU" sz="2400">
                <a:solidFill>
                  <a:srgbClr val="002060"/>
                </a:solidFill>
              </a:rPr>
              <a:t>Docker </a:t>
            </a:r>
            <a:r>
              <a:rPr lang="ru-RU" sz="2400">
                <a:solidFill>
                  <a:srgbClr val="002060"/>
                </a:solidFill>
              </a:rPr>
              <a:t>эта программа будет запущена в аналогичных условиях, при которых это приложение было разработано, потому, исключается факт получить какую-то новую, непредвиденную ошибку. Для пользователя все действия сводятся к принципу “подключи и играй”. </a:t>
            </a:r>
            <a:endParaRPr lang="ru-RU"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30861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Установка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kumimoji="0" lang="en-US" alt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true"/>
          <p:nvPr/>
        </p:nvSpPr>
        <p:spPr>
          <a:xfrm>
            <a:off x="179705" y="1092835"/>
            <a:ext cx="87350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ru-RU" sz="2400">
                <a:solidFill>
                  <a:srgbClr val="002060"/>
                </a:solidFill>
              </a:rPr>
              <a:t>Docker </a:t>
            </a:r>
            <a:r>
              <a:rPr lang="ru-RU" altLang="en-US" sz="2400">
                <a:solidFill>
                  <a:srgbClr val="002060"/>
                </a:solidFill>
              </a:rPr>
              <a:t>доступен для скачивания по ссылке: https://www.docker.com/products/docker-desktop</a:t>
            </a:r>
            <a:endParaRPr lang="ru-RU" altLang="en-US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ru-RU" sz="2400">
                <a:solidFill>
                  <a:srgbClr val="002060"/>
                </a:solidFill>
              </a:rPr>
              <a:t>Mac OS, Linux, Windows</a:t>
            </a: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sz="2400">
                <a:solidFill>
                  <a:srgbClr val="002060"/>
                </a:solidFill>
              </a:rPr>
              <a:t>Для того, чтобы проверить, запущен ли Docker, откроем командную строку (на Windows 10 - Нажмите кнопку windows, и начните писать командная строка):</a:t>
            </a:r>
            <a:endParaRPr lang="ru-RU" sz="240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05" y="3869055"/>
            <a:ext cx="3204210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47415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Проверка установки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kumimoji="0" lang="en-US" alt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true"/>
          <p:nvPr/>
        </p:nvSpPr>
        <p:spPr>
          <a:xfrm>
            <a:off x="179705" y="1092835"/>
            <a:ext cx="8735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ru-RU" sz="2400">
                <a:solidFill>
                  <a:srgbClr val="002060"/>
                </a:solidFill>
              </a:rPr>
              <a:t>Н</a:t>
            </a:r>
            <a:r>
              <a:rPr sz="2400">
                <a:solidFill>
                  <a:srgbClr val="002060"/>
                </a:solidFill>
              </a:rPr>
              <a:t>апишем команду docker, и в случае успешно работающего докера, получим ответ</a:t>
            </a:r>
            <a:endParaRPr lang="ru-RU" sz="2400">
              <a:solidFill>
                <a:srgbClr val="002060"/>
              </a:solidFill>
            </a:endParaRPr>
          </a:p>
        </p:txBody>
      </p:sp>
      <p:pic>
        <p:nvPicPr>
          <p:cNvPr id="12" name="Picture 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976120"/>
            <a:ext cx="6062980" cy="3150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50165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636079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Проверка установки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true"/>
          <p:nvPr/>
        </p:nvSpPr>
        <p:spPr>
          <a:xfrm>
            <a:off x="179705" y="1092835"/>
            <a:ext cx="87350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sz="2400">
                <a:solidFill>
                  <a:srgbClr val="002060"/>
                </a:solidFill>
              </a:rPr>
              <a:t>Дальше, нужно удостовериться, что вместе с докером, доступен так же, docker-compose, для этого, выполним команду docker-compose (вывод обеих команд будет примерно одинакового содержания).</a:t>
            </a:r>
            <a:endParaRPr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sz="2400">
                <a:solidFill>
                  <a:srgbClr val="002060"/>
                </a:solidFill>
              </a:rPr>
              <a:t>Если вы используете Linux, то, docker-compose нужно будет устанавливать отдельно по инструкции</a:t>
            </a:r>
            <a:r>
              <a:rPr lang="en-US" sz="2400">
                <a:solidFill>
                  <a:srgbClr val="002060"/>
                </a:solidFill>
              </a:rPr>
              <a:t>:</a:t>
            </a:r>
            <a:endParaRPr lang="en-US" sz="24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>
                <a:solidFill>
                  <a:srgbClr val="002060"/>
                </a:solidFill>
              </a:rPr>
              <a:t>https://docs.docker.com/compose/install/#install-compose</a:t>
            </a:r>
            <a:endParaRPr 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47091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 скачивания образа</a:t>
            </a:r>
            <a:endParaRPr kumimoji="0" lang="ru-RU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true"/>
          <p:nvPr/>
        </p:nvSpPr>
        <p:spPr>
          <a:xfrm>
            <a:off x="179705" y="1092835"/>
            <a:ext cx="87350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Рассмотрим пример скачивания нашего первого образа. Для этого, существует команда: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docker pull &lt;IMAGE_NAME&gt;, где &lt;IMAGE_NAME&gt; - имя скачиваемого образа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Зная эту команду, скачаем образ Ubuntu 18.10: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docker pull ubuntu:18.10</a:t>
            </a:r>
            <a:endParaRPr lang="en-US" sz="200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3870960"/>
            <a:ext cx="6219825" cy="1152525"/>
          </a:xfrm>
          <a:prstGeom prst="rect">
            <a:avLst/>
          </a:prstGeom>
        </p:spPr>
      </p:pic>
      <p:sp>
        <p:nvSpPr>
          <p:cNvPr id="13" name="Text Box 12"/>
          <p:cNvSpPr txBox="true"/>
          <p:nvPr/>
        </p:nvSpPr>
        <p:spPr>
          <a:xfrm>
            <a:off x="269875" y="5375275"/>
            <a:ext cx="75095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olidFill>
                  <a:srgbClr val="002060"/>
                </a:solidFill>
                <a:sym typeface="+mn-ea"/>
              </a:rPr>
              <a:t>Эта команда сообщает Докеру о том, что нужно скачать образ Ubuntu 18.10 с Dockerhub.com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686371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Вход в ПО, размещенное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Docker-</a:t>
            </a: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образе</a:t>
            </a:r>
            <a:endParaRPr kumimoji="0" lang="ru-RU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true"/>
          <p:nvPr/>
        </p:nvSpPr>
        <p:spPr>
          <a:xfrm>
            <a:off x="179705" y="1092835"/>
            <a:ext cx="8735060" cy="4215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Мы можем подключиться к консоли виртуальной ОС (Ubuntu 18.10), и выполнять любое количество команд без завершения работы контейнера, для этого, запустим команду: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>
                <a:solidFill>
                  <a:srgbClr val="002060"/>
                </a:solidFill>
              </a:rPr>
              <a:t>docker run -it ubuntu:18.10 /bin/bash</a:t>
            </a: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2060"/>
                </a:solidFill>
              </a:rPr>
              <a:t>Опция -it вместе с /bin/bash даёт доступ к выполнению команд в терминале внутри контейнера Ubuntu. Теперь, внутри этого контейнера можно выполнять любые команды, применимые к Ubuntu. Вы же можете представлять это как мини виртуальную машину, условно, к консоли которой мы подключились по ssh.</a:t>
            </a:r>
            <a:endParaRPr 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3429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371094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Практическая работа</a:t>
            </a:r>
            <a:endParaRPr kumimoji="0" 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2020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true"/>
          <p:nvPr/>
        </p:nvSpPr>
        <p:spPr>
          <a:xfrm>
            <a:off x="179705" y="1092835"/>
            <a:ext cx="87350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ru-RU" sz="2000">
                <a:solidFill>
                  <a:srgbClr val="002060"/>
                </a:solidFill>
              </a:rPr>
              <a:t>Основы:</a:t>
            </a: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sz="2000">
                <a:solidFill>
                  <a:srgbClr val="002060"/>
                </a:solidFill>
              </a:rPr>
              <a:t>https://badcode.ru/docker-tutorial-dlia-novichkov-rassmatrivaiem-docker-tak-iesli-by-on-byl-ighrovoi-pristavkoi/</a:t>
            </a: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ru-RU" sz="2000">
              <a:solidFill>
                <a:srgbClr val="002060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ru-RU" sz="2000">
                <a:solidFill>
                  <a:srgbClr val="002060"/>
                </a:solidFill>
              </a:rPr>
              <a:t>Нужно знать:</a:t>
            </a:r>
            <a:endParaRPr lang="ru-RU" sz="20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>
                <a:solidFill>
                  <a:srgbClr val="002060"/>
                </a:solidFill>
              </a:rPr>
              <a:t>Как использовать </a:t>
            </a:r>
            <a:r>
              <a:rPr lang="en-US" altLang="ru-RU" sz="2000">
                <a:solidFill>
                  <a:srgbClr val="002060"/>
                </a:solidFill>
              </a:rPr>
              <a:t>Docker;</a:t>
            </a:r>
            <a:endParaRPr lang="en-US" altLang="ru-RU" sz="20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>
                <a:solidFill>
                  <a:srgbClr val="002060"/>
                </a:solidFill>
              </a:rPr>
              <a:t>Как писать </a:t>
            </a:r>
            <a:r>
              <a:rPr lang="en-US" altLang="ru-RU" sz="2000">
                <a:solidFill>
                  <a:srgbClr val="002060"/>
                </a:solidFill>
              </a:rPr>
              <a:t>Dockerfile</a:t>
            </a:r>
            <a:endParaRPr lang="en-US" altLang="ru-RU" sz="2000">
              <a:solidFill>
                <a:srgbClr val="00206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>
                <a:solidFill>
                  <a:srgbClr val="002060"/>
                </a:solidFill>
              </a:rPr>
              <a:t>Как писать docker-compose.yml</a:t>
            </a:r>
            <a:endParaRPr lang="ru-RU" altLang="en-US"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1" name="TextBox 10"/>
          <p:cNvSpPr txBox="true"/>
          <p:nvPr/>
        </p:nvSpPr>
        <p:spPr>
          <a:xfrm>
            <a:off x="251520" y="1587564"/>
            <a:ext cx="85689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>
                <a:solidFill>
                  <a:srgbClr val="002060"/>
                </a:solidFill>
              </a:rPr>
              <a:t>Спасибо</a:t>
            </a:r>
            <a:endParaRPr lang="ru-RU" sz="8000" dirty="0">
              <a:solidFill>
                <a:srgbClr val="002060"/>
              </a:solidFill>
            </a:endParaRPr>
          </a:p>
          <a:p>
            <a:pPr algn="ctr"/>
            <a:r>
              <a:rPr lang="ru-RU" sz="8000" dirty="0">
                <a:solidFill>
                  <a:srgbClr val="002060"/>
                </a:solidFill>
              </a:rPr>
              <a:t>за</a:t>
            </a:r>
            <a:endParaRPr lang="ru-RU" sz="8000" dirty="0">
              <a:solidFill>
                <a:srgbClr val="002060"/>
              </a:solidFill>
            </a:endParaRPr>
          </a:p>
          <a:p>
            <a:pPr algn="ctr"/>
            <a:r>
              <a:rPr lang="ru-RU" sz="8000" dirty="0">
                <a:solidFill>
                  <a:srgbClr val="002060"/>
                </a:solidFill>
              </a:rPr>
              <a:t>Внимание!</a:t>
            </a:r>
            <a:endParaRPr lang="ru-RU" sz="8000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6485420"/>
            <a:ext cx="8208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2019</a:t>
            </a:r>
            <a:endParaRPr 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Картинки по запросу brain computer interface"/>
          <p:cNvPicPr>
            <a:picLocks noChangeAspect="true" noChangeArrowheads="true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68792" y="-108755"/>
            <a:ext cx="1878046" cy="187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762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314706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ru-RU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true"/>
          <p:nvPr/>
        </p:nvSpPr>
        <p:spPr>
          <a:xfrm>
            <a:off x="179511" y="923236"/>
            <a:ext cx="8712969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ru-RU" sz="2700" dirty="0">
                <a:solidFill>
                  <a:srgbClr val="002060"/>
                </a:solidFill>
              </a:rPr>
              <a:t>Docker - </a:t>
            </a:r>
            <a:r>
              <a:rPr lang="ru-RU" sz="2700" dirty="0">
                <a:solidFill>
                  <a:srgbClr val="002060"/>
                </a:solidFill>
              </a:rPr>
              <a:t>это инструмент, который позволяет разработчикам, системными администраторам и другим специалистам развертывать (деплоить) их приложения в песочнице (которые называются контейнерами), для запуска на целевой операционной системе.</a:t>
            </a:r>
            <a:endParaRPr lang="ru-RU" sz="27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en-US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183890"/>
            <a:ext cx="2943860" cy="294386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410781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Мир без виртуализации</a:t>
            </a:r>
            <a:endParaRPr kumimoji="0" lang="ru-RU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en-US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pic>
        <p:nvPicPr>
          <p:cNvPr id="9" name="Segnaposto contenuto 3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5" y="1096010"/>
            <a:ext cx="8722995" cy="490728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6729"/>
            <a:ext cx="6480175" cy="8299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Появление виртальных машин - </a:t>
            </a:r>
            <a:endParaRPr kumimoji="0" lang="ru-RU" altLang="en-US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виртуализации основанной на гипервизорах</a:t>
            </a:r>
            <a:endParaRPr kumimoji="0" lang="ru-RU" altLang="en-US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en-US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pic>
        <p:nvPicPr>
          <p:cNvPr id="12" name="Segnaposto contenuto 7"/>
          <p:cNvPicPr>
            <a:picLocks noGrp="true" noChangeAspect="true"/>
          </p:cNvPicPr>
          <p:nvPr>
            <p:ph idx="1"/>
          </p:nvPr>
        </p:nvPicPr>
        <p:blipFill rotWithShape="true">
          <a:blip r:embed="rId2"/>
          <a:srcRect l="2911" t="4013" r="3616"/>
          <a:stretch>
            <a:fillRect/>
          </a:stretch>
        </p:blipFill>
        <p:spPr>
          <a:xfrm>
            <a:off x="0" y="840104"/>
            <a:ext cx="7581900" cy="417671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TextBox 8"/>
          <p:cNvSpPr txBox="true"/>
          <p:nvPr/>
        </p:nvSpPr>
        <p:spPr>
          <a:xfrm>
            <a:off x="204911" y="4633541"/>
            <a:ext cx="8712969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ru-RU" sz="2000" b="1" dirty="0">
                <a:solidFill>
                  <a:srgbClr val="002060"/>
                </a:solidFill>
              </a:rPr>
              <a:t>Гипервизор</a:t>
            </a:r>
            <a:r>
              <a:rPr lang="ru-RU" sz="2000" dirty="0">
                <a:solidFill>
                  <a:srgbClr val="002060"/>
                </a:solidFill>
              </a:rPr>
              <a:t> — это процесс, который отделяет ОС и приложения компьютера от аппаратного оборудования. </a:t>
            </a:r>
            <a:endParaRPr lang="ru-RU" sz="2000" dirty="0">
              <a:solidFill>
                <a:srgbClr val="002060"/>
              </a:solidFill>
            </a:endParaRPr>
          </a:p>
          <a:p>
            <a:pPr algn="just"/>
            <a:endParaRPr lang="ru-RU" sz="2000" dirty="0">
              <a:solidFill>
                <a:srgbClr val="002060"/>
              </a:solidFill>
            </a:endParaRPr>
          </a:p>
          <a:p>
            <a:pPr algn="just"/>
            <a:r>
              <a:rPr lang="ru-RU" sz="2000" dirty="0">
                <a:solidFill>
                  <a:srgbClr val="002060"/>
                </a:solidFill>
              </a:rPr>
              <a:t>Гипервизор заложил</a:t>
            </a:r>
            <a:r>
              <a:rPr lang="ru-RU" sz="2000" b="1" dirty="0">
                <a:solidFill>
                  <a:srgbClr val="002060"/>
                </a:solidFill>
              </a:rPr>
              <a:t> концепцию виртуализации</a:t>
            </a:r>
            <a:r>
              <a:rPr lang="ru-RU" sz="2000" dirty="0">
                <a:solidFill>
                  <a:srgbClr val="002060"/>
                </a:solidFill>
              </a:rPr>
              <a:t> — он позволил физическому компьютеру-хосту управлять множеством гостевых виртуальных машин</a:t>
            </a:r>
            <a:endParaRPr lang="ru-RU" sz="2000" dirty="0">
              <a:solidFill>
                <a:srgbClr val="002060"/>
              </a:solidFill>
            </a:endParaRPr>
          </a:p>
        </p:txBody>
      </p:sp>
      <p:sp>
        <p:nvSpPr>
          <p:cNvPr id="3" name="TextBox 8"/>
          <p:cNvSpPr txBox="true"/>
          <p:nvPr/>
        </p:nvSpPr>
        <p:spPr>
          <a:xfrm>
            <a:off x="6424930" y="1036955"/>
            <a:ext cx="24930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sz="2000" dirty="0">
                <a:solidFill>
                  <a:srgbClr val="002060"/>
                </a:solidFill>
              </a:rPr>
              <a:t>Отличительной частью виртуальных машин является </a:t>
            </a:r>
            <a:r>
              <a:rPr lang="ru-RU" sz="2000" b="1" dirty="0">
                <a:solidFill>
                  <a:srgbClr val="002060"/>
                </a:solidFill>
              </a:rPr>
              <a:t>наличие гипервизора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-44866"/>
            <a:ext cx="7370445" cy="953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ru-RU" altLang="en-US" sz="28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Появление виртальных контейнеров - </a:t>
            </a:r>
            <a:endParaRPr kumimoji="0" lang="ru-RU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ru-RU" altLang="en-US" sz="28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виртуализации основанной на контейнерах</a:t>
            </a:r>
            <a:endParaRPr kumimoji="0" lang="ru-RU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en-US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pic>
        <p:nvPicPr>
          <p:cNvPr id="15" name="Segnaposto contenuto 3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289" y="1253490"/>
            <a:ext cx="7735712" cy="4351338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0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232312"/>
            <a:ext cx="8662670" cy="3987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Сравнение виртуализации основанной на гипервизоре и на контейнере</a:t>
            </a:r>
            <a:endParaRPr kumimoji="0" lang="ru-RU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en-US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pic>
        <p:nvPicPr>
          <p:cNvPr id="9" name="Segnaposto contenuto 3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525" y="1070610"/>
            <a:ext cx="8456295" cy="4757420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8255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225234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 </a:t>
            </a:r>
            <a:r>
              <a:rPr kumimoji="0" lang="ru-RU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это:</a:t>
            </a:r>
            <a:endParaRPr kumimoji="0" lang="ru-RU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true"/>
          <p:nvPr/>
        </p:nvSpPr>
        <p:spPr>
          <a:xfrm>
            <a:off x="179511" y="923236"/>
            <a:ext cx="8712969" cy="5492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700">
                <a:solidFill>
                  <a:srgbClr val="002060"/>
                </a:solidFill>
              </a:rPr>
              <a:t>Виртуальный контейнер приложений</a:t>
            </a:r>
            <a:endParaRPr lang="ru-RU" sz="27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7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700">
                <a:solidFill>
                  <a:srgbClr val="002060"/>
                </a:solidFill>
              </a:rPr>
              <a:t>Экосистема для управления приложениями и их зависимостями</a:t>
            </a:r>
            <a:endParaRPr lang="ru-RU" sz="27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7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ru-RU" sz="2700" dirty="0">
                <a:solidFill>
                  <a:srgbClr val="002060"/>
                </a:solidFill>
              </a:rPr>
              <a:t>Docker </a:t>
            </a:r>
            <a:r>
              <a:rPr lang="ru-RU" sz="2700" dirty="0">
                <a:solidFill>
                  <a:srgbClr val="002060"/>
                </a:solidFill>
              </a:rPr>
              <a:t>- это движок, который запускает виртуальную операционную систему, имеющую чрезвычайно маленький вес - Докер имеет особые образы ПО, запускающиеся в виртуальной среде, не создавая полную копию ОС.</a:t>
            </a:r>
            <a:endParaRPr lang="ru-RU" sz="27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700" dirty="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700" dirty="0">
                <a:solidFill>
                  <a:srgbClr val="002060"/>
                </a:solidFill>
              </a:rPr>
              <a:t>Docker позволяет запустить ПО в изолированной среде очень быстро, в течение нескольких минут.</a:t>
            </a:r>
            <a:endParaRPr lang="ru-RU" sz="2700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en-US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-8255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214757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Экосистема</a:t>
            </a:r>
            <a:endParaRPr kumimoji="0" 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true"/>
          <p:nvPr/>
        </p:nvSpPr>
        <p:spPr>
          <a:xfrm>
            <a:off x="179511" y="1066746"/>
            <a:ext cx="8712969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Docker binary 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Repository – hub.docker.com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Images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Containers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Dockerfiles</a:t>
            </a: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>
              <a:solidFill>
                <a:srgbClr val="00206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2800">
                <a:solidFill>
                  <a:srgbClr val="002060"/>
                </a:solidFill>
              </a:rPr>
              <a:t>Volumes</a:t>
            </a:r>
            <a:r>
              <a:rPr lang="" altLang="ru-RU" sz="2800">
                <a:solidFill>
                  <a:srgbClr val="002060"/>
                </a:solidFill>
              </a:rPr>
              <a:t>*</a:t>
            </a:r>
            <a:endParaRPr lang="" altLang="ru-RU" sz="280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en-US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46355"/>
            <a:ext cx="9144000" cy="6885384"/>
            <a:chOff x="0" y="0"/>
            <a:chExt cx="9144000" cy="685800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836712"/>
              <a:ext cx="9144000" cy="5544616"/>
            </a:xfrm>
            <a:prstGeom prst="rect">
              <a:avLst/>
            </a:prstGeom>
            <a:blipFill dpi="0" rotWithShape="true">
              <a:blip r:embed="rId1" cstate="screen">
                <a:alphaModFix amt="5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0" y="6381328"/>
              <a:ext cx="9144000" cy="4766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0" y="0"/>
              <a:ext cx="9144000" cy="8367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Rectangle 3"/>
          <p:cNvSpPr>
            <a:spLocks noChangeArrowheads="true"/>
          </p:cNvSpPr>
          <p:nvPr/>
        </p:nvSpPr>
        <p:spPr bwMode="auto">
          <a:xfrm>
            <a:off x="143449" y="170716"/>
            <a:ext cx="496443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Зачем использовать </a:t>
            </a:r>
            <a:r>
              <a:rPr kumimoji="0" lang="en-US" altLang="ru-RU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Docker?</a:t>
            </a:r>
            <a:endParaRPr kumimoji="0" lang="en-US" altLang="ru-RU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true"/>
          <p:nvPr/>
        </p:nvSpPr>
        <p:spPr>
          <a:xfrm>
            <a:off x="143316" y="2829506"/>
            <a:ext cx="8712969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ru-RU" sz="4000" b="1">
                <a:solidFill>
                  <a:srgbClr val="C00000"/>
                </a:solidFill>
              </a:rPr>
              <a:t>Кошмар при установке ПО, с которым приходится сталкиваться </a:t>
            </a:r>
            <a:endParaRPr lang="ru-RU" sz="4000" b="1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true"/>
          <p:nvPr/>
        </p:nvSpPr>
        <p:spPr>
          <a:xfrm>
            <a:off x="179512" y="64533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85D0A1F-CDF2-41B2-B3C1-8A4C7FC19F4E}" type="slidenum">
              <a:rPr lang="ru-RU" smtClean="0"/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6485420"/>
            <a:ext cx="8208912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Московский технический университет связи и информатики, г. Москва, 20</a:t>
            </a:r>
            <a:r>
              <a:rPr lang="en-US" altLang="ru-RU" sz="14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ChangeArrowheads="true"/>
          </p:cNvSpPr>
          <p:nvPr/>
        </p:nvSpPr>
        <p:spPr bwMode="auto">
          <a:xfrm>
            <a:off x="3203848" y="273273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15" name="Rectangle 2"/>
          <p:cNvSpPr>
            <a:spLocks noChangeArrowheads="true"/>
          </p:cNvSpPr>
          <p:nvPr/>
        </p:nvSpPr>
        <p:spPr bwMode="auto">
          <a:xfrm>
            <a:off x="2051720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false" compatLnSpc="true">
            <a:spAutoFit/>
          </a:bodyPr>
          <a:lstStyle/>
          <a:p>
            <a:endParaRPr lang="ru-RU"/>
          </a:p>
        </p:txBody>
      </p:sp>
      <p:sp>
        <p:nvSpPr>
          <p:cNvPr id="3" name="TextBox 8"/>
          <p:cNvSpPr txBox="true"/>
          <p:nvPr/>
        </p:nvSpPr>
        <p:spPr>
          <a:xfrm>
            <a:off x="179705" y="1236345"/>
            <a:ext cx="4163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ru-RU" sz="2800">
                <a:solidFill>
                  <a:srgbClr val="002060"/>
                </a:solidFill>
              </a:rPr>
              <a:t>Часы поиска решения проблемы на множестве форумах... </a:t>
            </a:r>
            <a:endParaRPr lang="ru-RU" sz="2800">
              <a:solidFill>
                <a:srgbClr val="002060"/>
              </a:solidFill>
            </a:endParaRPr>
          </a:p>
        </p:txBody>
      </p:sp>
      <p:sp>
        <p:nvSpPr>
          <p:cNvPr id="12" name="TextBox 8"/>
          <p:cNvSpPr txBox="true"/>
          <p:nvPr/>
        </p:nvSpPr>
        <p:spPr>
          <a:xfrm>
            <a:off x="4279900" y="4525010"/>
            <a:ext cx="4163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ru-RU" sz="2800">
                <a:solidFill>
                  <a:srgbClr val="002060"/>
                </a:solidFill>
              </a:rPr>
              <a:t>Время, затрачиваемое на поиск нужных зависимостей...</a:t>
            </a:r>
            <a:endParaRPr lang="ru-RU" sz="2800">
              <a:solidFill>
                <a:srgbClr val="002060"/>
              </a:solidFill>
            </a:endParaRPr>
          </a:p>
        </p:txBody>
      </p:sp>
      <p:sp>
        <p:nvSpPr>
          <p:cNvPr id="13" name="TextBox 8"/>
          <p:cNvSpPr txBox="true"/>
          <p:nvPr/>
        </p:nvSpPr>
        <p:spPr>
          <a:xfrm>
            <a:off x="5033645" y="1484630"/>
            <a:ext cx="41636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ru-RU" sz="2800">
                <a:solidFill>
                  <a:srgbClr val="002060"/>
                </a:solidFill>
              </a:rPr>
              <a:t>Поиск решения на форумах...</a:t>
            </a:r>
            <a:endParaRPr lang="ru-RU" sz="2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5115</Words>
  <Application>WPS Presentation</Application>
  <PresentationFormat>Экран (4:3)</PresentationFormat>
  <Paragraphs>193</Paragraphs>
  <Slides>17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微软雅黑</vt:lpstr>
      <vt:lpstr>Arial Unicode MS</vt:lpstr>
      <vt:lpstr>Droid Sans Fallback</vt:lpstr>
      <vt:lpstr>Times New Roman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Дмитрий</dc:creator>
  <cp:lastModifiedBy>colddeath</cp:lastModifiedBy>
  <cp:revision>370</cp:revision>
  <dcterms:created xsi:type="dcterms:W3CDTF">2020-10-17T17:18:59Z</dcterms:created>
  <dcterms:modified xsi:type="dcterms:W3CDTF">2020-10-17T17:18:59Z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