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BD05A0-9C71-469D-87CA-A8DC9E581F94}">
  <a:tblStyle styleId="{1EBD05A0-9C71-469D-87CA-A8DC9E581F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0"/>
    <p:restoredTop sz="94599"/>
  </p:normalViewPr>
  <p:slideViewPr>
    <p:cSldViewPr snapToGrid="0">
      <p:cViewPr varScale="1">
        <p:scale>
          <a:sx n="141" d="100"/>
          <a:sy n="141" d="100"/>
        </p:scale>
        <p:origin x="800" y="176"/>
      </p:cViewPr>
      <p:guideLst>
        <p:guide orient="horz" pos="151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687820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24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74b4f968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74b4f968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764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74b4f9684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74b4f9684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79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74b4f968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74b4f96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41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4b4f9684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4b4f968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74b4f968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74b4f968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35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74b4f968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74b4f968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0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74b4f968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74b4f968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52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4b4f968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74b4f968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45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74b4f9684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74b4f968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849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4b4f9684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4b4f9684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65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Font typeface="Sen"/>
              <a:buNone/>
              <a:defRPr sz="4800">
                <a:latin typeface="Sen"/>
                <a:ea typeface="Sen"/>
                <a:cs typeface="Sen"/>
                <a:sym typeface="Se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700"/>
              <a:buFont typeface="Nunito"/>
              <a:buNone/>
              <a:defRPr sz="27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Sen"/>
              <a:buNone/>
              <a:defRPr sz="3600">
                <a:latin typeface="Sen"/>
                <a:ea typeface="Sen"/>
                <a:cs typeface="Sen"/>
                <a:sym typeface="Se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Font typeface="Sen"/>
              <a:buNone/>
              <a:defRPr sz="3000">
                <a:latin typeface="Sen"/>
                <a:ea typeface="Sen"/>
                <a:cs typeface="Sen"/>
                <a:sym typeface="Se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Sen"/>
              <a:buNone/>
              <a:defRPr sz="2800">
                <a:solidFill>
                  <a:schemeClr val="dk1"/>
                </a:solidFill>
                <a:latin typeface="Sen"/>
                <a:ea typeface="Sen"/>
                <a:cs typeface="Sen"/>
                <a:sym typeface="Se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marL="914400" lvl="1"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2pPr>
            <a:lvl3pPr marL="1371600" lvl="2"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3pPr>
            <a:lvl4pPr marL="1828800" lvl="3"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4pPr>
            <a:lvl5pPr marL="2286000" lvl="4"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5pPr>
            <a:lvl6pPr marL="2743200" lvl="5"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6pPr>
            <a:lvl7pPr marL="3200400" lvl="6"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7pPr>
            <a:lvl8pPr marL="3657600" lvl="7"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8pPr>
            <a:lvl9pPr marL="4114800" lvl="8"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tiff"/><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8969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400">
                <a:latin typeface="Georgia"/>
                <a:ea typeface="Georgia"/>
                <a:cs typeface="Georgia"/>
                <a:sym typeface="Georgia"/>
              </a:rPr>
              <a:t>An Explanation to African Systemic Crisis </a:t>
            </a:r>
            <a:endParaRPr sz="4400">
              <a:latin typeface="Georgia"/>
              <a:ea typeface="Georgia"/>
              <a:cs typeface="Georgia"/>
              <a:sym typeface="Georgia"/>
            </a:endParaRPr>
          </a:p>
        </p:txBody>
      </p:sp>
      <p:sp>
        <p:nvSpPr>
          <p:cNvPr id="55" name="Google Shape;55;p13"/>
          <p:cNvSpPr txBox="1">
            <a:spLocks noGrp="1"/>
          </p:cNvSpPr>
          <p:nvPr>
            <p:ph type="subTitle" idx="1"/>
          </p:nvPr>
        </p:nvSpPr>
        <p:spPr>
          <a:xfrm>
            <a:off x="311700" y="29865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00">
                <a:latin typeface="Georgia"/>
                <a:ea typeface="Georgia"/>
                <a:cs typeface="Georgia"/>
                <a:sym typeface="Georgia"/>
              </a:rPr>
              <a:t>Group 8 - SABA</a:t>
            </a:r>
            <a:endParaRPr sz="22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Georgia"/>
                <a:ea typeface="Georgia"/>
                <a:cs typeface="Georgia"/>
                <a:sym typeface="Georgia"/>
              </a:rPr>
              <a:t>Conclusion</a:t>
            </a:r>
            <a:endParaRPr>
              <a:latin typeface="Georgia"/>
              <a:ea typeface="Georgia"/>
              <a:cs typeface="Georgia"/>
              <a:sym typeface="Georgia"/>
            </a:endParaRPr>
          </a:p>
        </p:txBody>
      </p:sp>
      <p:sp>
        <p:nvSpPr>
          <p:cNvPr id="125" name="Google Shape;125;p22"/>
          <p:cNvSpPr txBox="1">
            <a:spLocks noGrp="1"/>
          </p:cNvSpPr>
          <p:nvPr>
            <p:ph type="body" idx="1"/>
          </p:nvPr>
        </p:nvSpPr>
        <p:spPr>
          <a:xfrm>
            <a:off x="311700" y="1152475"/>
            <a:ext cx="8520600" cy="3594600"/>
          </a:xfrm>
          <a:prstGeom prst="rect">
            <a:avLst/>
          </a:prstGeom>
        </p:spPr>
        <p:txBody>
          <a:bodyPr spcFirstLastPara="1" wrap="square" lIns="91425" tIns="91425" rIns="91425" bIns="91425" anchor="t" anchorCtr="0">
            <a:normAutofit fontScale="47500" lnSpcReduction="20000"/>
          </a:bodyPr>
          <a:lstStyle/>
          <a:p>
            <a:pPr marL="457200" lvl="0" indent="-302260" algn="l" rtl="0">
              <a:spcBef>
                <a:spcPts val="0"/>
              </a:spcBef>
              <a:spcAft>
                <a:spcPts val="0"/>
              </a:spcAft>
              <a:buSzPct val="74358"/>
              <a:buChar char="●"/>
            </a:pPr>
            <a:r>
              <a:rPr lang="en" sz="4800" dirty="0">
                <a:latin typeface="Georgia"/>
                <a:ea typeface="Georgia"/>
                <a:cs typeface="Georgia"/>
                <a:sym typeface="Georgia"/>
              </a:rPr>
              <a:t>Decline in global commodity prices </a:t>
            </a:r>
            <a:r>
              <a:rPr lang="en-US" sz="4800" dirty="0" smtClean="0">
                <a:latin typeface="Georgia"/>
                <a:ea typeface="Georgia"/>
                <a:cs typeface="Georgia"/>
                <a:sym typeface="Georgia"/>
              </a:rPr>
              <a:t>in 1980s </a:t>
            </a:r>
            <a:r>
              <a:rPr lang="en" sz="4800" dirty="0" smtClean="0">
                <a:latin typeface="Georgia"/>
                <a:ea typeface="Georgia"/>
                <a:cs typeface="Georgia"/>
                <a:sym typeface="Georgia"/>
              </a:rPr>
              <a:t>impacted </a:t>
            </a:r>
            <a:r>
              <a:rPr lang="en" sz="4800" dirty="0">
                <a:latin typeface="Georgia"/>
                <a:ea typeface="Georgia"/>
                <a:cs typeface="Georgia"/>
                <a:sym typeface="Georgia"/>
              </a:rPr>
              <a:t>the trade/external accounts of these countries </a:t>
            </a:r>
            <a:endParaRPr sz="4800" dirty="0">
              <a:latin typeface="Georgia"/>
              <a:ea typeface="Georgia"/>
              <a:cs typeface="Georgia"/>
              <a:sym typeface="Georgia"/>
            </a:endParaRPr>
          </a:p>
          <a:p>
            <a:pPr marL="457200" lvl="0" indent="-302260" algn="l" rtl="0">
              <a:spcBef>
                <a:spcPts val="0"/>
              </a:spcBef>
              <a:spcAft>
                <a:spcPts val="0"/>
              </a:spcAft>
              <a:buSzPct val="74358"/>
              <a:buChar char="●"/>
            </a:pPr>
            <a:r>
              <a:rPr lang="en" sz="4800" dirty="0">
                <a:latin typeface="Georgia"/>
                <a:ea typeface="Georgia"/>
                <a:cs typeface="Georgia"/>
                <a:sym typeface="Georgia"/>
              </a:rPr>
              <a:t>With limited export diversification and low capital inflows, spillover effect of price increase becomes stronger on economy  </a:t>
            </a:r>
            <a:endParaRPr sz="4800" dirty="0">
              <a:latin typeface="Georgia"/>
              <a:ea typeface="Georgia"/>
              <a:cs typeface="Georgia"/>
              <a:sym typeface="Georgia"/>
            </a:endParaRPr>
          </a:p>
          <a:p>
            <a:pPr marL="457200" lvl="0" indent="-302260" algn="l" rtl="0">
              <a:spcBef>
                <a:spcPts val="0"/>
              </a:spcBef>
              <a:spcAft>
                <a:spcPts val="0"/>
              </a:spcAft>
              <a:buSzPct val="74358"/>
              <a:buChar char="●"/>
            </a:pPr>
            <a:r>
              <a:rPr lang="en" sz="4800" dirty="0">
                <a:latin typeface="Georgia"/>
                <a:ea typeface="Georgia"/>
                <a:cs typeface="Georgia"/>
                <a:sym typeface="Georgia"/>
              </a:rPr>
              <a:t>For economies which was heavily dependent on oil and gas revenues and had borrowed billions of dollars  at high rate of interest under the assumption that oil revenues will help in repayments ended up with spending all oil income to their external debt leading to worsened economy and crisis</a:t>
            </a:r>
            <a:endParaRPr sz="4800"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Georgia"/>
                <a:ea typeface="Georgia"/>
                <a:cs typeface="Georgia"/>
                <a:sym typeface="Georgia"/>
              </a:rPr>
              <a:t>Recommendation</a:t>
            </a:r>
            <a:endParaRPr>
              <a:latin typeface="Georgia"/>
              <a:ea typeface="Georgia"/>
              <a:cs typeface="Georgia"/>
              <a:sym typeface="Georgia"/>
            </a:endParaRPr>
          </a:p>
        </p:txBody>
      </p:sp>
      <p:sp>
        <p:nvSpPr>
          <p:cNvPr id="131" name="Google Shape;131;p23"/>
          <p:cNvSpPr txBox="1">
            <a:spLocks noGrp="1"/>
          </p:cNvSpPr>
          <p:nvPr>
            <p:ph type="body" idx="1"/>
          </p:nvPr>
        </p:nvSpPr>
        <p:spPr>
          <a:xfrm>
            <a:off x="311700" y="941560"/>
            <a:ext cx="8520600" cy="4137615"/>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600" dirty="0"/>
              <a:t>More variables should be included such as:</a:t>
            </a:r>
            <a:endParaRPr sz="1600" dirty="0"/>
          </a:p>
          <a:p>
            <a:pPr marL="914400" lvl="1" indent="-336550" algn="l" rtl="0">
              <a:spcBef>
                <a:spcPts val="0"/>
              </a:spcBef>
              <a:spcAft>
                <a:spcPts val="0"/>
              </a:spcAft>
              <a:buSzPts val="1700"/>
              <a:buChar char="➢"/>
            </a:pPr>
            <a:r>
              <a:rPr lang="en" sz="1600" dirty="0"/>
              <a:t>government deficit, </a:t>
            </a:r>
            <a:endParaRPr sz="1600" dirty="0"/>
          </a:p>
          <a:p>
            <a:pPr marL="914400" lvl="1" indent="-336550" algn="l" rtl="0">
              <a:spcBef>
                <a:spcPts val="0"/>
              </a:spcBef>
              <a:spcAft>
                <a:spcPts val="0"/>
              </a:spcAft>
              <a:buSzPts val="1700"/>
              <a:buChar char="➢"/>
            </a:pPr>
            <a:r>
              <a:rPr lang="en" sz="1600" dirty="0"/>
              <a:t>external and domestic debt, </a:t>
            </a:r>
            <a:endParaRPr sz="1600" dirty="0"/>
          </a:p>
          <a:p>
            <a:pPr marL="914400" lvl="1" indent="-336550" algn="l" rtl="0">
              <a:spcBef>
                <a:spcPts val="0"/>
              </a:spcBef>
              <a:spcAft>
                <a:spcPts val="0"/>
              </a:spcAft>
              <a:buSzPts val="1700"/>
              <a:buChar char="➢"/>
            </a:pPr>
            <a:r>
              <a:rPr lang="en" sz="1600" dirty="0"/>
              <a:t>trade deficit  </a:t>
            </a:r>
            <a:endParaRPr sz="1600" dirty="0"/>
          </a:p>
          <a:p>
            <a:pPr marL="914400" lvl="1" indent="-336550" algn="l" rtl="0">
              <a:spcBef>
                <a:spcPts val="0"/>
              </a:spcBef>
              <a:spcAft>
                <a:spcPts val="0"/>
              </a:spcAft>
              <a:buSzPts val="1700"/>
              <a:buChar char="➢"/>
            </a:pPr>
            <a:r>
              <a:rPr lang="en" sz="1600" dirty="0"/>
              <a:t>export and import prices indices and </a:t>
            </a:r>
            <a:endParaRPr sz="1600" dirty="0"/>
          </a:p>
          <a:p>
            <a:pPr marL="914400" lvl="1" indent="-336550" algn="l" rtl="0">
              <a:spcBef>
                <a:spcPts val="0"/>
              </a:spcBef>
              <a:spcAft>
                <a:spcPts val="0"/>
              </a:spcAft>
              <a:buSzPts val="1700"/>
              <a:buChar char="➢"/>
            </a:pPr>
            <a:r>
              <a:rPr lang="en" sz="1600" dirty="0"/>
              <a:t>rate of growth of GDP and </a:t>
            </a:r>
            <a:endParaRPr sz="1600" dirty="0"/>
          </a:p>
          <a:p>
            <a:pPr marL="914400" lvl="1" indent="-336550" algn="l" rtl="0">
              <a:spcBef>
                <a:spcPts val="0"/>
              </a:spcBef>
              <a:spcAft>
                <a:spcPts val="0"/>
              </a:spcAft>
              <a:buSzPts val="1700"/>
              <a:buChar char="➢"/>
            </a:pPr>
            <a:r>
              <a:rPr lang="en" sz="1600" dirty="0"/>
              <a:t>interest </a:t>
            </a:r>
            <a:r>
              <a:rPr lang="en" sz="1600" dirty="0" smtClean="0"/>
              <a:t>rates</a:t>
            </a:r>
            <a:endParaRPr sz="1600" dirty="0"/>
          </a:p>
          <a:p>
            <a:pPr marL="457200" lvl="0" indent="-336550" algn="l" rtl="0">
              <a:spcBef>
                <a:spcPts val="0"/>
              </a:spcBef>
              <a:spcAft>
                <a:spcPts val="0"/>
              </a:spcAft>
              <a:buSzPts val="1700"/>
              <a:buChar char="❖"/>
            </a:pPr>
            <a:r>
              <a:rPr lang="en" sz="1600" dirty="0"/>
              <a:t>Including data from 1860s is redundant as systemic crisis happened after 1960 is </a:t>
            </a:r>
            <a:r>
              <a:rPr lang="en" sz="1600" dirty="0" smtClean="0"/>
              <a:t>studied</a:t>
            </a:r>
            <a:r>
              <a:rPr lang="en-US" sz="1600" dirty="0" smtClean="0"/>
              <a:t> hence it could be taken off the data set.</a:t>
            </a:r>
            <a:r>
              <a:rPr lang="en" sz="1600" dirty="0" smtClean="0"/>
              <a:t>  </a:t>
            </a:r>
            <a:endParaRPr sz="1600" dirty="0"/>
          </a:p>
          <a:p>
            <a:pPr marL="457200" lvl="0" indent="-336550" algn="l" rtl="0">
              <a:spcBef>
                <a:spcPts val="0"/>
              </a:spcBef>
              <a:spcAft>
                <a:spcPts val="0"/>
              </a:spcAft>
              <a:buSzPts val="1700"/>
              <a:buChar char="❖"/>
            </a:pPr>
            <a:r>
              <a:rPr lang="en" sz="1600" dirty="0"/>
              <a:t>Most of the countries do not have data before 1950s and imputation for 100 years may not be </a:t>
            </a:r>
            <a:r>
              <a:rPr lang="en" sz="1600" dirty="0" smtClean="0"/>
              <a:t>reliable</a:t>
            </a:r>
            <a:r>
              <a:rPr lang="en-US" sz="1600" dirty="0" smtClean="0"/>
              <a:t>.</a:t>
            </a:r>
          </a:p>
          <a:p>
            <a:pPr lvl="0" indent="-336550">
              <a:buSzPts val="1700"/>
              <a:buChar char="❖"/>
            </a:pPr>
            <a:r>
              <a:rPr lang="en-US" sz="1600" dirty="0" smtClean="0"/>
              <a:t>Include group of countries which did not experience systemic crisis even with declined commodity prices for a compare and contrast.</a:t>
            </a:r>
            <a:endParaRPr sz="1600" dirty="0"/>
          </a:p>
          <a:p>
            <a:pPr marL="0" lvl="0" indent="0" algn="l" rtl="0">
              <a:spcBef>
                <a:spcPts val="1200"/>
              </a:spcBef>
              <a:spcAft>
                <a:spcPts val="0"/>
              </a:spcAft>
              <a:buNone/>
            </a:pPr>
            <a:r>
              <a:rPr lang="en" sz="1700" dirty="0"/>
              <a:t> </a:t>
            </a:r>
            <a:endParaRPr sz="1700" dirty="0"/>
          </a:p>
          <a:p>
            <a:pPr marL="0" lvl="0" indent="0" algn="l" rtl="0">
              <a:spcBef>
                <a:spcPts val="1200"/>
              </a:spcBef>
              <a:spcAft>
                <a:spcPts val="1200"/>
              </a:spcAft>
              <a:buNone/>
            </a:pPr>
            <a:endParaRPr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Georgia"/>
                <a:ea typeface="Georgia"/>
                <a:cs typeface="Georgia"/>
                <a:sym typeface="Georgia"/>
              </a:rPr>
              <a:t>Data Set</a:t>
            </a:r>
            <a:endParaRPr>
              <a:latin typeface="Georgia"/>
              <a:ea typeface="Georgia"/>
              <a:cs typeface="Georgia"/>
              <a:sym typeface="Georgia"/>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Font typeface="Georgia"/>
              <a:buChar char="●"/>
            </a:pPr>
            <a:r>
              <a:rPr lang="en" dirty="0">
                <a:latin typeface="Georgia"/>
                <a:ea typeface="Georgia"/>
                <a:cs typeface="Georgia"/>
                <a:sym typeface="Georgia"/>
              </a:rPr>
              <a:t>13 countries from African continent are included- Algeria, Angola, Central African Republic, Egypt, Ivory Coast, Nigeria, Morocco, South Africa, Tunisia, Zambia and Zimbabwe- from 1860-2014.</a:t>
            </a:r>
            <a:endParaRPr dirty="0">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dirty="0">
                <a:latin typeface="Georgia"/>
                <a:ea typeface="Georgia"/>
                <a:cs typeface="Georgia"/>
                <a:sym typeface="Georgia"/>
              </a:rPr>
              <a:t>Concentrating analysis from 1960 onwards when these countries attained independence. </a:t>
            </a:r>
            <a:endParaRPr lang="en-US" dirty="0" smtClean="0">
              <a:latin typeface="Georgia"/>
              <a:ea typeface="Georgia"/>
              <a:cs typeface="Georgia"/>
              <a:sym typeface="Georgia"/>
            </a:endParaRPr>
          </a:p>
          <a:p>
            <a:pPr marL="457200" lvl="0" indent="-342900" algn="l" rtl="0">
              <a:spcBef>
                <a:spcPts val="0"/>
              </a:spcBef>
              <a:spcAft>
                <a:spcPts val="0"/>
              </a:spcAft>
              <a:buSzPts val="1800"/>
              <a:buFont typeface="Georgia"/>
              <a:buChar char="●"/>
            </a:pPr>
            <a:r>
              <a:rPr lang="en-US" dirty="0" smtClean="0">
                <a:latin typeface="Georgia"/>
                <a:ea typeface="Georgia"/>
                <a:cs typeface="Georgia"/>
                <a:sym typeface="Georgia"/>
              </a:rPr>
              <a:t>The data set has 7 categorical variables and 3 numerical variables. </a:t>
            </a:r>
            <a:endParaRPr dirty="0">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dirty="0">
                <a:latin typeface="Georgia"/>
                <a:ea typeface="Georgia"/>
                <a:cs typeface="Georgia"/>
                <a:sym typeface="Georgia"/>
              </a:rPr>
              <a:t>Data set focuses on banking and currency crisis that occurred during 1980s and 1990s and their effects on inflation and exchange rate. </a:t>
            </a:r>
            <a:endParaRPr dirty="0">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dirty="0">
                <a:latin typeface="Georgia"/>
                <a:ea typeface="Georgia"/>
                <a:cs typeface="Georgia"/>
                <a:sym typeface="Georgia"/>
              </a:rPr>
              <a:t>Some information about these countries- </a:t>
            </a:r>
            <a:endParaRPr dirty="0">
              <a:latin typeface="Georgia"/>
              <a:ea typeface="Georgia"/>
              <a:cs typeface="Georgia"/>
              <a:sym typeface="Georgia"/>
            </a:endParaRPr>
          </a:p>
          <a:p>
            <a:pPr marL="914400" lvl="1" indent="-317500" algn="l" rtl="0">
              <a:spcBef>
                <a:spcPts val="0"/>
              </a:spcBef>
              <a:spcAft>
                <a:spcPts val="0"/>
              </a:spcAft>
              <a:buSzPts val="1400"/>
              <a:buFont typeface="Georgia"/>
              <a:buChar char="○"/>
            </a:pPr>
            <a:r>
              <a:rPr lang="en" dirty="0">
                <a:latin typeface="Georgia"/>
                <a:ea typeface="Georgia"/>
                <a:cs typeface="Georgia"/>
                <a:sym typeface="Georgia"/>
              </a:rPr>
              <a:t>Mostly classified as lower-middle income countries as per World Bank;</a:t>
            </a:r>
            <a:endParaRPr dirty="0">
              <a:latin typeface="Georgia"/>
              <a:ea typeface="Georgia"/>
              <a:cs typeface="Georgia"/>
              <a:sym typeface="Georgia"/>
            </a:endParaRPr>
          </a:p>
          <a:p>
            <a:pPr marL="914400" lvl="1" indent="-317500" algn="l" rtl="0">
              <a:spcBef>
                <a:spcPts val="0"/>
              </a:spcBef>
              <a:spcAft>
                <a:spcPts val="0"/>
              </a:spcAft>
              <a:buSzPts val="1400"/>
              <a:buFont typeface="Georgia"/>
              <a:buChar char="○"/>
            </a:pPr>
            <a:r>
              <a:rPr lang="en" dirty="0">
                <a:latin typeface="Georgia"/>
                <a:ea typeface="Georgia"/>
                <a:cs typeface="Georgia"/>
                <a:sym typeface="Georgia"/>
              </a:rPr>
              <a:t>These countries were mainly commodity exporter such as- Coffee, Gold, Oil, among others</a:t>
            </a:r>
            <a:endParaRPr dirty="0">
              <a:latin typeface="Georgia"/>
              <a:ea typeface="Georgia"/>
              <a:cs typeface="Georgia"/>
              <a:sym typeface="Georgia"/>
            </a:endParaRPr>
          </a:p>
          <a:p>
            <a:pPr marL="914400" lvl="1" indent="-317500" algn="l" rtl="0">
              <a:spcBef>
                <a:spcPts val="0"/>
              </a:spcBef>
              <a:spcAft>
                <a:spcPts val="0"/>
              </a:spcAft>
              <a:buSzPts val="1400"/>
              <a:buFont typeface="Georgia"/>
              <a:buChar char="○"/>
            </a:pPr>
            <a:r>
              <a:rPr lang="en" dirty="0">
                <a:latin typeface="Georgia"/>
                <a:ea typeface="Georgia"/>
                <a:cs typeface="Georgia"/>
                <a:sym typeface="Georgia"/>
              </a:rPr>
              <a:t>During 1980, international commodity prices fluctuations affected their external accounts and hence their economy.</a:t>
            </a:r>
            <a:endParaRPr dirty="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151200" y="1017725"/>
            <a:ext cx="4531500" cy="3909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Georgia"/>
                <a:ea typeface="Georgia"/>
                <a:cs typeface="Georgia"/>
                <a:sym typeface="Georgia"/>
              </a:rPr>
              <a:t>Pie Chart</a:t>
            </a:r>
            <a:endParaRPr>
              <a:latin typeface="Georgia"/>
              <a:ea typeface="Georgia"/>
              <a:cs typeface="Georgia"/>
              <a:sym typeface="Georgia"/>
            </a:endParaRPr>
          </a:p>
        </p:txBody>
      </p:sp>
      <p:sp>
        <p:nvSpPr>
          <p:cNvPr id="68" name="Google Shape;68;p15"/>
          <p:cNvSpPr txBox="1">
            <a:spLocks noGrp="1"/>
          </p:cNvSpPr>
          <p:nvPr>
            <p:ph type="body" idx="1"/>
          </p:nvPr>
        </p:nvSpPr>
        <p:spPr>
          <a:xfrm>
            <a:off x="4725600" y="1017775"/>
            <a:ext cx="4106700" cy="390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Total # of Systemic Crisis occurrences </a:t>
            </a:r>
            <a:r>
              <a:rPr lang="en" sz="1600" dirty="0">
                <a:solidFill>
                  <a:schemeClr val="dk1"/>
                </a:solidFill>
              </a:rPr>
              <a:t>(82)</a:t>
            </a:r>
            <a:r>
              <a:rPr lang="en" dirty="0">
                <a:solidFill>
                  <a:schemeClr val="dk1"/>
                </a:solidFill>
              </a:rPr>
              <a:t> represented by percentages for each country from 1960 to 2014</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Top 3 countries: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Central African Republic (19)</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Zimbabwe (15)</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Kenya (13)</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Some countries had 0 recorded Systemic Crisis occurrences (Angola, Mauritius, South Africa)</a:t>
            </a:r>
            <a:endParaRPr dirty="0">
              <a:solidFill>
                <a:schemeClr val="dk1"/>
              </a:solidFill>
            </a:endParaRPr>
          </a:p>
        </p:txBody>
      </p:sp>
      <p:pic>
        <p:nvPicPr>
          <p:cNvPr id="69" name="Google Shape;69;p15"/>
          <p:cNvPicPr preferRelativeResize="0"/>
          <p:nvPr/>
        </p:nvPicPr>
        <p:blipFill>
          <a:blip r:embed="rId3">
            <a:alphaModFix/>
          </a:blip>
          <a:stretch>
            <a:fillRect/>
          </a:stretch>
        </p:blipFill>
        <p:spPr>
          <a:xfrm>
            <a:off x="151200" y="1073700"/>
            <a:ext cx="4420800" cy="37059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17150" y="199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latin typeface="Georgia"/>
                <a:ea typeface="Georgia"/>
                <a:cs typeface="Georgia"/>
                <a:sym typeface="Georgia"/>
              </a:rPr>
              <a:t>Bar Chart</a:t>
            </a:r>
            <a:endParaRPr sz="2700">
              <a:latin typeface="Georgia"/>
              <a:ea typeface="Georgia"/>
              <a:cs typeface="Georgia"/>
              <a:sym typeface="Georgia"/>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6" name="Google Shape;76;p16"/>
          <p:cNvPicPr preferRelativeResize="0"/>
          <p:nvPr/>
        </p:nvPicPr>
        <p:blipFill>
          <a:blip r:embed="rId3">
            <a:alphaModFix/>
          </a:blip>
          <a:stretch>
            <a:fillRect/>
          </a:stretch>
        </p:blipFill>
        <p:spPr>
          <a:xfrm>
            <a:off x="142125" y="906100"/>
            <a:ext cx="4429874" cy="1865525"/>
          </a:xfrm>
          <a:prstGeom prst="rect">
            <a:avLst/>
          </a:prstGeom>
          <a:noFill/>
          <a:ln>
            <a:noFill/>
          </a:ln>
        </p:spPr>
      </p:pic>
      <p:pic>
        <p:nvPicPr>
          <p:cNvPr id="77" name="Google Shape;77;p16"/>
          <p:cNvPicPr preferRelativeResize="0"/>
          <p:nvPr/>
        </p:nvPicPr>
        <p:blipFill>
          <a:blip r:embed="rId4">
            <a:alphaModFix/>
          </a:blip>
          <a:stretch>
            <a:fillRect/>
          </a:stretch>
        </p:blipFill>
        <p:spPr>
          <a:xfrm>
            <a:off x="4646025" y="906100"/>
            <a:ext cx="4352875" cy="1865525"/>
          </a:xfrm>
          <a:prstGeom prst="rect">
            <a:avLst/>
          </a:prstGeom>
          <a:noFill/>
          <a:ln>
            <a:noFill/>
          </a:ln>
        </p:spPr>
      </p:pic>
      <p:pic>
        <p:nvPicPr>
          <p:cNvPr id="78" name="Google Shape;78;p16"/>
          <p:cNvPicPr preferRelativeResize="0"/>
          <p:nvPr/>
        </p:nvPicPr>
        <p:blipFill>
          <a:blip r:embed="rId5">
            <a:alphaModFix/>
          </a:blip>
          <a:stretch>
            <a:fillRect/>
          </a:stretch>
        </p:blipFill>
        <p:spPr>
          <a:xfrm>
            <a:off x="142125" y="2975950"/>
            <a:ext cx="8856776" cy="2034300"/>
          </a:xfrm>
          <a:prstGeom prst="rect">
            <a:avLst/>
          </a:prstGeom>
          <a:noFill/>
          <a:ln>
            <a:noFill/>
          </a:ln>
        </p:spPr>
      </p:pic>
      <p:sp>
        <p:nvSpPr>
          <p:cNvPr id="79" name="Google Shape;79;p16"/>
          <p:cNvSpPr txBox="1"/>
          <p:nvPr/>
        </p:nvSpPr>
        <p:spPr>
          <a:xfrm>
            <a:off x="2309700" y="177675"/>
            <a:ext cx="6564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Nunito"/>
                <a:ea typeface="Nunito"/>
                <a:cs typeface="Nunito"/>
                <a:sym typeface="Nunito"/>
              </a:rPr>
              <a:t>Systemic and Banking crises for countries after Independence. </a:t>
            </a:r>
            <a:endParaRPr>
              <a:solidFill>
                <a:schemeClr val="dk1"/>
              </a:solidFill>
              <a:latin typeface="Nunito"/>
              <a:ea typeface="Nunito"/>
              <a:cs typeface="Nunito"/>
              <a:sym typeface="Nunito"/>
            </a:endParaRPr>
          </a:p>
          <a:p>
            <a:pPr marL="0" lvl="0" indent="0" algn="l" rtl="0">
              <a:spcBef>
                <a:spcPts val="0"/>
              </a:spcBef>
              <a:spcAft>
                <a:spcPts val="0"/>
              </a:spcAft>
              <a:buNone/>
            </a:pPr>
            <a:r>
              <a:rPr lang="en">
                <a:solidFill>
                  <a:schemeClr val="dk1"/>
                </a:solidFill>
                <a:latin typeface="Nunito"/>
                <a:ea typeface="Nunito"/>
                <a:cs typeface="Nunito"/>
                <a:sym typeface="Nunito"/>
              </a:rPr>
              <a:t>Countries having Systemic and Banking crises at the same time</a:t>
            </a:r>
            <a:endParaRPr>
              <a:solidFill>
                <a:schemeClr val="dk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Georgia"/>
                <a:ea typeface="Georgia"/>
                <a:cs typeface="Georgia"/>
                <a:sym typeface="Georgia"/>
              </a:rPr>
              <a:t>Histogram</a:t>
            </a:r>
            <a:endParaRPr>
              <a:latin typeface="Georgia"/>
              <a:ea typeface="Georgia"/>
              <a:cs typeface="Georgia"/>
              <a:sym typeface="Georgia"/>
            </a:endParaRPr>
          </a:p>
        </p:txBody>
      </p:sp>
      <p:sp>
        <p:nvSpPr>
          <p:cNvPr id="85" name="Google Shape;85;p17"/>
          <p:cNvSpPr txBox="1">
            <a:spLocks noGrp="1"/>
          </p:cNvSpPr>
          <p:nvPr>
            <p:ph type="body" idx="1"/>
          </p:nvPr>
        </p:nvSpPr>
        <p:spPr>
          <a:xfrm>
            <a:off x="107150" y="941525"/>
            <a:ext cx="8904600" cy="39831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6" name="Google Shape;86;p17"/>
          <p:cNvPicPr preferRelativeResize="0"/>
          <p:nvPr/>
        </p:nvPicPr>
        <p:blipFill>
          <a:blip r:embed="rId3">
            <a:alphaModFix/>
          </a:blip>
          <a:stretch>
            <a:fillRect/>
          </a:stretch>
        </p:blipFill>
        <p:spPr>
          <a:xfrm>
            <a:off x="617674" y="941525"/>
            <a:ext cx="2788119" cy="1904425"/>
          </a:xfrm>
          <a:prstGeom prst="rect">
            <a:avLst/>
          </a:prstGeom>
          <a:noFill/>
          <a:ln>
            <a:noFill/>
          </a:ln>
        </p:spPr>
      </p:pic>
      <p:pic>
        <p:nvPicPr>
          <p:cNvPr id="87" name="Google Shape;87;p17"/>
          <p:cNvPicPr preferRelativeResize="0"/>
          <p:nvPr/>
        </p:nvPicPr>
        <p:blipFill>
          <a:blip r:embed="rId4">
            <a:alphaModFix/>
          </a:blip>
          <a:stretch>
            <a:fillRect/>
          </a:stretch>
        </p:blipFill>
        <p:spPr>
          <a:xfrm>
            <a:off x="4093375" y="1309275"/>
            <a:ext cx="4824651" cy="3247575"/>
          </a:xfrm>
          <a:prstGeom prst="rect">
            <a:avLst/>
          </a:prstGeom>
          <a:noFill/>
          <a:ln>
            <a:noFill/>
          </a:ln>
        </p:spPr>
      </p:pic>
      <p:pic>
        <p:nvPicPr>
          <p:cNvPr id="88" name="Google Shape;88;p17"/>
          <p:cNvPicPr preferRelativeResize="0"/>
          <p:nvPr/>
        </p:nvPicPr>
        <p:blipFill>
          <a:blip r:embed="rId5">
            <a:alphaModFix/>
          </a:blip>
          <a:stretch>
            <a:fillRect/>
          </a:stretch>
        </p:blipFill>
        <p:spPr>
          <a:xfrm>
            <a:off x="482175" y="2845950"/>
            <a:ext cx="2923620" cy="207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825" y="391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Georgia"/>
                <a:ea typeface="Georgia"/>
                <a:cs typeface="Georgia"/>
                <a:sym typeface="Georgia"/>
              </a:rPr>
              <a:t>Heat Map</a:t>
            </a:r>
            <a:endParaRPr>
              <a:latin typeface="Georgia"/>
              <a:ea typeface="Georgia"/>
              <a:cs typeface="Georgia"/>
              <a:sym typeface="Georgia"/>
            </a:endParaRPr>
          </a:p>
        </p:txBody>
      </p:sp>
      <p:sp>
        <p:nvSpPr>
          <p:cNvPr id="94" name="Google Shape;94;p18"/>
          <p:cNvSpPr txBox="1">
            <a:spLocks noGrp="1"/>
          </p:cNvSpPr>
          <p:nvPr>
            <p:ph type="body" idx="1"/>
          </p:nvPr>
        </p:nvSpPr>
        <p:spPr>
          <a:xfrm>
            <a:off x="125" y="1093925"/>
            <a:ext cx="9144000" cy="38043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8"/>
          <p:cNvPicPr preferRelativeResize="0"/>
          <p:nvPr/>
        </p:nvPicPr>
        <p:blipFill>
          <a:blip r:embed="rId3">
            <a:alphaModFix/>
          </a:blip>
          <a:stretch>
            <a:fillRect/>
          </a:stretch>
        </p:blipFill>
        <p:spPr>
          <a:xfrm>
            <a:off x="0" y="1254532"/>
            <a:ext cx="9144002" cy="35488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5500"/>
            <a:ext cx="85206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latin typeface="Georgia"/>
                <a:ea typeface="Georgia"/>
                <a:cs typeface="Georgia"/>
                <a:sym typeface="Georgia"/>
              </a:rPr>
              <a:t>Line Plots</a:t>
            </a:r>
            <a:r>
              <a:rPr lang="en" sz="3700"/>
              <a:t> </a:t>
            </a:r>
            <a:endParaRPr sz="3700"/>
          </a:p>
        </p:txBody>
      </p:sp>
      <p:sp>
        <p:nvSpPr>
          <p:cNvPr id="101" name="Google Shape;101;p19"/>
          <p:cNvSpPr txBox="1">
            <a:spLocks noGrp="1"/>
          </p:cNvSpPr>
          <p:nvPr>
            <p:ph type="body" idx="1"/>
          </p:nvPr>
        </p:nvSpPr>
        <p:spPr>
          <a:xfrm>
            <a:off x="311700" y="957500"/>
            <a:ext cx="8520600" cy="385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latin typeface="Georgia"/>
                <a:ea typeface="Georgia"/>
                <a:cs typeface="Georgia"/>
                <a:sym typeface="Georgia"/>
              </a:rPr>
              <a:t>Two countries are taken as example to depict the inverse relationship between rate of growth of export prices and inflation during 1980s</a:t>
            </a:r>
            <a:r>
              <a:rPr lang="en" sz="1400">
                <a:latin typeface="Georgia"/>
                <a:ea typeface="Georgia"/>
                <a:cs typeface="Georgia"/>
                <a:sym typeface="Georgia"/>
              </a:rPr>
              <a:t> -1990s.</a:t>
            </a:r>
            <a:r>
              <a:rPr lang="en" sz="1300">
                <a:latin typeface="Georgia"/>
                <a:ea typeface="Georgia"/>
                <a:cs typeface="Georgia"/>
                <a:sym typeface="Georgia"/>
              </a:rPr>
              <a:t> Most countries experienced similar situation. </a:t>
            </a:r>
            <a:endParaRPr sz="1400">
              <a:latin typeface="Georgia"/>
              <a:ea typeface="Georgia"/>
              <a:cs typeface="Georgia"/>
              <a:sym typeface="Georgia"/>
            </a:endParaRPr>
          </a:p>
        </p:txBody>
      </p:sp>
      <p:graphicFrame>
        <p:nvGraphicFramePr>
          <p:cNvPr id="102" name="Google Shape;102;p19"/>
          <p:cNvGraphicFramePr/>
          <p:nvPr/>
        </p:nvGraphicFramePr>
        <p:xfrm>
          <a:off x="406250" y="1564800"/>
          <a:ext cx="8171950" cy="3247375"/>
        </p:xfrm>
        <a:graphic>
          <a:graphicData uri="http://schemas.openxmlformats.org/drawingml/2006/table">
            <a:tbl>
              <a:tblPr>
                <a:noFill/>
                <a:tableStyleId>{1EBD05A0-9C71-469D-87CA-A8DC9E581F94}</a:tableStyleId>
              </a:tblPr>
              <a:tblGrid>
                <a:gridCol w="4085975"/>
                <a:gridCol w="4085975"/>
              </a:tblGrid>
              <a:tr h="3247375">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r>
            </a:tbl>
          </a:graphicData>
        </a:graphic>
      </p:graphicFrame>
      <p:pic>
        <p:nvPicPr>
          <p:cNvPr id="104" name="Google Shape;104;p19"/>
          <p:cNvPicPr preferRelativeResize="0"/>
          <p:nvPr/>
        </p:nvPicPr>
        <p:blipFill>
          <a:blip r:embed="rId3">
            <a:alphaModFix/>
          </a:blip>
          <a:stretch>
            <a:fillRect/>
          </a:stretch>
        </p:blipFill>
        <p:spPr>
          <a:xfrm>
            <a:off x="4492225" y="1564825"/>
            <a:ext cx="4085975" cy="3247375"/>
          </a:xfrm>
          <a:prstGeom prst="rect">
            <a:avLst/>
          </a:prstGeom>
          <a:noFill/>
          <a:ln>
            <a:noFill/>
          </a:ln>
        </p:spPr>
      </p:pic>
      <p:pic>
        <p:nvPicPr>
          <p:cNvPr id="2" name="Picture 1"/>
          <p:cNvPicPr>
            <a:picLocks noChangeAspect="1"/>
          </p:cNvPicPr>
          <p:nvPr/>
        </p:nvPicPr>
        <p:blipFill>
          <a:blip r:embed="rId4"/>
          <a:stretch>
            <a:fillRect/>
          </a:stretch>
        </p:blipFill>
        <p:spPr>
          <a:xfrm>
            <a:off x="406250" y="1564775"/>
            <a:ext cx="4085975" cy="3247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a:latin typeface="Georgia"/>
                <a:ea typeface="Georgia"/>
                <a:cs typeface="Georgia"/>
                <a:sym typeface="Georgia"/>
              </a:rPr>
              <a:t>Scatter Plot</a:t>
            </a:r>
            <a:endParaRPr sz="2700">
              <a:latin typeface="Georgia"/>
              <a:ea typeface="Georgia"/>
              <a:cs typeface="Georgia"/>
              <a:sym typeface="Georgia"/>
            </a:endParaRPr>
          </a:p>
        </p:txBody>
      </p:sp>
      <p:sp>
        <p:nvSpPr>
          <p:cNvPr id="110" name="Google Shape;110;p20"/>
          <p:cNvSpPr txBox="1">
            <a:spLocks noGrp="1"/>
          </p:cNvSpPr>
          <p:nvPr>
            <p:ph type="body" idx="1"/>
          </p:nvPr>
        </p:nvSpPr>
        <p:spPr>
          <a:xfrm>
            <a:off x="311700" y="1152475"/>
            <a:ext cx="8520600" cy="358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11" name="Google Shape;111;p20"/>
          <p:cNvGraphicFramePr/>
          <p:nvPr/>
        </p:nvGraphicFramePr>
        <p:xfrm>
          <a:off x="387800" y="1211050"/>
          <a:ext cx="8349950" cy="3357825"/>
        </p:xfrm>
        <a:graphic>
          <a:graphicData uri="http://schemas.openxmlformats.org/drawingml/2006/table">
            <a:tbl>
              <a:tblPr>
                <a:noFill/>
                <a:tableStyleId>{1EBD05A0-9C71-469D-87CA-A8DC9E581F94}</a:tableStyleId>
              </a:tblPr>
              <a:tblGrid>
                <a:gridCol w="5803325"/>
                <a:gridCol w="2546625"/>
              </a:tblGrid>
              <a:tr h="3357825">
                <a:tc>
                  <a:txBody>
                    <a:bodyPr/>
                    <a:lstStyle/>
                    <a:p>
                      <a:pPr marL="0" lvl="0" indent="0" algn="l" rtl="0">
                        <a:spcBef>
                          <a:spcPts val="0"/>
                        </a:spcBef>
                        <a:spcAft>
                          <a:spcPts val="0"/>
                        </a:spcAft>
                        <a:buNone/>
                      </a:pPr>
                      <a:endParaRPr/>
                    </a:p>
                  </a:txBody>
                  <a:tcPr marL="91425" marR="91425" marT="91425" marB="91425"/>
                </a:tc>
                <a:tc>
                  <a:txBody>
                    <a:bodyPr/>
                    <a:lstStyle/>
                    <a:p>
                      <a:pPr marL="457200" lvl="0" indent="-330200" algn="l" rtl="0">
                        <a:spcBef>
                          <a:spcPts val="0"/>
                        </a:spcBef>
                        <a:spcAft>
                          <a:spcPts val="0"/>
                        </a:spcAft>
                        <a:buClr>
                          <a:schemeClr val="dk1"/>
                        </a:buClr>
                        <a:buSzPts val="1600"/>
                        <a:buChar char="❖"/>
                      </a:pPr>
                      <a:r>
                        <a:rPr lang="en" sz="1600">
                          <a:solidFill>
                            <a:schemeClr val="dk1"/>
                          </a:solidFill>
                        </a:rPr>
                        <a:t>As the figure depicts, a low but negative correlation between export prices and inflation.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Correlation is -0.14 for data between 1980s and 1990s. </a:t>
                      </a:r>
                      <a:endParaRPr sz="1600">
                        <a:solidFill>
                          <a:schemeClr val="dk1"/>
                        </a:solidFill>
                      </a:endParaRPr>
                    </a:p>
                    <a:p>
                      <a:pPr marL="457200" lvl="0" indent="-317500" algn="l" rtl="0">
                        <a:spcBef>
                          <a:spcPts val="0"/>
                        </a:spcBef>
                        <a:spcAft>
                          <a:spcPts val="0"/>
                        </a:spcAft>
                        <a:buClr>
                          <a:schemeClr val="dk1"/>
                        </a:buClr>
                        <a:buSzPts val="1400"/>
                        <a:buChar char="❖"/>
                      </a:pPr>
                      <a:r>
                        <a:rPr lang="en" sz="1600">
                          <a:solidFill>
                            <a:schemeClr val="dk1"/>
                          </a:solidFill>
                        </a:rPr>
                        <a:t>This negative relation is mainly driven by outliers</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tr>
            </a:tbl>
          </a:graphicData>
        </a:graphic>
      </p:graphicFrame>
      <p:pic>
        <p:nvPicPr>
          <p:cNvPr id="112" name="Google Shape;112;p20"/>
          <p:cNvPicPr preferRelativeResize="0"/>
          <p:nvPr/>
        </p:nvPicPr>
        <p:blipFill>
          <a:blip r:embed="rId3">
            <a:alphaModFix/>
          </a:blip>
          <a:stretch>
            <a:fillRect/>
          </a:stretch>
        </p:blipFill>
        <p:spPr>
          <a:xfrm>
            <a:off x="387800" y="1207100"/>
            <a:ext cx="5725475" cy="335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Georgia"/>
                <a:ea typeface="Georgia"/>
                <a:cs typeface="Georgia"/>
                <a:sym typeface="Georgia"/>
              </a:rPr>
              <a:t>Box Plot</a:t>
            </a:r>
            <a:endParaRPr>
              <a:latin typeface="Georgia"/>
              <a:ea typeface="Georgia"/>
              <a:cs typeface="Georgia"/>
              <a:sym typeface="Georgia"/>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1"/>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473</Words>
  <Application>Microsoft Macintosh PowerPoint</Application>
  <PresentationFormat>On-screen Show (16:9)</PresentationFormat>
  <Paragraphs>46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Georgia</vt:lpstr>
      <vt:lpstr>Nunito</vt:lpstr>
      <vt:lpstr>Sen</vt:lpstr>
      <vt:lpstr>Arial</vt:lpstr>
      <vt:lpstr>Simple Dark</vt:lpstr>
      <vt:lpstr>An Explanation to African Systemic Crisis </vt:lpstr>
      <vt:lpstr>Data Set</vt:lpstr>
      <vt:lpstr>Pie Chart</vt:lpstr>
      <vt:lpstr>Bar Chart</vt:lpstr>
      <vt:lpstr>Histogram</vt:lpstr>
      <vt:lpstr>Heat Map</vt:lpstr>
      <vt:lpstr>Line Plots </vt:lpstr>
      <vt:lpstr>Scatter Plot</vt:lpstr>
      <vt:lpstr>Box Plot</vt:lpstr>
      <vt:lpstr>Conclusion</vt:lpstr>
      <vt:lpstr>Recommendation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Explanation to African Systemic Crisis </dc:title>
  <cp:lastModifiedBy>Microsoft Office User</cp:lastModifiedBy>
  <cp:revision>3</cp:revision>
  <dcterms:modified xsi:type="dcterms:W3CDTF">2021-08-03T00:15:03Z</dcterms:modified>
</cp:coreProperties>
</file>