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4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774BD-1D1F-B09A-DF42-24D0FD5EB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8D4E5B-05CC-112D-1301-6625D5017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5C42A-BAFE-A030-922C-E38128F73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F758-76CD-44D3-8439-845882186955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05EB-0C93-763E-0A48-E1D6B2598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0E051-1880-423E-0FE6-9EBAD5EE0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9348-0A5D-47AD-B23C-31436F7C9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06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7913-2D9A-F3F7-7DEF-A49CC6041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A6137F-743B-CE99-DF77-25032AC41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DAAA7-8982-284C-FB71-7F104E235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F758-76CD-44D3-8439-845882186955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1F765-5CBB-505F-D608-A576E8C98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CC999-5F9A-0D30-EDEF-93CA61169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9348-0A5D-47AD-B23C-31436F7C9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21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10F0D8-4079-8C5C-6CC6-2438D0FAFD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238CC3-F554-84B7-0173-CDE68BED6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C4B38-5303-D483-456E-566FA74B8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F758-76CD-44D3-8439-845882186955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0FC7F-8D4D-7BA4-C8CD-3BEF6A9FA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3762B-FADD-99F0-AB8D-6A61A47C7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9348-0A5D-47AD-B23C-31436F7C9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8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A1989-9B93-4AED-2E2E-31415FD08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F5137-F0C6-9650-1517-0F56E7987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EC1D4-0B1E-38C0-1175-8380596AB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F758-76CD-44D3-8439-845882186955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5CCA4-396D-D1D8-D527-B76061BCF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A5155-371D-C45E-CC53-9A9B75B35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9348-0A5D-47AD-B23C-31436F7C9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372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0BE73-D288-47EC-826E-A8BC99172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03420-C8A4-B1B7-C5E7-3E2431F99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902EB-C82F-B86F-C81A-8712E801B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F758-76CD-44D3-8439-845882186955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D501F-063E-F2E3-BF40-E371FB898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99832-4581-C81A-F0FA-87FD9389B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9348-0A5D-47AD-B23C-31436F7C9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62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2CFBD-4782-B902-FA9B-A8B045C6A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479B6-3A8D-B3E4-E663-AAA570404B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040C52-AB40-0459-E3B2-769C6ED1F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7A4A5-6E41-AE49-4279-0F0E4BB27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F758-76CD-44D3-8439-845882186955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217B85-2AFC-2A80-CCD0-3C35852A4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ED003-C0CB-CD7B-A55F-6276CFE04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9348-0A5D-47AD-B23C-31436F7C9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8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2949-18D0-2711-D90A-002C29C54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26896-5E95-7B9A-D7E7-7182F73E5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F67F15-30C0-BC2D-191B-7CF165869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8D2D06-C6FA-45CC-A527-490BC58E28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5E2BDC-3338-FC46-5C59-EC7207728A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092EFB-68AA-7627-7570-3F75597D1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F758-76CD-44D3-8439-845882186955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96A8FD-501D-FB65-DD45-9A4AB3D70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A2440F-B2A8-752A-B773-10A603E56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9348-0A5D-47AD-B23C-31436F7C9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57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14C29-FCF2-4739-9C23-BEA8BAFC4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D1F835-5E40-E092-10C1-70B4EE667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F758-76CD-44D3-8439-845882186955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59FB96-86A9-2BBA-589F-17D1355D5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E6FE9A-7791-5D26-FF1E-C159B845D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9348-0A5D-47AD-B23C-31436F7C9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58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52B666-C6FC-34DB-1B36-071BF5F53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F758-76CD-44D3-8439-845882186955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5F8E2D-F3DA-2804-F6DD-C834FC412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C8790-65AB-32F2-FD08-84014C341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9348-0A5D-47AD-B23C-31436F7C9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3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C7BE8-C11E-C327-D586-E8824C2D7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B3F58-0F80-703F-1196-25FBC9AA8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3D5B6B-95FE-DE41-AEEF-A3E16BF7D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D4B12-E5B8-1203-F747-718725D30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F758-76CD-44D3-8439-845882186955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09DC3-9DB7-88D4-FA71-78D9492B3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DA73E0-4FA0-1648-3AFD-F0CACC326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9348-0A5D-47AD-B23C-31436F7C9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30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1BD4E-AFBC-A422-0004-F316A8DD6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33318E-A819-1396-0B85-7C5BBF2395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8A68C2-B504-5D37-C2D0-A7103EB0B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D2750-FF0A-55F4-A172-43EEE9EF9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F758-76CD-44D3-8439-845882186955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74C29-3EE2-CA59-950B-3A33ECA5C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728A0-5427-F086-3CC3-3226B63BE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9348-0A5D-47AD-B23C-31436F7C9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36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3189BC-21A7-FF28-E455-E05065E8E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D0DCC-9D77-A747-12FD-4312EC8A2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58A84-52DE-A4AF-B9F5-59501D975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2F758-76CD-44D3-8439-845882186955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0A0CE-5AE3-09DE-84FB-2904E1F820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0A352-3EA6-42F7-3898-09FC37B6C5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39348-0A5D-47AD-B23C-31436F7C9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1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B6A35-8AC8-0540-3F37-0C9B77323E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Lending Club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246F28-CC9C-F05C-FE02-66CB4DB0D9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83297" y="4208769"/>
            <a:ext cx="2969793" cy="769631"/>
          </a:xfrm>
        </p:spPr>
        <p:txBody>
          <a:bodyPr>
            <a:normAutofit/>
          </a:bodyPr>
          <a:lstStyle/>
          <a:p>
            <a:r>
              <a:rPr lang="en-US" sz="1800" dirty="0"/>
              <a:t>Kavya Marigowda</a:t>
            </a:r>
          </a:p>
          <a:p>
            <a:r>
              <a:rPr lang="en-US" sz="1800" dirty="0"/>
              <a:t>Rakesh Krishnamurthy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741BA4-527E-0A3E-3369-5C6E948D51EF}"/>
              </a:ext>
            </a:extLst>
          </p:cNvPr>
          <p:cNvSpPr txBox="1"/>
          <p:nvPr/>
        </p:nvSpPr>
        <p:spPr>
          <a:xfrm>
            <a:off x="277091" y="5865091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Note: please refer to the Jupyter notebook more detailed analysis, observations &amp; conclusions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C953E3-3DF6-D7BA-0FC1-6F3EE110C054}"/>
              </a:ext>
            </a:extLst>
          </p:cNvPr>
          <p:cNvSpPr txBox="1"/>
          <p:nvPr/>
        </p:nvSpPr>
        <p:spPr>
          <a:xfrm>
            <a:off x="9827491" y="6080411"/>
            <a:ext cx="1921163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r>
              <a:rPr lang="en-US" baseline="30000" dirty="0"/>
              <a:t>th</a:t>
            </a:r>
            <a:r>
              <a:rPr lang="en-US" dirty="0"/>
              <a:t> May 2023</a:t>
            </a:r>
          </a:p>
        </p:txBody>
      </p:sp>
    </p:spTree>
    <p:extLst>
      <p:ext uri="{BB962C8B-B14F-4D97-AF65-F5344CB8AC3E}">
        <p14:creationId xmlns:p14="http://schemas.microsoft.com/office/powerpoint/2010/main" val="2446928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D264-5DD8-5FB9-2F37-F2863C216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28" y="0"/>
            <a:ext cx="10515600" cy="1115805"/>
          </a:xfrm>
        </p:spPr>
        <p:txBody>
          <a:bodyPr/>
          <a:lstStyle/>
          <a:p>
            <a:r>
              <a:rPr lang="en-US" dirty="0"/>
              <a:t>Key Analysis – Driving factors [grade]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21E69-D9E7-8ACD-6C1F-137B5AB4C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700" y="4623955"/>
            <a:ext cx="10642600" cy="120419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We can see that customers whose </a:t>
            </a:r>
            <a:r>
              <a:rPr lang="en-US" b="1" dirty="0"/>
              <a:t>grade</a:t>
            </a:r>
            <a:r>
              <a:rPr lang="en-US" dirty="0"/>
              <a:t> increased from ‘A’ through ‘G’ , there is a linear increase in the default cases, G being the highest.</a:t>
            </a:r>
          </a:p>
          <a:p>
            <a:r>
              <a:rPr lang="en-US" dirty="0"/>
              <a:t>Customers in ‘G’ grade are likely to default 6 times more than the one’s in grade ‘A’</a:t>
            </a:r>
          </a:p>
          <a:p>
            <a:r>
              <a:rPr lang="en-US" dirty="0"/>
              <a:t>There is 34%  and 30% chances that Customers in ‘G’ &amp; ‘F’ respectively are likely to default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C28982-A7CB-D426-4B08-DF3156ABE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5531"/>
            <a:ext cx="12192000" cy="367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251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D264-5DD8-5FB9-2F37-F2863C216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28" y="0"/>
            <a:ext cx="10515600" cy="1115805"/>
          </a:xfrm>
        </p:spPr>
        <p:txBody>
          <a:bodyPr/>
          <a:lstStyle/>
          <a:p>
            <a:r>
              <a:rPr lang="en-US" dirty="0"/>
              <a:t>Key Analysis – Driving factors [sub grade]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21E69-D9E7-8ACD-6C1F-137B5AB4C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700" y="4623955"/>
            <a:ext cx="10642600" cy="120419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We can see that customers whose grade increased from ‘A-X’ through ‘G-X’ , there is (close to) linear increase in the default cases, F5 being the highest, similar to grade</a:t>
            </a:r>
          </a:p>
          <a:p>
            <a:r>
              <a:rPr lang="en-US" dirty="0"/>
              <a:t>Customers in ‘F5’ grade are likely to default 25 times more than the one’s in grade ‘A1’</a:t>
            </a:r>
          </a:p>
          <a:p>
            <a:r>
              <a:rPr lang="en-US" dirty="0"/>
              <a:t>There is 50%  chances that Customers in ‘F5’ are likely to default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0366DC-2F8E-E813-432D-8EED6B1C7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3962"/>
            <a:ext cx="12192000" cy="359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774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D264-5DD8-5FB9-2F37-F2863C216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28" y="0"/>
            <a:ext cx="10515600" cy="1115805"/>
          </a:xfrm>
        </p:spPr>
        <p:txBody>
          <a:bodyPr/>
          <a:lstStyle/>
          <a:p>
            <a:r>
              <a:rPr lang="en-US" dirty="0"/>
              <a:t>Key Analysis – Driving factors [purpose]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21E69-D9E7-8ACD-6C1F-137B5AB4C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700" y="4623955"/>
            <a:ext cx="10642600" cy="120419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We can see that customers whose purpose of loan was </a:t>
            </a:r>
            <a:r>
              <a:rPr lang="en-US" dirty="0" err="1"/>
              <a:t>small_business</a:t>
            </a:r>
            <a:r>
              <a:rPr lang="en-US" dirty="0"/>
              <a:t> tend to default</a:t>
            </a:r>
          </a:p>
          <a:p>
            <a:r>
              <a:rPr lang="en-US" dirty="0"/>
              <a:t>There 26%  chances that Customers with small business are likely to default which is highest among all other purposes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84D635-38B7-9C8A-ADC8-92D1B52F7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0081"/>
            <a:ext cx="12192000" cy="355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018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D264-5DD8-5FB9-2F37-F2863C216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27" y="0"/>
            <a:ext cx="11298381" cy="1115805"/>
          </a:xfrm>
        </p:spPr>
        <p:txBody>
          <a:bodyPr>
            <a:normAutofit fontScale="90000"/>
          </a:bodyPr>
          <a:lstStyle/>
          <a:p>
            <a:r>
              <a:rPr lang="en-US" dirty="0"/>
              <a:t>Key Analysis – Driving factors [public record bankruptcies 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21E69-D9E7-8ACD-6C1F-137B5AB4C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700" y="4623955"/>
            <a:ext cx="10642600" cy="120419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We can see that customers who are having public record bankruptcies are likely to default</a:t>
            </a:r>
          </a:p>
          <a:p>
            <a:r>
              <a:rPr lang="en-US" dirty="0"/>
              <a:t>There is &gt; 22%  chances that Customers with public record bankruptcies  are likely to default.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F9D6E3-3A05-C5FA-C6F8-A0A664B6B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5805"/>
            <a:ext cx="12192000" cy="359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676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D264-5DD8-5FB9-2F37-F2863C216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5805"/>
          </a:xfrm>
        </p:spPr>
        <p:txBody>
          <a:bodyPr/>
          <a:lstStyle/>
          <a:p>
            <a:r>
              <a:rPr lang="en-US" dirty="0"/>
              <a:t>Business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21E69-D9E7-8ACD-6C1F-137B5AB4C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Lending club is the largest online loan marketplace, facilitating personal loans, business loans, and financing of medical procedures.</a:t>
            </a:r>
          </a:p>
          <a:p>
            <a:r>
              <a:rPr lang="en-US" dirty="0"/>
              <a:t>Company needs the strong driving factors behind loan default and then precisely make decision on loan lending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11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D264-5DD8-5FB9-2F37-F2863C216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21E69-D9E7-8ACD-6C1F-137B5AB4C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loan data from lending club has 111 variables and 39717 in data volume</a:t>
            </a:r>
          </a:p>
          <a:p>
            <a:r>
              <a:rPr lang="en-US" dirty="0"/>
              <a:t>Few variables are missing in data compared to data dictionary such as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are 54 variables with all the values missing.</a:t>
            </a:r>
          </a:p>
          <a:p>
            <a:r>
              <a:rPr lang="en-US" dirty="0" err="1"/>
              <a:t>Loan_status</a:t>
            </a:r>
            <a:r>
              <a:rPr lang="en-US" dirty="0"/>
              <a:t> gives us key information whether the customer defaulted or not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E9CAC88-B71C-8098-E195-D706867F63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666627"/>
              </p:ext>
            </p:extLst>
          </p:nvPr>
        </p:nvGraphicFramePr>
        <p:xfrm>
          <a:off x="1216164" y="3304451"/>
          <a:ext cx="3385654" cy="12774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85654">
                  <a:extLst>
                    <a:ext uri="{9D8B030D-6E8A-4147-A177-3AD203B41FA5}">
                      <a16:colId xmlns:a16="http://schemas.microsoft.com/office/drawing/2014/main" val="3840969983"/>
                    </a:ext>
                  </a:extLst>
                </a:gridCol>
              </a:tblGrid>
              <a:tr h="31937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fico_range_high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5365701"/>
                  </a:ext>
                </a:extLst>
              </a:tr>
              <a:tr h="31937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fico_range_low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91091725"/>
                  </a:ext>
                </a:extLst>
              </a:tr>
              <a:tr h="31937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last_fico_range_high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86197256"/>
                  </a:ext>
                </a:extLst>
              </a:tr>
              <a:tr h="31937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last_fico_range_low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44645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1683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D264-5DD8-5FB9-2F37-F2863C216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5805"/>
          </a:xfrm>
        </p:spPr>
        <p:txBody>
          <a:bodyPr/>
          <a:lstStyle/>
          <a:p>
            <a:r>
              <a:rPr lang="en-US" dirty="0"/>
              <a:t>Data Extraction, Cleaning &amp; typing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21E69-D9E7-8ACD-6C1F-137B5AB4C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Dropped 66 variables based on all missing values, high proportions of nulls, having same zero/same percentiles.</a:t>
            </a:r>
          </a:p>
          <a:p>
            <a:r>
              <a:rPr lang="en-US" dirty="0"/>
              <a:t>No duplicates found in the data based on </a:t>
            </a:r>
            <a:r>
              <a:rPr lang="en-US" dirty="0" err="1"/>
              <a:t>member_id</a:t>
            </a:r>
            <a:r>
              <a:rPr lang="en-US" dirty="0"/>
              <a:t> and/or id variables</a:t>
            </a:r>
          </a:p>
          <a:p>
            <a:r>
              <a:rPr lang="en-US" dirty="0"/>
              <a:t>Removed special char like % from percentage columns</a:t>
            </a:r>
          </a:p>
          <a:p>
            <a:r>
              <a:rPr lang="en-US" dirty="0"/>
              <a:t>Converted variables date with value into datetime</a:t>
            </a:r>
          </a:p>
          <a:p>
            <a:r>
              <a:rPr lang="en-US" dirty="0"/>
              <a:t>Imputed variables with data when % nan’s less than 3 (</a:t>
            </a: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dirty="0" err="1"/>
              <a:t>pub_rec_bankruptcies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979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D264-5DD8-5FB9-2F37-F2863C216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5805"/>
          </a:xfrm>
        </p:spPr>
        <p:txBody>
          <a:bodyPr/>
          <a:lstStyle/>
          <a:p>
            <a:r>
              <a:rPr lang="en-US" dirty="0"/>
              <a:t>Outlier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21E69-D9E7-8ACD-6C1F-137B5AB4C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16055" cy="4351338"/>
          </a:xfrm>
        </p:spPr>
        <p:txBody>
          <a:bodyPr/>
          <a:lstStyle/>
          <a:p>
            <a:r>
              <a:rPr lang="en-US" dirty="0"/>
              <a:t>Std div is very high and there is huge difference in 75 quantile and max</a:t>
            </a:r>
          </a:p>
          <a:p>
            <a:r>
              <a:rPr lang="en-US" dirty="0"/>
              <a:t>Out of the all the variables </a:t>
            </a:r>
            <a:r>
              <a:rPr lang="en-US" dirty="0" err="1"/>
              <a:t>annual_inc</a:t>
            </a:r>
            <a:r>
              <a:rPr lang="en-US" dirty="0"/>
              <a:t> seems to have outliers and data is highly skewed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927EAB4-73CC-D522-657B-6128C9BEC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521" y="2543175"/>
            <a:ext cx="527685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F2A0EF-8659-A794-811A-0A2D2C21B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038" y="101600"/>
            <a:ext cx="3256107" cy="233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422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D264-5DD8-5FB9-2F37-F2863C216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5805"/>
          </a:xfrm>
        </p:spPr>
        <p:txBody>
          <a:bodyPr/>
          <a:lstStyle/>
          <a:p>
            <a:r>
              <a:rPr lang="en-US" dirty="0"/>
              <a:t>Outlier Removal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21E69-D9E7-8ACD-6C1F-137B5AB4C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16055" cy="4351338"/>
          </a:xfrm>
        </p:spPr>
        <p:txBody>
          <a:bodyPr/>
          <a:lstStyle/>
          <a:p>
            <a:r>
              <a:rPr lang="en-US" dirty="0"/>
              <a:t>As </a:t>
            </a:r>
            <a:r>
              <a:rPr lang="en-US" dirty="0" err="1"/>
              <a:t>annual_inc</a:t>
            </a:r>
            <a:r>
              <a:rPr lang="en-US" dirty="0"/>
              <a:t> is highly skewed, outliers removal using Interquartile ranges (IQR) is recommended</a:t>
            </a:r>
          </a:p>
          <a:p>
            <a:r>
              <a:rPr lang="en-US" dirty="0"/>
              <a:t>Post outlier removal, the graph as attained bell curve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281EE0-03B5-AC37-14E9-49237A9BA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594" y="2591496"/>
            <a:ext cx="5445406" cy="42665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2D05B9-5D29-6836-B952-1814B25F0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670" y="191196"/>
            <a:ext cx="39433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336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D264-5DD8-5FB9-2F37-F2863C216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5805"/>
          </a:xfrm>
        </p:spPr>
        <p:txBody>
          <a:bodyPr/>
          <a:lstStyle/>
          <a:p>
            <a:r>
              <a:rPr lang="en-US" dirty="0"/>
              <a:t>Univariate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21E69-D9E7-8ACD-6C1F-137B5AB4C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930"/>
            <a:ext cx="5036127" cy="4351338"/>
          </a:xfrm>
        </p:spPr>
        <p:txBody>
          <a:bodyPr/>
          <a:lstStyle/>
          <a:p>
            <a:r>
              <a:rPr lang="en-US" dirty="0"/>
              <a:t>The key variable in the data </a:t>
            </a:r>
            <a:r>
              <a:rPr lang="en-US" dirty="0" err="1"/>
              <a:t>loan_status</a:t>
            </a:r>
            <a:r>
              <a:rPr lang="en-US" dirty="0"/>
              <a:t> has 3 unique values : full paid, charged off and current.</a:t>
            </a:r>
          </a:p>
          <a:p>
            <a:r>
              <a:rPr lang="en-US" dirty="0"/>
              <a:t>Out of the total population approx. 14.33 have defaulted</a:t>
            </a:r>
          </a:p>
          <a:p>
            <a:r>
              <a:rPr lang="en-US" dirty="0"/>
              <a:t>There are no unknowns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65628A-9BBE-09BF-F64B-9B4D1AC2E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327" y="0"/>
            <a:ext cx="6007657" cy="530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865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D264-5DD8-5FB9-2F37-F2863C216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5805"/>
          </a:xfrm>
        </p:spPr>
        <p:txBody>
          <a:bodyPr/>
          <a:lstStyle/>
          <a:p>
            <a:r>
              <a:rPr lang="en-US" dirty="0"/>
              <a:t>Bivariate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21E69-D9E7-8ACD-6C1F-137B5AB4C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989"/>
            <a:ext cx="5036127" cy="4351338"/>
          </a:xfrm>
        </p:spPr>
        <p:txBody>
          <a:bodyPr/>
          <a:lstStyle/>
          <a:p>
            <a:r>
              <a:rPr lang="en-US" dirty="0"/>
              <a:t>There are few variables which are highly correlated like </a:t>
            </a:r>
            <a:r>
              <a:rPr lang="en-US" dirty="0" err="1"/>
              <a:t>loan_amt</a:t>
            </a:r>
            <a:r>
              <a:rPr lang="en-US" dirty="0"/>
              <a:t> and </a:t>
            </a:r>
            <a:r>
              <a:rPr lang="en-US" dirty="0" err="1"/>
              <a:t>funded_amt</a:t>
            </a:r>
            <a:endParaRPr lang="en-US" dirty="0"/>
          </a:p>
          <a:p>
            <a:r>
              <a:rPr lang="en-US" dirty="0"/>
              <a:t>We can see that as the interest rate increase the members defaulting increased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964E02-BB0F-F868-7147-D7C392761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985" y="1071418"/>
            <a:ext cx="5962280" cy="350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342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D264-5DD8-5FB9-2F37-F2863C216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28" y="0"/>
            <a:ext cx="10515600" cy="1115805"/>
          </a:xfrm>
        </p:spPr>
        <p:txBody>
          <a:bodyPr/>
          <a:lstStyle/>
          <a:p>
            <a:r>
              <a:rPr lang="en-US" dirty="0"/>
              <a:t>Key Analysis – Driving factors [term]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21E69-D9E7-8ACD-6C1F-137B5AB4C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700" y="4623955"/>
            <a:ext cx="10642600" cy="1204190"/>
          </a:xfrm>
        </p:spPr>
        <p:txBody>
          <a:bodyPr/>
          <a:lstStyle/>
          <a:p>
            <a:r>
              <a:rPr lang="en-US" dirty="0"/>
              <a:t>We can see that customers who took 60 month </a:t>
            </a:r>
            <a:r>
              <a:rPr lang="en-US" b="1" dirty="0"/>
              <a:t>term</a:t>
            </a:r>
            <a:r>
              <a:rPr lang="en-US" dirty="0"/>
              <a:t> loan defaulted twice than who did 36 months term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57EDA4-EA23-080F-61B0-94E7A8F0A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4302"/>
            <a:ext cx="12192000" cy="341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91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5923</TotalTime>
  <Words>634</Words>
  <Application>Microsoft Office PowerPoint</Application>
  <PresentationFormat>Widescreen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Lending Club Case Study</vt:lpstr>
      <vt:lpstr>Business Objectives</vt:lpstr>
      <vt:lpstr>Data Understanding</vt:lpstr>
      <vt:lpstr>Data Extraction, Cleaning &amp; typing</vt:lpstr>
      <vt:lpstr>Outlier detection</vt:lpstr>
      <vt:lpstr>Outlier Removal</vt:lpstr>
      <vt:lpstr>Univariate Analysis</vt:lpstr>
      <vt:lpstr>Bivariate Analysis</vt:lpstr>
      <vt:lpstr>Key Analysis – Driving factors [term]</vt:lpstr>
      <vt:lpstr>Key Analysis – Driving factors [grade]</vt:lpstr>
      <vt:lpstr>Key Analysis – Driving factors [sub grade]</vt:lpstr>
      <vt:lpstr>Key Analysis – Driving factors [purpose]</vt:lpstr>
      <vt:lpstr>Key Analysis – Driving factors [public record bankruptcies 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Krishnamurthy, Rakesh</dc:creator>
  <cp:lastModifiedBy>Krishnamurthy, Rakesh</cp:lastModifiedBy>
  <cp:revision>16</cp:revision>
  <dcterms:created xsi:type="dcterms:W3CDTF">2023-04-30T15:03:24Z</dcterms:created>
  <dcterms:modified xsi:type="dcterms:W3CDTF">2023-05-08T14:44:52Z</dcterms:modified>
</cp:coreProperties>
</file>