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3"/>
  </p:notesMasterIdLst>
  <p:handoutMasterIdLst>
    <p:handoutMasterId r:id="rId4"/>
  </p:handoutMasterIdLst>
  <p:sldIdLst>
    <p:sldId id="402" r:id="rId2"/>
  </p:sldIdLst>
  <p:sldSz cx="30279975" cy="42808525"/>
  <p:notesSz cx="7099300" cy="1023461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900" kern="1200">
        <a:solidFill>
          <a:schemeClr val="tx1"/>
        </a:solidFill>
        <a:latin typeface="Arial" charset="0"/>
        <a:ea typeface="+mn-ea"/>
        <a:cs typeface="+mn-cs"/>
      </a:defRPr>
    </a:lvl1pPr>
    <a:lvl2pPr marL="2088179" algn="l" rtl="0" fontAlgn="base">
      <a:spcBef>
        <a:spcPct val="0"/>
      </a:spcBef>
      <a:spcAft>
        <a:spcPct val="0"/>
      </a:spcAft>
      <a:defRPr sz="10900" kern="1200">
        <a:solidFill>
          <a:schemeClr val="tx1"/>
        </a:solidFill>
        <a:latin typeface="Arial" charset="0"/>
        <a:ea typeface="+mn-ea"/>
        <a:cs typeface="+mn-cs"/>
      </a:defRPr>
    </a:lvl2pPr>
    <a:lvl3pPr marL="4176356" algn="l" rtl="0" fontAlgn="base">
      <a:spcBef>
        <a:spcPct val="0"/>
      </a:spcBef>
      <a:spcAft>
        <a:spcPct val="0"/>
      </a:spcAft>
      <a:defRPr sz="10900" kern="1200">
        <a:solidFill>
          <a:schemeClr val="tx1"/>
        </a:solidFill>
        <a:latin typeface="Arial" charset="0"/>
        <a:ea typeface="+mn-ea"/>
        <a:cs typeface="+mn-cs"/>
      </a:defRPr>
    </a:lvl3pPr>
    <a:lvl4pPr marL="6264535" algn="l" rtl="0" fontAlgn="base">
      <a:spcBef>
        <a:spcPct val="0"/>
      </a:spcBef>
      <a:spcAft>
        <a:spcPct val="0"/>
      </a:spcAft>
      <a:defRPr sz="10900" kern="1200">
        <a:solidFill>
          <a:schemeClr val="tx1"/>
        </a:solidFill>
        <a:latin typeface="Arial" charset="0"/>
        <a:ea typeface="+mn-ea"/>
        <a:cs typeface="+mn-cs"/>
      </a:defRPr>
    </a:lvl4pPr>
    <a:lvl5pPr marL="8352714" algn="l" rtl="0" fontAlgn="base">
      <a:spcBef>
        <a:spcPct val="0"/>
      </a:spcBef>
      <a:spcAft>
        <a:spcPct val="0"/>
      </a:spcAft>
      <a:defRPr sz="10900" kern="1200">
        <a:solidFill>
          <a:schemeClr val="tx1"/>
        </a:solidFill>
        <a:latin typeface="Arial" charset="0"/>
        <a:ea typeface="+mn-ea"/>
        <a:cs typeface="+mn-cs"/>
      </a:defRPr>
    </a:lvl5pPr>
    <a:lvl6pPr marL="10440891" algn="l" defTabSz="4176356" rtl="0" eaLnBrk="1" latinLnBrk="0" hangingPunct="1">
      <a:defRPr sz="10900" kern="1200">
        <a:solidFill>
          <a:schemeClr val="tx1"/>
        </a:solidFill>
        <a:latin typeface="Arial" charset="0"/>
        <a:ea typeface="+mn-ea"/>
        <a:cs typeface="+mn-cs"/>
      </a:defRPr>
    </a:lvl6pPr>
    <a:lvl7pPr marL="12529070" algn="l" defTabSz="4176356" rtl="0" eaLnBrk="1" latinLnBrk="0" hangingPunct="1">
      <a:defRPr sz="10900" kern="1200">
        <a:solidFill>
          <a:schemeClr val="tx1"/>
        </a:solidFill>
        <a:latin typeface="Arial" charset="0"/>
        <a:ea typeface="+mn-ea"/>
        <a:cs typeface="+mn-cs"/>
      </a:defRPr>
    </a:lvl7pPr>
    <a:lvl8pPr marL="14617247" algn="l" defTabSz="4176356" rtl="0" eaLnBrk="1" latinLnBrk="0" hangingPunct="1">
      <a:defRPr sz="10900" kern="1200">
        <a:solidFill>
          <a:schemeClr val="tx1"/>
        </a:solidFill>
        <a:latin typeface="Arial" charset="0"/>
        <a:ea typeface="+mn-ea"/>
        <a:cs typeface="+mn-cs"/>
      </a:defRPr>
    </a:lvl8pPr>
    <a:lvl9pPr marL="16705426" algn="l" defTabSz="4176356" rtl="0" eaLnBrk="1" latinLnBrk="0" hangingPunct="1">
      <a:defRPr sz="10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456">
          <p15:clr>
            <a:srgbClr val="A4A3A4"/>
          </p15:clr>
        </p15:guide>
        <p15:guide id="2" pos="190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6"/>
    <a:srgbClr val="FFCC00"/>
    <a:srgbClr val="FF0066"/>
    <a:srgbClr val="DEE6ED"/>
    <a:srgbClr val="C8D8E6"/>
    <a:srgbClr val="23476E"/>
    <a:srgbClr val="23214A"/>
    <a:srgbClr val="969696"/>
    <a:srgbClr val="FDEA5D"/>
    <a:srgbClr val="40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99"/>
  </p:normalViewPr>
  <p:slideViewPr>
    <p:cSldViewPr snapToObjects="1" showGuides="1">
      <p:cViewPr>
        <p:scale>
          <a:sx n="33" d="100"/>
          <a:sy n="33" d="100"/>
        </p:scale>
        <p:origin x="-677" y="1166"/>
      </p:cViewPr>
      <p:guideLst>
        <p:guide orient="horz" pos="26456"/>
        <p:guide pos="190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3" d="100"/>
          <a:sy n="73" d="100"/>
        </p:scale>
        <p:origin x="-3330" y="-12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r>
              <a:rPr lang="en-US" smtClean="0">
                <a:solidFill>
                  <a:srgbClr val="00214A"/>
                </a:solidFill>
                <a:latin typeface="Verdana" pitchFamily="34" charset="0"/>
              </a:rPr>
              <a:t>Company Presentation</a:t>
            </a:r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2015. All rights reserved.</a:t>
            </a: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de-DE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July 2015</a:t>
            </a:r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C58D39F9-DC77-4BF5-B1EC-BE12E526A4D2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08175" y="1012825"/>
            <a:ext cx="3282950" cy="4643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Company Presentation</a:t>
            </a:r>
            <a:endParaRPr 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2015. All rights reserved.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smtClean="0"/>
              <a:t>July 2015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2088179" algn="l" rtl="0" fontAlgn="base">
      <a:spcBef>
        <a:spcPct val="30000"/>
      </a:spcBef>
      <a:spcAft>
        <a:spcPct val="0"/>
      </a:spcAft>
      <a:defRPr sz="55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4176356" algn="l" rtl="0" fontAlgn="base">
      <a:spcBef>
        <a:spcPct val="30000"/>
      </a:spcBef>
      <a:spcAft>
        <a:spcPct val="0"/>
      </a:spcAft>
      <a:defRPr sz="55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6264535" algn="l" rtl="0" fontAlgn="base">
      <a:spcBef>
        <a:spcPct val="30000"/>
      </a:spcBef>
      <a:spcAft>
        <a:spcPct val="0"/>
      </a:spcAft>
      <a:defRPr sz="55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8352714" algn="l" rtl="0" fontAlgn="base">
      <a:spcBef>
        <a:spcPct val="30000"/>
      </a:spcBef>
      <a:spcAft>
        <a:spcPct val="0"/>
      </a:spcAft>
      <a:defRPr sz="55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10440891" algn="l" defTabSz="417635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70" algn="l" defTabSz="417635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247" algn="l" defTabSz="417635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426" algn="l" defTabSz="417635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98650" y="992188"/>
            <a:ext cx="3263900" cy="4614862"/>
          </a:xfrm>
          <a:ln/>
        </p:spPr>
      </p:sp>
      <p:sp>
        <p:nvSpPr>
          <p:cNvPr id="8" name="Notizenplatzhalter 2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"/>
          </p:nvPr>
        </p:nvSpPr>
        <p:spPr>
          <a:xfrm>
            <a:off x="1317625" y="9940926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2015. All rights reserved.</a:t>
            </a:r>
            <a:endParaRPr lang="en-US" dirty="0"/>
          </a:p>
        </p:txBody>
      </p:sp>
      <p:sp>
        <p:nvSpPr>
          <p:cNvPr id="11" name="Datumsplatzhalter 5"/>
          <p:cNvSpPr>
            <a:spLocks noGrp="1"/>
          </p:cNvSpPr>
          <p:nvPr>
            <p:ph type="dt" idx="1"/>
          </p:nvPr>
        </p:nvSpPr>
        <p:spPr>
          <a:xfrm>
            <a:off x="453307" y="9940926"/>
            <a:ext cx="1224084" cy="144933"/>
          </a:xfrm>
        </p:spPr>
        <p:txBody>
          <a:bodyPr/>
          <a:lstStyle/>
          <a:p>
            <a:r>
              <a:rPr lang="de-DE" smtClean="0"/>
              <a:t>July 2015</a:t>
            </a:r>
            <a:endParaRPr lang="en-US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42037" y="9940926"/>
            <a:ext cx="503237" cy="144933"/>
          </a:xfrm>
        </p:spPr>
        <p:txBody>
          <a:bodyPr/>
          <a:lstStyle/>
          <a:p>
            <a:fld id="{F93D440C-42AC-48A3-BEAF-CCC423AF66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4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294" y="2179829"/>
            <a:ext cx="6123525" cy="26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109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1900" b="1">
          <a:solidFill>
            <a:schemeClr val="tx2"/>
          </a:solidFill>
          <a:latin typeface="Arial" charset="0"/>
        </a:defRPr>
      </a:lvl5pPr>
      <a:lvl6pPr marL="2088179" algn="l" rtl="0" eaLnBrk="1" fontAlgn="base" hangingPunct="1">
        <a:spcBef>
          <a:spcPct val="0"/>
        </a:spcBef>
        <a:spcAft>
          <a:spcPct val="0"/>
        </a:spcAft>
        <a:defRPr sz="11900" b="1">
          <a:solidFill>
            <a:schemeClr val="tx2"/>
          </a:solidFill>
          <a:latin typeface="Arial" charset="0"/>
        </a:defRPr>
      </a:lvl6pPr>
      <a:lvl7pPr marL="4176356" algn="l" rtl="0" eaLnBrk="1" fontAlgn="base" hangingPunct="1">
        <a:spcBef>
          <a:spcPct val="0"/>
        </a:spcBef>
        <a:spcAft>
          <a:spcPct val="0"/>
        </a:spcAft>
        <a:defRPr sz="11900" b="1">
          <a:solidFill>
            <a:schemeClr val="tx2"/>
          </a:solidFill>
          <a:latin typeface="Arial" charset="0"/>
        </a:defRPr>
      </a:lvl7pPr>
      <a:lvl8pPr marL="6264535" algn="l" rtl="0" eaLnBrk="1" fontAlgn="base" hangingPunct="1">
        <a:spcBef>
          <a:spcPct val="0"/>
        </a:spcBef>
        <a:spcAft>
          <a:spcPct val="0"/>
        </a:spcAft>
        <a:defRPr sz="11900" b="1">
          <a:solidFill>
            <a:schemeClr val="tx2"/>
          </a:solidFill>
          <a:latin typeface="Arial" charset="0"/>
        </a:defRPr>
      </a:lvl8pPr>
      <a:lvl9pPr marL="8352714" algn="l" rtl="0" eaLnBrk="1" fontAlgn="base" hangingPunct="1">
        <a:spcBef>
          <a:spcPct val="0"/>
        </a:spcBef>
        <a:spcAft>
          <a:spcPct val="0"/>
        </a:spcAft>
        <a:defRPr sz="11900" b="1">
          <a:solidFill>
            <a:schemeClr val="tx2"/>
          </a:solidFill>
          <a:latin typeface="Arial" charset="0"/>
        </a:defRPr>
      </a:lvl9pPr>
    </p:titleStyle>
    <p:bodyStyle>
      <a:lvl1pPr marL="1315388" indent="-1315388" algn="l" rtl="0" eaLnBrk="1" fontAlgn="base" hangingPunct="1">
        <a:spcBef>
          <a:spcPts val="0"/>
        </a:spcBef>
        <a:spcAft>
          <a:spcPts val="5480"/>
        </a:spcAft>
        <a:buClr>
          <a:schemeClr val="accent1"/>
        </a:buClr>
        <a:buSzPct val="120000"/>
        <a:buFont typeface="Arial" panose="020B0604020202020204" pitchFamily="34" charset="0"/>
        <a:buChar char="›"/>
        <a:defRPr sz="92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2630775" indent="-1315388" algn="l" rtl="0" eaLnBrk="1" fontAlgn="base" hangingPunct="1">
        <a:spcBef>
          <a:spcPts val="0"/>
        </a:spcBef>
        <a:spcAft>
          <a:spcPts val="4111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9200">
          <a:solidFill>
            <a:schemeClr val="tx1"/>
          </a:solidFill>
          <a:latin typeface="Verdana" pitchFamily="34" charset="0"/>
        </a:defRPr>
      </a:lvl2pPr>
      <a:lvl3pPr marL="3946164" indent="-1315388" algn="l" rtl="0" eaLnBrk="1" fontAlgn="base" hangingPunct="1">
        <a:spcBef>
          <a:spcPts val="0"/>
        </a:spcBef>
        <a:spcAft>
          <a:spcPts val="2740"/>
        </a:spcAft>
        <a:buClr>
          <a:schemeClr val="tx1"/>
        </a:buClr>
        <a:buSzPct val="100000"/>
        <a:buFont typeface="Verdana" pitchFamily="34" charset="0"/>
        <a:buChar char="–"/>
        <a:defRPr sz="8200" baseline="0">
          <a:solidFill>
            <a:schemeClr val="tx1"/>
          </a:solidFill>
          <a:latin typeface="Verdana" pitchFamily="34" charset="0"/>
        </a:defRPr>
      </a:lvl3pPr>
      <a:lvl4pPr marL="4932705" indent="-986541" algn="l" rtl="0" eaLnBrk="1" fontAlgn="base" hangingPunct="1">
        <a:spcBef>
          <a:spcPts val="0"/>
        </a:spcBef>
        <a:spcAft>
          <a:spcPts val="1371"/>
        </a:spcAft>
        <a:buClr>
          <a:schemeClr val="tx1"/>
        </a:buClr>
        <a:buSzPct val="100000"/>
        <a:buFont typeface="Verdana" panose="020B0604030504040204" pitchFamily="34" charset="0"/>
        <a:buChar char="–"/>
        <a:defRPr sz="7400" baseline="0">
          <a:solidFill>
            <a:schemeClr val="tx1"/>
          </a:solidFill>
          <a:latin typeface="Verdana" pitchFamily="34" charset="0"/>
        </a:defRPr>
      </a:lvl4pPr>
      <a:lvl5pPr marL="5919245" indent="-986541" algn="l" rtl="0" eaLnBrk="1" fontAlgn="base" hangingPunct="1">
        <a:spcBef>
          <a:spcPts val="0"/>
        </a:spcBef>
        <a:spcAft>
          <a:spcPts val="1371"/>
        </a:spcAft>
        <a:buClr>
          <a:schemeClr val="tx1"/>
        </a:buClr>
        <a:buSzPct val="100000"/>
        <a:buFont typeface="Verdana" panose="020B0604030504040204" pitchFamily="34" charset="0"/>
        <a:buChar char="–"/>
        <a:defRPr sz="6400" baseline="0">
          <a:solidFill>
            <a:schemeClr val="tx1"/>
          </a:solidFill>
          <a:latin typeface="Verdana" pitchFamily="34" charset="0"/>
        </a:defRPr>
      </a:lvl5pPr>
      <a:lvl6pPr marL="5919245" indent="-986541" algn="l" rtl="0" eaLnBrk="1" fontAlgn="base" hangingPunct="1">
        <a:spcBef>
          <a:spcPts val="0"/>
        </a:spcBef>
        <a:spcAft>
          <a:spcPts val="1371"/>
        </a:spcAft>
        <a:buClr>
          <a:schemeClr val="accent1"/>
        </a:buClr>
        <a:buFont typeface="Verdana" pitchFamily="34" charset="0"/>
        <a:buNone/>
        <a:defRPr sz="6400" baseline="0">
          <a:solidFill>
            <a:schemeClr val="tx1"/>
          </a:solidFill>
          <a:latin typeface="Verdana" pitchFamily="34" charset="0"/>
        </a:defRPr>
      </a:lvl6pPr>
      <a:lvl7pPr marL="11484980" indent="-1044089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9200">
          <a:solidFill>
            <a:srgbClr val="666666"/>
          </a:solidFill>
          <a:latin typeface="+mn-lt"/>
        </a:defRPr>
      </a:lvl7pPr>
      <a:lvl8pPr marL="13573159" indent="-1044089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9200">
          <a:solidFill>
            <a:srgbClr val="666666"/>
          </a:solidFill>
          <a:latin typeface="+mn-lt"/>
        </a:defRPr>
      </a:lvl8pPr>
      <a:lvl9pPr marL="15661336" indent="-1044089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92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41763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9" algn="l" defTabSz="41763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56" algn="l" defTabSz="41763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35" algn="l" defTabSz="41763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714" algn="l" defTabSz="41763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91" algn="l" defTabSz="41763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70" algn="l" defTabSz="41763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247" algn="l" defTabSz="41763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426" algn="l" defTabSz="41763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b.ac.be/di/map/adalpozz/data/creditcard.R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0" y="0"/>
            <a:ext cx="20870863" cy="6893865"/>
          </a:xfrm>
          <a:custGeom>
            <a:avLst/>
            <a:gdLst>
              <a:gd name="T0" fmla="*/ 0 w 13012"/>
              <a:gd name="T1" fmla="*/ 0 h 4298"/>
              <a:gd name="T2" fmla="*/ 0 w 13012"/>
              <a:gd name="T3" fmla="*/ 4298 h 4298"/>
              <a:gd name="T4" fmla="*/ 12084 w 13012"/>
              <a:gd name="T5" fmla="*/ 3769 h 4298"/>
              <a:gd name="T6" fmla="*/ 13012 w 13012"/>
              <a:gd name="T7" fmla="*/ 0 h 4298"/>
              <a:gd name="T8" fmla="*/ 0 w 13012"/>
              <a:gd name="T9" fmla="*/ 0 h 4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12" h="4298">
                <a:moveTo>
                  <a:pt x="0" y="0"/>
                </a:moveTo>
                <a:lnTo>
                  <a:pt x="0" y="4298"/>
                </a:lnTo>
                <a:lnTo>
                  <a:pt x="12084" y="3769"/>
                </a:lnTo>
                <a:lnTo>
                  <a:pt x="130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195160" y="31989732"/>
            <a:ext cx="18675703" cy="1304466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540000" tIns="540000" rIns="540000" bIns="59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z="4000" kern="0" dirty="0" smtClean="0">
                <a:solidFill>
                  <a:srgbClr val="0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 pitchFamily="34" charset="0"/>
              </a:rPr>
              <a:t>Performance Evaluation</a:t>
            </a:r>
            <a:endParaRPr lang="de-DE" altLang="de-DE" sz="4200" b="1" dirty="0">
              <a:solidFill>
                <a:srgbClr val="000000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191883" y="33078168"/>
            <a:ext cx="18678980" cy="83978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540000" tIns="540000" rIns="540000" bIns="594000" numCol="2" anchor="t" anchorCtr="0" compatLnSpc="1">
            <a:prstTxWarp prst="textNoShape">
              <a:avLst/>
            </a:prstTxWarp>
          </a:bodyPr>
          <a:lstStyle/>
          <a:p>
            <a:pPr lvl="0" defTabSz="1293393" eaLnBrk="0" fontAlgn="auto" hangingPunct="0">
              <a:spcBef>
                <a:spcPts val="1800"/>
              </a:spcBef>
              <a:spcAft>
                <a:spcPts val="0"/>
              </a:spcAft>
              <a:buClr>
                <a:srgbClr val="E30034"/>
              </a:buClr>
            </a:pPr>
            <a:endParaRPr lang="de-DE" sz="4000" kern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Verdana" pitchFamily="34" charset="0"/>
            </a:endParaRPr>
          </a:p>
        </p:txBody>
      </p:sp>
      <p:sp>
        <p:nvSpPr>
          <p:cNvPr id="22" name="Rectangle 48"/>
          <p:cNvSpPr>
            <a:spLocks noChangeArrowheads="1"/>
          </p:cNvSpPr>
          <p:nvPr/>
        </p:nvSpPr>
        <p:spPr bwMode="auto">
          <a:xfrm>
            <a:off x="2147341" y="11655983"/>
            <a:ext cx="25970400" cy="157349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540000" tIns="540000" rIns="540000" bIns="594000" numCol="1" anchor="ctr" anchorCtr="0" compatLnSpc="1">
            <a:prstTxWarp prst="textNoShape">
              <a:avLst/>
            </a:prstTxWarp>
          </a:bodyPr>
          <a:lstStyle/>
          <a:p>
            <a:r>
              <a:rPr lang="de-DE" sz="4000" kern="0" dirty="0" err="1" smtClean="0">
                <a:solidFill>
                  <a:srgbClr val="0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 pitchFamily="34" charset="0"/>
              </a:rPr>
              <a:t>Introduction</a:t>
            </a:r>
            <a:endParaRPr lang="de-DE" altLang="de-DE" sz="4200" b="1" dirty="0">
              <a:solidFill>
                <a:srgbClr val="000000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3" name="Rectangle 51"/>
          <p:cNvSpPr>
            <a:spLocks noChangeArrowheads="1"/>
          </p:cNvSpPr>
          <p:nvPr/>
        </p:nvSpPr>
        <p:spPr bwMode="auto">
          <a:xfrm>
            <a:off x="2189420" y="13305237"/>
            <a:ext cx="25970400" cy="3922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540000" tIns="540000" rIns="540000" bIns="594000" numCol="1" anchor="t" anchorCtr="0" compatLnSpc="1">
            <a:prstTxWarp prst="textNoShape">
              <a:avLst/>
            </a:prstTxWarp>
          </a:bodyPr>
          <a:lstStyle/>
          <a:p>
            <a:r>
              <a:rPr lang="en-IN" sz="3000" dirty="0">
                <a:latin typeface="Source Sans Pro"/>
              </a:rPr>
              <a:t>The expansion of electronic commerce, together with increasing confidence of customers in electronic payment, effective Fraud Detection Systems (FDS) are increasingly </a:t>
            </a:r>
            <a:r>
              <a:rPr lang="en-IN" sz="3000" dirty="0" smtClean="0">
                <a:latin typeface="Source Sans Pro"/>
              </a:rPr>
              <a:t>becoming </a:t>
            </a:r>
            <a:r>
              <a:rPr lang="en-IN" sz="3000" dirty="0">
                <a:latin typeface="Source Sans Pro"/>
              </a:rPr>
              <a:t>a critical factor.</a:t>
            </a:r>
          </a:p>
          <a:p>
            <a:r>
              <a:rPr lang="en-IN" sz="3000" dirty="0">
                <a:latin typeface="Source Sans Pro"/>
              </a:rPr>
              <a:t>The Fraud Detection we discuss in this paper is the process of identifying if an authorized credit card transaction belongs to the class of </a:t>
            </a:r>
            <a:r>
              <a:rPr lang="en-IN" sz="3000" dirty="0" smtClean="0">
                <a:latin typeface="Source Sans Pro"/>
              </a:rPr>
              <a:t>fraudulent </a:t>
            </a:r>
            <a:r>
              <a:rPr lang="en-IN" sz="3000" dirty="0">
                <a:latin typeface="Source Sans Pro"/>
              </a:rPr>
              <a:t>or genuine transaction.</a:t>
            </a:r>
          </a:p>
          <a:p>
            <a:r>
              <a:rPr lang="en-IN" sz="3000" dirty="0">
                <a:latin typeface="Source Sans Pro"/>
              </a:rPr>
              <a:t>To model a FDS, one of the major challenge faced is the Class Imbalance present in the transaction dataset, i.e. Genuine Transactions far outnumber frauds</a:t>
            </a:r>
            <a:r>
              <a:rPr lang="en-IN" sz="3000" dirty="0" smtClean="0">
                <a:latin typeface="Source Sans Pro"/>
              </a:rPr>
              <a:t>. We </a:t>
            </a:r>
            <a:r>
              <a:rPr lang="en-IN" sz="3000" dirty="0">
                <a:latin typeface="Source Sans Pro"/>
              </a:rPr>
              <a:t>evaluate different learning strategies </a:t>
            </a:r>
            <a:r>
              <a:rPr lang="en-IN" sz="3000" dirty="0" smtClean="0">
                <a:latin typeface="Source Sans Pro"/>
              </a:rPr>
              <a:t>and compare their performance </a:t>
            </a:r>
            <a:r>
              <a:rPr lang="en-IN" sz="3000" dirty="0">
                <a:latin typeface="Source Sans Pro"/>
              </a:rPr>
              <a:t>based on e</a:t>
            </a:r>
            <a:r>
              <a:rPr lang="en-IN" sz="3000" dirty="0" smtClean="0">
                <a:latin typeface="Source Sans Pro"/>
              </a:rPr>
              <a:t>valuation metrics F1-Score</a:t>
            </a:r>
            <a:r>
              <a:rPr lang="en-IN" sz="3000" dirty="0">
                <a:latin typeface="Source Sans Pro"/>
              </a:rPr>
              <a:t>, ROC and AUC.</a:t>
            </a:r>
          </a:p>
        </p:txBody>
      </p:sp>
      <p:sp>
        <p:nvSpPr>
          <p:cNvPr id="24" name="Rectangle 55"/>
          <p:cNvSpPr>
            <a:spLocks noChangeArrowheads="1"/>
          </p:cNvSpPr>
          <p:nvPr/>
        </p:nvSpPr>
        <p:spPr bwMode="auto">
          <a:xfrm>
            <a:off x="2183004" y="17371702"/>
            <a:ext cx="12920400" cy="1571891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540000" tIns="540000" rIns="540000" bIns="594000" numCol="1" anchor="ctr" anchorCtr="0" compatLnSpc="1">
            <a:prstTxWarp prst="textNoShape">
              <a:avLst/>
            </a:prstTxWarp>
          </a:bodyPr>
          <a:lstStyle/>
          <a:p>
            <a:r>
              <a:rPr lang="de-DE" sz="4000" kern="0" dirty="0" smtClean="0">
                <a:solidFill>
                  <a:srgbClr val="0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 pitchFamily="34" charset="0"/>
              </a:rPr>
              <a:t>Data </a:t>
            </a:r>
            <a:r>
              <a:rPr lang="de-DE" sz="4000" kern="0" dirty="0" err="1" smtClean="0">
                <a:solidFill>
                  <a:srgbClr val="0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 pitchFamily="34" charset="0"/>
              </a:rPr>
              <a:t>Preprocessing</a:t>
            </a:r>
            <a:endParaRPr lang="de-DE" altLang="de-DE" sz="4200" b="1" dirty="0">
              <a:solidFill>
                <a:srgbClr val="000000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15239420" y="17371702"/>
            <a:ext cx="12920400" cy="1571891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540000" tIns="540000" rIns="540000" bIns="59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z="4000" kern="0" dirty="0" err="1" smtClean="0">
                <a:solidFill>
                  <a:srgbClr val="0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 pitchFamily="34" charset="0"/>
              </a:rPr>
              <a:t>Algorithm</a:t>
            </a:r>
            <a:r>
              <a:rPr lang="de-DE" sz="4000" kern="0" dirty="0" smtClean="0">
                <a:solidFill>
                  <a:srgbClr val="0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 pitchFamily="34" charset="0"/>
              </a:rPr>
              <a:t> </a:t>
            </a:r>
            <a:r>
              <a:rPr lang="de-DE" sz="4000" kern="0" dirty="0" err="1" smtClean="0">
                <a:solidFill>
                  <a:srgbClr val="0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 pitchFamily="34" charset="0"/>
              </a:rPr>
              <a:t>Selection</a:t>
            </a:r>
            <a:endParaRPr lang="de-DE" altLang="de-DE" sz="4200" b="1" dirty="0">
              <a:solidFill>
                <a:srgbClr val="000000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15239420" y="19027932"/>
            <a:ext cx="12920400" cy="12889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540000" tIns="540000" rIns="540000" bIns="594000" numCol="1" anchor="t" anchorCtr="0" compatLnSpc="1">
            <a:prstTxWarp prst="textNoShape">
              <a:avLst/>
            </a:prstTxWarp>
          </a:bodyPr>
          <a:lstStyle/>
          <a:p>
            <a:r>
              <a:rPr lang="en-US" sz="3000" b="1" dirty="0" smtClean="0">
                <a:latin typeface="Source Sans Pro"/>
              </a:rPr>
              <a:t>Learning Strategy based on 3 layer Neural net</a:t>
            </a:r>
            <a:r>
              <a:rPr lang="en-US" sz="3000" dirty="0" smtClean="0">
                <a:latin typeface="Source Sans Pro"/>
              </a:rPr>
              <a:t>.</a:t>
            </a:r>
          </a:p>
          <a:p>
            <a:r>
              <a:rPr lang="en-US" sz="3000" dirty="0" smtClean="0">
                <a:latin typeface="Source Sans Pro"/>
              </a:rPr>
              <a:t>We performing </a:t>
            </a:r>
            <a:r>
              <a:rPr lang="en-US" sz="3000" dirty="0" smtClean="0">
                <a:latin typeface="Source Sans Pro"/>
              </a:rPr>
              <a:t>a Cross Validation for different </a:t>
            </a:r>
            <a:r>
              <a:rPr lang="en-US" sz="3000" dirty="0" smtClean="0">
                <a:latin typeface="Source Sans Pro"/>
              </a:rPr>
              <a:t>frequencies </a:t>
            </a:r>
            <a:r>
              <a:rPr lang="en-US" sz="3000" dirty="0" smtClean="0">
                <a:latin typeface="Source Sans Pro"/>
              </a:rPr>
              <a:t>of </a:t>
            </a:r>
            <a:r>
              <a:rPr lang="en-US" sz="3000" dirty="0" err="1" smtClean="0">
                <a:latin typeface="Source Sans Pro"/>
              </a:rPr>
              <a:t>undersampling</a:t>
            </a:r>
            <a:r>
              <a:rPr lang="en-US" sz="3000" dirty="0">
                <a:latin typeface="Source Sans Pro"/>
              </a:rPr>
              <a:t> </a:t>
            </a:r>
            <a:r>
              <a:rPr lang="en-US" sz="3000" dirty="0" smtClean="0">
                <a:latin typeface="Source Sans Pro"/>
              </a:rPr>
              <a:t>c</a:t>
            </a:r>
            <a:r>
              <a:rPr lang="en-US" sz="3000" dirty="0" smtClean="0">
                <a:latin typeface="Source Sans Pro"/>
              </a:rPr>
              <a:t>alibrating the Posterior Probability and the Threshold adjustment.</a:t>
            </a:r>
          </a:p>
          <a:p>
            <a:r>
              <a:rPr lang="en-US" sz="3000" dirty="0" smtClean="0">
                <a:latin typeface="Source Sans Pro"/>
              </a:rPr>
              <a:t>Comparing the performance with the Posterior Probability Calibration.</a:t>
            </a:r>
            <a:endParaRPr lang="en-US" sz="3000" dirty="0" smtClean="0">
              <a:latin typeface="Source Sans Pro"/>
            </a:endParaRPr>
          </a:p>
          <a:p>
            <a:endParaRPr lang="en-US" sz="3000" dirty="0" smtClean="0">
              <a:latin typeface="Source Sans Pro"/>
            </a:endParaRPr>
          </a:p>
          <a:p>
            <a:endParaRPr lang="en-US" sz="3000" dirty="0">
              <a:latin typeface="Source Sans Pro"/>
            </a:endParaRPr>
          </a:p>
          <a:p>
            <a:endParaRPr lang="en-US" sz="3000" dirty="0" smtClean="0">
              <a:latin typeface="Source Sans Pro"/>
            </a:endParaRPr>
          </a:p>
          <a:p>
            <a:endParaRPr lang="en-US" sz="3000" dirty="0">
              <a:latin typeface="Source Sans Pro"/>
            </a:endParaRPr>
          </a:p>
          <a:p>
            <a:endParaRPr lang="en-US" sz="3000" dirty="0" smtClean="0">
              <a:latin typeface="Source Sans Pro"/>
            </a:endParaRPr>
          </a:p>
          <a:p>
            <a:endParaRPr lang="en-US" sz="3000" dirty="0">
              <a:latin typeface="Source Sans Pro"/>
            </a:endParaRPr>
          </a:p>
          <a:p>
            <a:endParaRPr lang="en-US" sz="3000" dirty="0" smtClean="0">
              <a:latin typeface="Source Sans Pro"/>
            </a:endParaRPr>
          </a:p>
          <a:p>
            <a:endParaRPr lang="en-US" sz="3000" dirty="0">
              <a:latin typeface="Source Sans Pro"/>
            </a:endParaRPr>
          </a:p>
          <a:p>
            <a:endParaRPr lang="en-US" sz="3000" dirty="0" smtClean="0">
              <a:latin typeface="Source Sans Pro"/>
            </a:endParaRPr>
          </a:p>
          <a:p>
            <a:endParaRPr lang="en-US" sz="3000" dirty="0">
              <a:latin typeface="Source Sans Pro"/>
            </a:endParaRPr>
          </a:p>
          <a:p>
            <a:endParaRPr lang="en-US" sz="3000" dirty="0" smtClean="0">
              <a:latin typeface="Source Sans Pro"/>
            </a:endParaRPr>
          </a:p>
          <a:p>
            <a:endParaRPr lang="en-US" sz="3000" dirty="0">
              <a:latin typeface="Source Sans Pro"/>
            </a:endParaRPr>
          </a:p>
          <a:p>
            <a:endParaRPr lang="en-US" sz="3000" dirty="0" smtClean="0">
              <a:latin typeface="Source Sans Pro"/>
            </a:endParaRPr>
          </a:p>
          <a:p>
            <a:endParaRPr lang="en-US" sz="3000" dirty="0">
              <a:latin typeface="Source Sans Pro"/>
            </a:endParaRPr>
          </a:p>
          <a:p>
            <a:endParaRPr lang="en-US" sz="3000" dirty="0" smtClean="0">
              <a:latin typeface="Source Sans Pro"/>
            </a:endParaRPr>
          </a:p>
          <a:p>
            <a:endParaRPr lang="en-US" sz="3000" dirty="0">
              <a:latin typeface="Source Sans Pro"/>
            </a:endParaRPr>
          </a:p>
          <a:p>
            <a:r>
              <a:rPr lang="en-US" sz="3000" b="1" dirty="0" smtClean="0">
                <a:latin typeface="Source Sans Pro"/>
              </a:rPr>
              <a:t>Final Result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125639" y="7164902"/>
            <a:ext cx="25976816" cy="44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1293393" rtl="0" eaLnBrk="0" fontAlgn="auto" latinLnBrk="0" hangingPunct="0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buClr>
                <a:srgbClr val="E30034"/>
              </a:buClr>
              <a:buSzTx/>
              <a:buFontTx/>
              <a:buNone/>
              <a:tabLst/>
              <a:defRPr/>
            </a:pPr>
            <a:r>
              <a:rPr lang="de-DE" sz="12000" kern="0" noProof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Credit</a:t>
            </a:r>
            <a:r>
              <a:rPr lang="de-DE" sz="12000" kern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de-DE" sz="12000" kern="0" noProof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Fraud</a:t>
            </a:r>
            <a:r>
              <a:rPr lang="de-DE" sz="12000" kern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de-DE" sz="12000" kern="0" noProof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Detection</a:t>
            </a:r>
            <a:r>
              <a:rPr lang="de-DE" sz="12000" kern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de-DE" sz="120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</a:t>
            </a:r>
            <a:r>
              <a:rPr lang="de-DE" sz="12000" kern="0" noProof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ystem</a:t>
            </a:r>
            <a:r>
              <a:rPr lang="de-DE" sz="12000" kern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de-DE" sz="12000" kern="0" noProof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based</a:t>
            </a:r>
            <a:r>
              <a:rPr lang="de-DE" sz="12000" kern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on </a:t>
            </a:r>
            <a:r>
              <a:rPr lang="de-DE" sz="12000" kern="0" noProof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Neural</a:t>
            </a:r>
            <a:r>
              <a:rPr lang="de-DE" sz="12000" kern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Network</a:t>
            </a:r>
          </a:p>
          <a:p>
            <a:pPr marL="0" marR="0" lvl="0" indent="0" defTabSz="1293393" rtl="0" eaLnBrk="0" fontAlgn="auto" latinLnBrk="0" hangingPunct="0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buClr>
                <a:srgbClr val="E30034"/>
              </a:buClr>
              <a:buSzTx/>
              <a:buFontTx/>
              <a:buNone/>
              <a:tabLst/>
              <a:defRPr/>
            </a:pPr>
            <a:r>
              <a:rPr lang="de-DE" sz="3200" kern="0" dirty="0" err="1" smtClean="0">
                <a:solidFill>
                  <a:srgbClr val="000000"/>
                </a:solidFill>
                <a:latin typeface="Source Sans Pro Light" panose="020B0403030403020204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kumimoji="0" lang="de-DE" sz="3200" b="0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 panose="020B0403030403020204" pitchFamily="34" charset="0"/>
                <a:ea typeface="Verdana" pitchFamily="34" charset="0"/>
                <a:cs typeface="Verdana" pitchFamily="34" charset="0"/>
              </a:rPr>
              <a:t>akendra</a:t>
            </a:r>
            <a:r>
              <a:rPr kumimoji="0" lang="de-DE" sz="3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 panose="020B0403030403020204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de-DE" sz="3200" b="0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 panose="020B0403030403020204" pitchFamily="34" charset="0"/>
                <a:ea typeface="Verdana" pitchFamily="34" charset="0"/>
                <a:cs typeface="Verdana" pitchFamily="34" charset="0"/>
              </a:rPr>
              <a:t>Thapa</a:t>
            </a:r>
            <a:r>
              <a:rPr kumimoji="0" lang="de-DE" sz="3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 Light" panose="020B0403030403020204" pitchFamily="34" charset="0"/>
                <a:ea typeface="Verdana" pitchFamily="34" charset="0"/>
                <a:cs typeface="Verdana" pitchFamily="34" charset="0"/>
              </a:rPr>
              <a:t> – rakendra.thapa@infineon.com</a:t>
            </a:r>
            <a:endParaRPr kumimoji="0" lang="de-DE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 bwMode="auto">
          <a:xfrm>
            <a:off x="2191883" y="41414690"/>
            <a:ext cx="19269228" cy="101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defTabSz="1293393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424"/>
              </a:spcAft>
              <a:buClr>
                <a:schemeClr val="accent1"/>
              </a:buClr>
            </a:pPr>
            <a:r>
              <a:rPr lang="de-DE" sz="4000" kern="0" dirty="0">
                <a:latin typeface="Source Sans Pro" panose="020B0503030403020204" pitchFamily="34" charset="0"/>
                <a:ea typeface="Source Sans Pro" panose="020B0503030403020204" pitchFamily="34" charset="0"/>
                <a:cs typeface="Verdana" pitchFamily="34" charset="0"/>
              </a:rPr>
              <a:t>www.infineon.com</a:t>
            </a:r>
          </a:p>
        </p:txBody>
      </p:sp>
      <p:cxnSp>
        <p:nvCxnSpPr>
          <p:cNvPr id="14" name="Gerade Verbindung 13"/>
          <p:cNvCxnSpPr>
            <a:endCxn id="16" idx="2"/>
          </p:cNvCxnSpPr>
          <p:nvPr/>
        </p:nvCxnSpPr>
        <p:spPr>
          <a:xfrm>
            <a:off x="15356017" y="3329752"/>
            <a:ext cx="4026361" cy="2715613"/>
          </a:xfrm>
          <a:prstGeom prst="line">
            <a:avLst/>
          </a:prstGeom>
          <a:ln w="508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23"/>
          <p:cNvSpPr/>
          <p:nvPr/>
        </p:nvSpPr>
        <p:spPr bwMode="auto">
          <a:xfrm>
            <a:off x="15067669" y="2994017"/>
            <a:ext cx="576695" cy="576470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01842" tIns="101842" rIns="101842" bIns="101842" rtlCol="0" anchor="ctr"/>
          <a:lstStyle/>
          <a:p>
            <a:pPr algn="ctr" eaLnBrk="0" hangingPunct="0"/>
            <a:endParaRPr lang="de-DE" sz="23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15356016" y="-264284"/>
            <a:ext cx="2013181" cy="3546536"/>
          </a:xfrm>
          <a:prstGeom prst="line">
            <a:avLst/>
          </a:prstGeom>
          <a:ln w="508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5295386" y="3282254"/>
            <a:ext cx="10060630" cy="3632045"/>
          </a:xfrm>
          <a:prstGeom prst="line">
            <a:avLst/>
          </a:prstGeom>
          <a:ln w="508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H="1" flipV="1">
            <a:off x="305927" y="-329361"/>
            <a:ext cx="3639425" cy="7494263"/>
          </a:xfrm>
          <a:prstGeom prst="line">
            <a:avLst/>
          </a:prstGeom>
          <a:ln w="508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58"/>
          <p:cNvSpPr>
            <a:spLocks noChangeArrowheads="1"/>
          </p:cNvSpPr>
          <p:nvPr/>
        </p:nvSpPr>
        <p:spPr bwMode="auto">
          <a:xfrm>
            <a:off x="2183004" y="19027932"/>
            <a:ext cx="12920400" cy="12889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540000" tIns="540000" rIns="540000" bIns="594000" numCol="1" anchor="t" anchorCtr="0" compatLnSpc="1">
            <a:prstTxWarp prst="textNoShape">
              <a:avLst/>
            </a:prstTxWarp>
          </a:bodyPr>
          <a:lstStyle/>
          <a:p>
            <a:pPr lvl="0" defTabSz="1293393" eaLnBrk="0" fontAlgn="auto" hangingPunct="0">
              <a:spcBef>
                <a:spcPts val="1132"/>
              </a:spcBef>
              <a:spcAft>
                <a:spcPts val="0"/>
              </a:spcAft>
              <a:buClr>
                <a:srgbClr val="E30034"/>
              </a:buClr>
            </a:pPr>
            <a:r>
              <a:rPr lang="de-DE" sz="3000" b="1" kern="0" dirty="0" smtClean="0">
                <a:solidFill>
                  <a:srgbClr val="000000"/>
                </a:solidFill>
                <a:latin typeface="Source Sans Pro"/>
                <a:ea typeface="Source Sans Pro" panose="020B0503030403020204" pitchFamily="34" charset="0"/>
                <a:cs typeface="Verdana" pitchFamily="34" charset="0"/>
              </a:rPr>
              <a:t>Data </a:t>
            </a:r>
            <a:r>
              <a:rPr lang="de-DE" sz="3000" b="1" kern="0" dirty="0" err="1" smtClean="0">
                <a:solidFill>
                  <a:srgbClr val="000000"/>
                </a:solidFill>
                <a:latin typeface="Source Sans Pro"/>
                <a:ea typeface="Source Sans Pro" panose="020B0503030403020204" pitchFamily="34" charset="0"/>
                <a:cs typeface="Verdana" pitchFamily="34" charset="0"/>
              </a:rPr>
              <a:t>Characteristics</a:t>
            </a:r>
            <a:endParaRPr lang="de-DE" sz="3000" b="1" kern="0" dirty="0" smtClean="0">
              <a:solidFill>
                <a:srgbClr val="000000"/>
              </a:solidFill>
              <a:latin typeface="Source Sans Pro"/>
              <a:ea typeface="Source Sans Pro" panose="020B0503030403020204" pitchFamily="34" charset="0"/>
              <a:cs typeface="Verdana" pitchFamily="34" charset="0"/>
            </a:endParaRPr>
          </a:p>
          <a:p>
            <a:pPr lvl="0" defTabSz="1293393" eaLnBrk="0" fontAlgn="auto" hangingPunct="0">
              <a:spcBef>
                <a:spcPts val="1132"/>
              </a:spcBef>
              <a:spcAft>
                <a:spcPts val="0"/>
              </a:spcAft>
              <a:buClr>
                <a:srgbClr val="E30034"/>
              </a:buClr>
            </a:pPr>
            <a:r>
              <a:rPr lang="en-US" sz="3000" dirty="0">
                <a:latin typeface="Source Sans Pro"/>
              </a:rPr>
              <a:t>W</a:t>
            </a:r>
            <a:r>
              <a:rPr lang="en-US" sz="3000" dirty="0" smtClean="0">
                <a:latin typeface="Source Sans Pro"/>
              </a:rPr>
              <a:t>e </a:t>
            </a:r>
            <a:r>
              <a:rPr lang="en-US" sz="3000" dirty="0">
                <a:latin typeface="Source Sans Pro"/>
              </a:rPr>
              <a:t>use the </a:t>
            </a:r>
            <a:r>
              <a:rPr lang="en-US" sz="3000" dirty="0" smtClean="0">
                <a:latin typeface="Source Sans Pro"/>
              </a:rPr>
              <a:t>dataset </a:t>
            </a:r>
            <a:r>
              <a:rPr lang="en-US" sz="3000" dirty="0">
                <a:latin typeface="Source Sans Pro"/>
              </a:rPr>
              <a:t>(</a:t>
            </a:r>
            <a:r>
              <a:rPr lang="en-US" sz="3000" u="sng" dirty="0">
                <a:latin typeface="Source Sans Pro"/>
                <a:hlinkClick r:id="rId3"/>
              </a:rPr>
              <a:t>http://www.ulb.ac.be/di/map/adalpozz/data/creditcard.Rdata</a:t>
            </a:r>
            <a:r>
              <a:rPr lang="en-US" sz="3000" dirty="0" smtClean="0">
                <a:latin typeface="Source Sans Pro"/>
              </a:rPr>
              <a:t>). </a:t>
            </a:r>
            <a:r>
              <a:rPr lang="en-US" sz="3000" dirty="0">
                <a:latin typeface="Source Sans Pro"/>
              </a:rPr>
              <a:t>shared in public domain containing information about credit card transaction with examples of fraudulent samples </a:t>
            </a:r>
            <a:r>
              <a:rPr lang="en-US" sz="3000" dirty="0" smtClean="0">
                <a:latin typeface="Source Sans Pro"/>
              </a:rPr>
              <a:t>.</a:t>
            </a:r>
          </a:p>
          <a:p>
            <a:pPr lvl="0" defTabSz="1293393" eaLnBrk="0" fontAlgn="auto" hangingPunct="0">
              <a:spcBef>
                <a:spcPts val="1132"/>
              </a:spcBef>
              <a:spcAft>
                <a:spcPts val="0"/>
              </a:spcAft>
              <a:buClr>
                <a:srgbClr val="E30034"/>
              </a:buClr>
            </a:pPr>
            <a:endParaRPr lang="en-US" sz="3000" dirty="0" smtClean="0">
              <a:latin typeface="Source Sans Pro"/>
            </a:endParaRPr>
          </a:p>
          <a:p>
            <a:pPr lvl="0" defTabSz="1293393" eaLnBrk="0" fontAlgn="auto" hangingPunct="0">
              <a:spcBef>
                <a:spcPts val="1132"/>
              </a:spcBef>
              <a:spcAft>
                <a:spcPts val="0"/>
              </a:spcAft>
              <a:buClr>
                <a:srgbClr val="E30034"/>
              </a:buClr>
            </a:pPr>
            <a:endParaRPr lang="en-US" sz="3000" dirty="0">
              <a:latin typeface="Source Sans Pro"/>
            </a:endParaRPr>
          </a:p>
          <a:p>
            <a:pPr lvl="0" defTabSz="1293393" eaLnBrk="0" fontAlgn="auto" hangingPunct="0">
              <a:spcBef>
                <a:spcPts val="1132"/>
              </a:spcBef>
              <a:spcAft>
                <a:spcPts val="0"/>
              </a:spcAft>
              <a:buClr>
                <a:srgbClr val="E30034"/>
              </a:buClr>
            </a:pPr>
            <a:endParaRPr lang="en-US" sz="3000" dirty="0" smtClean="0">
              <a:latin typeface="Source Sans Pro"/>
            </a:endParaRPr>
          </a:p>
          <a:p>
            <a:pPr lvl="0" defTabSz="1293393" eaLnBrk="0" fontAlgn="auto" hangingPunct="0">
              <a:spcBef>
                <a:spcPts val="1132"/>
              </a:spcBef>
              <a:spcAft>
                <a:spcPts val="0"/>
              </a:spcAft>
              <a:buClr>
                <a:srgbClr val="E30034"/>
              </a:buClr>
            </a:pPr>
            <a:endParaRPr lang="en-US" sz="3000" dirty="0">
              <a:latin typeface="Source Sans Pro"/>
            </a:endParaRPr>
          </a:p>
          <a:p>
            <a:pPr lvl="0" defTabSz="1293393" eaLnBrk="0" fontAlgn="auto" hangingPunct="0">
              <a:spcBef>
                <a:spcPts val="1132"/>
              </a:spcBef>
              <a:spcAft>
                <a:spcPts val="0"/>
              </a:spcAft>
              <a:buClr>
                <a:srgbClr val="E30034"/>
              </a:buClr>
            </a:pPr>
            <a:endParaRPr lang="en-US" sz="3000" dirty="0" smtClean="0">
              <a:latin typeface="Source Sans Pro"/>
            </a:endParaRPr>
          </a:p>
          <a:p>
            <a:pPr lvl="0" defTabSz="1293393" eaLnBrk="0" fontAlgn="auto" hangingPunct="0">
              <a:spcBef>
                <a:spcPts val="1132"/>
              </a:spcBef>
              <a:spcAft>
                <a:spcPts val="0"/>
              </a:spcAft>
              <a:buClr>
                <a:srgbClr val="E30034"/>
              </a:buClr>
            </a:pPr>
            <a:endParaRPr lang="en-US" sz="3000" dirty="0">
              <a:latin typeface="Source Sans Pro"/>
            </a:endParaRPr>
          </a:p>
          <a:p>
            <a:pPr lvl="0" defTabSz="1293393" eaLnBrk="0" fontAlgn="auto" hangingPunct="0">
              <a:spcBef>
                <a:spcPts val="1132"/>
              </a:spcBef>
              <a:spcAft>
                <a:spcPts val="0"/>
              </a:spcAft>
              <a:buClr>
                <a:srgbClr val="E30034"/>
              </a:buClr>
            </a:pPr>
            <a:endParaRPr lang="en-US" sz="3000" dirty="0" smtClean="0">
              <a:latin typeface="Source Sans Pro"/>
            </a:endParaRPr>
          </a:p>
          <a:p>
            <a:pPr lvl="0" defTabSz="1293393" eaLnBrk="0" fontAlgn="auto" hangingPunct="0">
              <a:spcBef>
                <a:spcPts val="1132"/>
              </a:spcBef>
              <a:spcAft>
                <a:spcPts val="0"/>
              </a:spcAft>
              <a:buClr>
                <a:srgbClr val="E30034"/>
              </a:buClr>
            </a:pPr>
            <a:endParaRPr lang="en-US" sz="3000" dirty="0">
              <a:latin typeface="Source Sans Pro"/>
            </a:endParaRPr>
          </a:p>
          <a:p>
            <a:pPr lvl="0" defTabSz="1293393" eaLnBrk="0" fontAlgn="auto" hangingPunct="0">
              <a:spcBef>
                <a:spcPts val="1132"/>
              </a:spcBef>
              <a:spcAft>
                <a:spcPts val="0"/>
              </a:spcAft>
              <a:buClr>
                <a:srgbClr val="E30034"/>
              </a:buClr>
            </a:pPr>
            <a:r>
              <a:rPr lang="en-US" sz="3000" b="1" dirty="0" smtClean="0">
                <a:latin typeface="Source Sans Pro"/>
              </a:rPr>
              <a:t>Data Preprocessing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2257" y="22124362"/>
            <a:ext cx="11665620" cy="4610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indent="-742950">
              <a:buAutoNum type="arabicParenR"/>
            </a:pPr>
            <a:r>
              <a:rPr lang="en-US" sz="3000" dirty="0" smtClean="0">
                <a:latin typeface="Source Sans Pro"/>
              </a:rPr>
              <a:t>Contained  32 numerical input variable and 284801 transaction samples.</a:t>
            </a:r>
            <a:endParaRPr lang="en-US" sz="3000" dirty="0">
              <a:latin typeface="Source Sans Pro"/>
            </a:endParaRPr>
          </a:p>
          <a:p>
            <a:pPr marL="742950" indent="-742950">
              <a:buAutoNum type="arabicParenR"/>
            </a:pPr>
            <a:r>
              <a:rPr lang="en-US" sz="3000" dirty="0">
                <a:latin typeface="Source Sans Pro"/>
              </a:rPr>
              <a:t>Contained binary, </a:t>
            </a:r>
            <a:r>
              <a:rPr lang="en-US" sz="3000" dirty="0" smtClean="0">
                <a:latin typeface="Source Sans Pro"/>
              </a:rPr>
              <a:t>and </a:t>
            </a:r>
            <a:r>
              <a:rPr lang="en-US" sz="3000" dirty="0">
                <a:latin typeface="Source Sans Pro"/>
              </a:rPr>
              <a:t>numeric </a:t>
            </a:r>
            <a:r>
              <a:rPr lang="en-US" sz="3000" dirty="0" smtClean="0">
                <a:latin typeface="Source Sans Pro"/>
              </a:rPr>
              <a:t>data.</a:t>
            </a:r>
            <a:endParaRPr lang="en-US" sz="3000" dirty="0">
              <a:latin typeface="Source Sans Pro"/>
            </a:endParaRPr>
          </a:p>
          <a:p>
            <a:pPr marL="742950" indent="-742950">
              <a:buAutoNum type="arabicParenR"/>
            </a:pPr>
            <a:r>
              <a:rPr lang="en-US" sz="3000" dirty="0" smtClean="0">
                <a:latin typeface="Source Sans Pro"/>
              </a:rPr>
              <a:t>Dataset is highly unbalanced with fraud representing 0.172% of all transaction (492 frauds out of 284807 transactions).</a:t>
            </a:r>
            <a:endParaRPr lang="en-US" sz="3000" dirty="0">
              <a:latin typeface="Source Sans Pro"/>
            </a:endParaRPr>
          </a:p>
          <a:p>
            <a:pPr marL="742950" indent="-742950">
              <a:buAutoNum type="arabicParenR"/>
            </a:pPr>
            <a:r>
              <a:rPr lang="en-US" sz="3000" dirty="0">
                <a:latin typeface="Source Sans Pro"/>
              </a:rPr>
              <a:t>Data was highly inseparable/overlapping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82257" y="27525112"/>
            <a:ext cx="11665620" cy="33239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indent="-742950">
              <a:buAutoNum type="arabicParenR"/>
            </a:pPr>
            <a:r>
              <a:rPr lang="en-US" sz="3000" dirty="0" smtClean="0">
                <a:latin typeface="Source Sans Pro"/>
              </a:rPr>
              <a:t>Z-score Normalizing of the data.</a:t>
            </a:r>
            <a:endParaRPr lang="en-US" sz="3000" dirty="0">
              <a:latin typeface="Source Sans Pro"/>
            </a:endParaRPr>
          </a:p>
          <a:p>
            <a:pPr marL="742950" indent="-742950">
              <a:buAutoNum type="arabicParenR"/>
            </a:pPr>
            <a:r>
              <a:rPr lang="en-US" sz="3000" dirty="0" err="1" smtClean="0">
                <a:latin typeface="Source Sans Pro"/>
              </a:rPr>
              <a:t>Undersampling</a:t>
            </a:r>
            <a:r>
              <a:rPr lang="en-US" sz="3000" dirty="0" smtClean="0">
                <a:latin typeface="Source Sans Pro"/>
              </a:rPr>
              <a:t> based balancing.</a:t>
            </a:r>
          </a:p>
          <a:p>
            <a:pPr marL="742950" indent="-742950">
              <a:buAutoNum type="arabicParenR"/>
            </a:pPr>
            <a:r>
              <a:rPr lang="en-US" sz="3000" dirty="0" smtClean="0">
                <a:latin typeface="Source Sans Pro"/>
              </a:rPr>
              <a:t>Correct the artificial bias introduced by </a:t>
            </a:r>
            <a:r>
              <a:rPr lang="en-US" sz="3000" dirty="0" err="1" smtClean="0">
                <a:latin typeface="Source Sans Pro"/>
              </a:rPr>
              <a:t>undersampling</a:t>
            </a:r>
            <a:r>
              <a:rPr lang="en-US" sz="3000" dirty="0" smtClean="0">
                <a:latin typeface="Source Sans Pro"/>
              </a:rPr>
              <a:t> by calibrating the Posteriors Probability of the model learned on balanced subset. </a:t>
            </a:r>
          </a:p>
          <a:p>
            <a:pPr marL="742950" indent="-742950">
              <a:buAutoNum type="arabicParenR"/>
            </a:pPr>
            <a:r>
              <a:rPr lang="en-US" sz="3000" dirty="0" smtClean="0">
                <a:latin typeface="Source Sans Pro"/>
              </a:rPr>
              <a:t>Using Bayes Minimum Risk theory to correct classification threshold and adjust after </a:t>
            </a:r>
            <a:r>
              <a:rPr lang="en-US" sz="3000" dirty="0" err="1" smtClean="0">
                <a:latin typeface="Source Sans Pro"/>
              </a:rPr>
              <a:t>undersampling</a:t>
            </a:r>
            <a:r>
              <a:rPr lang="en-US" sz="3000" dirty="0" smtClean="0">
                <a:latin typeface="Source Sans Pro"/>
              </a:rPr>
              <a:t>.</a:t>
            </a:r>
            <a:endParaRPr lang="en-US" sz="3000" dirty="0">
              <a:latin typeface="Source Sans Pro"/>
            </a:endParaRPr>
          </a:p>
        </p:txBody>
      </p:sp>
      <p:pic>
        <p:nvPicPr>
          <p:cNvPr id="1026" name="Picture 2" descr="C:\Users\ThapaRak\Documents\MyCodes\ML_Exercises\dataset\PlotAll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31" y="33222188"/>
            <a:ext cx="7891270" cy="789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66627"/>
              </p:ext>
            </p:extLst>
          </p:nvPr>
        </p:nvGraphicFramePr>
        <p:xfrm>
          <a:off x="10819387" y="33290030"/>
          <a:ext cx="9993327" cy="7925268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448476"/>
                <a:gridCol w="1802643"/>
                <a:gridCol w="1685552"/>
                <a:gridCol w="1685552"/>
                <a:gridCol w="1685552"/>
                <a:gridCol w="1685552"/>
              </a:tblGrid>
              <a:tr h="11003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β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0.015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0.00516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0.00172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17635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NN with no calibrated Probability and Threshold Adjustment</a:t>
                      </a:r>
                      <a:endParaRPr lang="en-IN" sz="1100" b="1" dirty="0" smtClean="0">
                        <a:solidFill>
                          <a:schemeClr val="tx1"/>
                        </a:solidFill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320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  False Negative (FN)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32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Source Sans Pro"/>
                        </a:rPr>
                        <a:t>21</a:t>
                      </a:r>
                      <a:endParaRPr lang="en-IN" sz="1100" dirty="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17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Source Sans Pro"/>
                        </a:rPr>
                        <a:t>12</a:t>
                      </a:r>
                      <a:endParaRPr lang="en-IN" sz="1100" dirty="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  <a:ea typeface="Calibri"/>
                          <a:cs typeface="Times New Roman"/>
                        </a:rPr>
                        <a:t>41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6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False Positive(FP)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134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3113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5220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9415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  <a:ea typeface="Calibri"/>
                          <a:cs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512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True Negative (TN)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113591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110612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108505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104310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  <a:ea typeface="Calibri"/>
                          <a:cs typeface="Times New Roman"/>
                        </a:rPr>
                        <a:t>113711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44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True Positive (TP) 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166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177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181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186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  <a:ea typeface="Calibri"/>
                          <a:cs typeface="Times New Roman"/>
                        </a:rPr>
                        <a:t>153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698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Accuracy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0.9985428755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0.9724901907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0.9540303538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0.9172511258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  <a:ea typeface="Calibri"/>
                          <a:cs typeface="Times New Roman"/>
                        </a:rPr>
                        <a:t>0.99948210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9143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Classification Error Rate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0.001457124549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0.02750980926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0.04596964616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0.08274887424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  <a:ea typeface="Calibri"/>
                          <a:cs typeface="Times New Roman"/>
                        </a:rPr>
                        <a:t>0.000517893665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698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Precision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0.5533333333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0.0537993921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0.03351231253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0.01937298198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  <a:ea typeface="Calibri"/>
                          <a:cs typeface="Times New Roman"/>
                        </a:rPr>
                        <a:t>0.8947368421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983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Sensitivity (TPR)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0.8383838384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0.8939393939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0.9141414141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0.9393939394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  <a:ea typeface="Calibri"/>
                          <a:cs typeface="Times New Roman"/>
                        </a:rPr>
                        <a:t>0.7886597938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20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Specificity (TNR)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0.9988217191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0.972626951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0.9540998022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Source Sans Pro"/>
                        </a:rPr>
                        <a:t>0.9172125742</a:t>
                      </a:r>
                      <a:endParaRPr lang="en-IN" sz="110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Source Sans Pro"/>
                          <a:ea typeface="Calibri"/>
                          <a:cs typeface="Times New Roman"/>
                        </a:rPr>
                        <a:t>0.999841729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48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Source Sans Pro"/>
                        </a:rPr>
                        <a:t>AUC</a:t>
                      </a:r>
                      <a:endParaRPr lang="en-IN" sz="1100" dirty="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Source Sans Pro"/>
                        </a:rPr>
                        <a:t>0.9494208</a:t>
                      </a:r>
                      <a:endParaRPr lang="en-IN" sz="1100" dirty="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Source Sans Pro"/>
                        </a:rPr>
                        <a:t>0.9726553</a:t>
                      </a:r>
                      <a:endParaRPr lang="en-IN" sz="1100" dirty="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Source Sans Pro"/>
                        </a:rPr>
                        <a:t>0.9764814</a:t>
                      </a:r>
                      <a:endParaRPr lang="en-IN" sz="1100" dirty="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Source Sans Pro"/>
                        </a:rPr>
                        <a:t>0.976139</a:t>
                      </a:r>
                      <a:endParaRPr lang="en-IN" sz="1100" dirty="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effectLst/>
                          <a:latin typeface="Source Sans Pro"/>
                          <a:ea typeface="+mn-ea"/>
                          <a:cs typeface="+mn-cs"/>
                        </a:rPr>
                        <a:t>0.9494208</a:t>
                      </a:r>
                      <a:endParaRPr lang="en-IN" sz="1100" dirty="0">
                        <a:effectLst/>
                        <a:latin typeface="Source Sans Pro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21044808" y="31989732"/>
            <a:ext cx="7115012" cy="1304466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540000" tIns="540000" rIns="540000" bIns="59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z="4000" kern="0" dirty="0" smtClean="0">
                <a:solidFill>
                  <a:srgbClr val="0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 pitchFamily="34" charset="0"/>
              </a:rPr>
              <a:t>Future Work</a:t>
            </a:r>
            <a:endParaRPr lang="de-DE" altLang="de-DE" sz="4200" b="1" dirty="0">
              <a:solidFill>
                <a:srgbClr val="000000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2" name="Rectangle 65"/>
          <p:cNvSpPr>
            <a:spLocks noChangeArrowheads="1"/>
          </p:cNvSpPr>
          <p:nvPr/>
        </p:nvSpPr>
        <p:spPr bwMode="auto">
          <a:xfrm>
            <a:off x="21044808" y="33083464"/>
            <a:ext cx="7057648" cy="83478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540000" tIns="540000" rIns="540000" bIns="59400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AutoNum type="arabicPeriod"/>
            </a:pPr>
            <a:r>
              <a:rPr lang="en-US" sz="3000" dirty="0" smtClean="0">
                <a:latin typeface="Source Sans Pro"/>
              </a:rPr>
              <a:t>Run </a:t>
            </a:r>
            <a:r>
              <a:rPr lang="en-US" sz="3000" dirty="0" err="1" smtClean="0">
                <a:latin typeface="Source Sans Pro"/>
              </a:rPr>
              <a:t>Esemble</a:t>
            </a:r>
            <a:r>
              <a:rPr lang="en-US" sz="3000" dirty="0" smtClean="0">
                <a:latin typeface="Source Sans Pro"/>
              </a:rPr>
              <a:t> methods, like </a:t>
            </a:r>
            <a:r>
              <a:rPr lang="en-US" sz="3000" dirty="0" err="1" smtClean="0">
                <a:latin typeface="Source Sans Pro"/>
              </a:rPr>
              <a:t>RUSBoost</a:t>
            </a:r>
            <a:r>
              <a:rPr lang="en-US" sz="3000" dirty="0" smtClean="0">
                <a:latin typeface="Source Sans Pro"/>
              </a:rPr>
              <a:t>, which improves classification performance when training data is skewed.</a:t>
            </a:r>
          </a:p>
          <a:p>
            <a:pPr marL="514350" indent="-514350">
              <a:buAutoNum type="arabicPeriod"/>
            </a:pPr>
            <a:r>
              <a:rPr lang="en-US" sz="3000" dirty="0" smtClean="0">
                <a:latin typeface="Source Sans Pro"/>
              </a:rPr>
              <a:t>Incorporate following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i="1" u="sng" dirty="0" smtClean="0">
                <a:latin typeface="Source Sans Pro"/>
              </a:rPr>
              <a:t>Concept Drift</a:t>
            </a:r>
            <a:r>
              <a:rPr lang="en-IN" sz="3000" dirty="0" smtClean="0">
                <a:latin typeface="Source Sans Pro"/>
              </a:rPr>
              <a:t> - Transactions might change their statistical properties over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i="1" u="sng" dirty="0" smtClean="0">
                <a:latin typeface="Source Sans Pro"/>
              </a:rPr>
              <a:t>Verification Latency</a:t>
            </a:r>
            <a:r>
              <a:rPr lang="en-IN" sz="3000" u="sng" dirty="0" smtClean="0">
                <a:latin typeface="Source Sans Pro"/>
              </a:rPr>
              <a:t> </a:t>
            </a:r>
            <a:r>
              <a:rPr lang="en-IN" sz="3000" dirty="0" smtClean="0">
                <a:latin typeface="Source Sans Pro"/>
              </a:rPr>
              <a:t>- The way and timing with which supervised information is provided by the expert investigators.</a:t>
            </a:r>
          </a:p>
          <a:p>
            <a:pPr marL="514350" indent="-514350">
              <a:buAutoNum type="arabicPeriod"/>
            </a:pPr>
            <a:endParaRPr lang="en-US" sz="3000" dirty="0" smtClean="0">
              <a:latin typeface="Source Sans Pr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644363" y="22412402"/>
            <a:ext cx="12241393" cy="7017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000" dirty="0">
                <a:latin typeface="Source Sans Pro"/>
              </a:rPr>
              <a:t>Let </a:t>
            </a:r>
            <a:r>
              <a:rPr lang="el-GR" sz="3000" dirty="0">
                <a:latin typeface="Source Sans Pro"/>
              </a:rPr>
              <a:t>β</a:t>
            </a:r>
            <a:r>
              <a:rPr lang="en-US" sz="3000" dirty="0">
                <a:latin typeface="Source Sans Pro"/>
              </a:rPr>
              <a:t> = Probability of selecting a negative instance with </a:t>
            </a:r>
            <a:r>
              <a:rPr lang="en-US" sz="3000" dirty="0" err="1">
                <a:latin typeface="Source Sans Pro"/>
              </a:rPr>
              <a:t>undersampling</a:t>
            </a:r>
            <a:r>
              <a:rPr lang="en-US" sz="3000" dirty="0">
                <a:latin typeface="Source Sans Pro"/>
              </a:rPr>
              <a:t>.</a:t>
            </a:r>
          </a:p>
          <a:p>
            <a:r>
              <a:rPr lang="en-US" sz="3000" dirty="0">
                <a:latin typeface="Source Sans Pro"/>
              </a:rPr>
              <a:t>P = Bias-corrected </a:t>
            </a:r>
            <a:r>
              <a:rPr lang="en-US" sz="3000" dirty="0" err="1">
                <a:latin typeface="Source Sans Pro"/>
              </a:rPr>
              <a:t>probablity</a:t>
            </a:r>
            <a:r>
              <a:rPr lang="en-US" sz="3000" dirty="0">
                <a:latin typeface="Source Sans Pro"/>
              </a:rPr>
              <a:t> obtained from P</a:t>
            </a:r>
            <a:r>
              <a:rPr lang="en-US" sz="3000" baseline="-25000" dirty="0">
                <a:latin typeface="Source Sans Pro"/>
              </a:rPr>
              <a:t>s</a:t>
            </a:r>
          </a:p>
          <a:p>
            <a:r>
              <a:rPr lang="en-US" sz="3000" dirty="0">
                <a:latin typeface="Source Sans Pro"/>
              </a:rPr>
              <a:t>P = </a:t>
            </a:r>
            <a:r>
              <a:rPr lang="el-GR" sz="3000" dirty="0">
                <a:latin typeface="Source Sans Pro"/>
              </a:rPr>
              <a:t>β</a:t>
            </a:r>
            <a:r>
              <a:rPr lang="en-US" sz="3000" dirty="0">
                <a:latin typeface="Source Sans Pro"/>
              </a:rPr>
              <a:t>P</a:t>
            </a:r>
            <a:r>
              <a:rPr lang="en-US" sz="3000" baseline="-25000" dirty="0">
                <a:latin typeface="Source Sans Pro"/>
              </a:rPr>
              <a:t>s</a:t>
            </a:r>
            <a:r>
              <a:rPr lang="en-US" sz="3000" dirty="0">
                <a:latin typeface="Source Sans Pro"/>
              </a:rPr>
              <a:t> / (</a:t>
            </a:r>
            <a:r>
              <a:rPr lang="el-GR" sz="3000" dirty="0">
                <a:latin typeface="Source Sans Pro"/>
              </a:rPr>
              <a:t>β</a:t>
            </a:r>
            <a:r>
              <a:rPr lang="en-US" sz="3000" dirty="0">
                <a:latin typeface="Source Sans Pro"/>
              </a:rPr>
              <a:t>P</a:t>
            </a:r>
            <a:r>
              <a:rPr lang="en-US" sz="3000" baseline="-25000" dirty="0">
                <a:latin typeface="Source Sans Pro"/>
              </a:rPr>
              <a:t>s</a:t>
            </a:r>
            <a:r>
              <a:rPr lang="en-US" sz="3000" dirty="0">
                <a:latin typeface="Source Sans Pro"/>
              </a:rPr>
              <a:t> – P</a:t>
            </a:r>
            <a:r>
              <a:rPr lang="en-US" sz="3000" baseline="-25000" dirty="0">
                <a:latin typeface="Source Sans Pro"/>
              </a:rPr>
              <a:t>s</a:t>
            </a:r>
            <a:r>
              <a:rPr lang="en-US" sz="3000" dirty="0">
                <a:latin typeface="Source Sans Pro"/>
              </a:rPr>
              <a:t> + 1).</a:t>
            </a:r>
          </a:p>
          <a:p>
            <a:endParaRPr lang="en-US" sz="3000" dirty="0">
              <a:latin typeface="Source Sans Pro"/>
            </a:endParaRPr>
          </a:p>
          <a:p>
            <a:r>
              <a:rPr lang="en-US" sz="3000" dirty="0">
                <a:latin typeface="Source Sans Pro"/>
              </a:rPr>
              <a:t>Diving the Samples into: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>
                <a:latin typeface="Source Sans Pro"/>
              </a:rPr>
              <a:t>Training Set ( 60%, N</a:t>
            </a:r>
            <a:r>
              <a:rPr lang="en-US" sz="3000" baseline="30000" dirty="0">
                <a:latin typeface="Source Sans Pro"/>
              </a:rPr>
              <a:t>-</a:t>
            </a:r>
            <a:r>
              <a:rPr lang="en-US" sz="3000" dirty="0">
                <a:latin typeface="Source Sans Pro"/>
              </a:rPr>
              <a:t>=170590, N</a:t>
            </a:r>
            <a:r>
              <a:rPr lang="en-US" sz="3000" baseline="30000" dirty="0">
                <a:latin typeface="Source Sans Pro"/>
              </a:rPr>
              <a:t>+</a:t>
            </a:r>
            <a:r>
              <a:rPr lang="en-US" sz="3000" dirty="0">
                <a:latin typeface="Source Sans Pro"/>
              </a:rPr>
              <a:t>=294)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>
                <a:latin typeface="Source Sans Pro"/>
              </a:rPr>
              <a:t>Testing Set   (40%, </a:t>
            </a:r>
            <a:r>
              <a:rPr lang="en-US" sz="3000" dirty="0" err="1">
                <a:latin typeface="Source Sans Pro"/>
              </a:rPr>
              <a:t>N</a:t>
            </a:r>
            <a:r>
              <a:rPr lang="en-US" sz="3000" baseline="-25000" dirty="0" err="1">
                <a:latin typeface="Source Sans Pro"/>
              </a:rPr>
              <a:t>t</a:t>
            </a:r>
            <a:r>
              <a:rPr lang="en-US" sz="3000" baseline="30000" dirty="0">
                <a:latin typeface="Source Sans Pro"/>
              </a:rPr>
              <a:t>-</a:t>
            </a:r>
            <a:r>
              <a:rPr lang="en-US" sz="3000" dirty="0">
                <a:latin typeface="Source Sans Pro"/>
              </a:rPr>
              <a:t>=113725, </a:t>
            </a:r>
            <a:r>
              <a:rPr lang="en-US" sz="3000" dirty="0" err="1">
                <a:latin typeface="Source Sans Pro"/>
              </a:rPr>
              <a:t>N</a:t>
            </a:r>
            <a:r>
              <a:rPr lang="en-US" sz="3000" baseline="-25000" dirty="0" err="1">
                <a:latin typeface="Source Sans Pro"/>
              </a:rPr>
              <a:t>t</a:t>
            </a:r>
            <a:r>
              <a:rPr lang="en-US" sz="3000" baseline="30000" dirty="0">
                <a:latin typeface="Source Sans Pro"/>
              </a:rPr>
              <a:t>+</a:t>
            </a:r>
            <a:r>
              <a:rPr lang="en-US" sz="3000" dirty="0">
                <a:latin typeface="Source Sans Pro"/>
              </a:rPr>
              <a:t>=198)</a:t>
            </a:r>
          </a:p>
          <a:p>
            <a:endParaRPr lang="en-US" sz="3000" dirty="0">
              <a:latin typeface="Source Sans Pro"/>
            </a:endParaRPr>
          </a:p>
          <a:p>
            <a:r>
              <a:rPr lang="en-US" sz="3000" dirty="0">
                <a:latin typeface="Source Sans Pro"/>
              </a:rPr>
              <a:t>Setting </a:t>
            </a:r>
            <a:r>
              <a:rPr lang="el-GR" sz="3000" dirty="0">
                <a:latin typeface="Source Sans Pro"/>
              </a:rPr>
              <a:t>β</a:t>
            </a:r>
            <a:r>
              <a:rPr lang="en-US" sz="3000" dirty="0">
                <a:latin typeface="Source Sans Pro"/>
              </a:rPr>
              <a:t> = 1(not sampled), 0.015, 0.00516, 0.00172(completely balanced) </a:t>
            </a:r>
          </a:p>
          <a:p>
            <a:endParaRPr lang="en-US" sz="3000" dirty="0">
              <a:latin typeface="Source Sans Pro"/>
            </a:endParaRPr>
          </a:p>
          <a:p>
            <a:r>
              <a:rPr lang="en-US" sz="3000" dirty="0">
                <a:latin typeface="Source Sans Pro"/>
              </a:rPr>
              <a:t>Adjusting Threshold, T – cost of missing a positive instance </a:t>
            </a:r>
            <a:r>
              <a:rPr lang="en-US" sz="3000" dirty="0" err="1">
                <a:latin typeface="Source Sans Pro"/>
              </a:rPr>
              <a:t>N</a:t>
            </a:r>
            <a:r>
              <a:rPr lang="en-US" sz="3000" baseline="-25000" dirty="0" err="1">
                <a:latin typeface="Source Sans Pro"/>
              </a:rPr>
              <a:t>t</a:t>
            </a:r>
            <a:r>
              <a:rPr lang="en-US" sz="3000" baseline="30000" dirty="0">
                <a:latin typeface="Source Sans Pro"/>
              </a:rPr>
              <a:t>+</a:t>
            </a:r>
            <a:r>
              <a:rPr lang="en-US" sz="3000" dirty="0">
                <a:latin typeface="Source Sans Pro"/>
              </a:rPr>
              <a:t>(false negative) &gt;&gt; cost of missing a negative </a:t>
            </a:r>
            <a:r>
              <a:rPr lang="en-US" sz="3000" dirty="0" err="1">
                <a:latin typeface="Source Sans Pro"/>
              </a:rPr>
              <a:t>N</a:t>
            </a:r>
            <a:r>
              <a:rPr lang="en-US" sz="3000" baseline="-25000" dirty="0" err="1">
                <a:latin typeface="Source Sans Pro"/>
              </a:rPr>
              <a:t>t</a:t>
            </a:r>
            <a:r>
              <a:rPr lang="en-US" sz="3000" baseline="30000" dirty="0">
                <a:latin typeface="Source Sans Pro"/>
              </a:rPr>
              <a:t>-</a:t>
            </a:r>
            <a:r>
              <a:rPr lang="en-US" sz="3000" dirty="0">
                <a:latin typeface="Source Sans Pro"/>
              </a:rPr>
              <a:t>(false positive))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644364" y="30189482"/>
            <a:ext cx="1166562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000" dirty="0">
                <a:latin typeface="Source Sans Pro"/>
              </a:rPr>
              <a:t>Based on of AUC, we achieved significant improvement with </a:t>
            </a:r>
            <a:r>
              <a:rPr lang="en-US" sz="3000" dirty="0" err="1">
                <a:latin typeface="Source Sans Pro"/>
              </a:rPr>
              <a:t>Probablility</a:t>
            </a:r>
            <a:r>
              <a:rPr lang="en-US" sz="3000" dirty="0">
                <a:latin typeface="Source Sans Pro"/>
              </a:rPr>
              <a:t> Calibration after </a:t>
            </a:r>
            <a:r>
              <a:rPr lang="en-US" sz="3000" dirty="0" err="1">
                <a:latin typeface="Source Sans Pro"/>
              </a:rPr>
              <a:t>undersampling</a:t>
            </a:r>
            <a:r>
              <a:rPr lang="en-US" sz="3000" dirty="0">
                <a:latin typeface="Source Sans Pro"/>
              </a:rPr>
              <a:t> and Threshold adjustment.</a:t>
            </a:r>
          </a:p>
        </p:txBody>
      </p:sp>
    </p:spTree>
    <p:extLst>
      <p:ext uri="{BB962C8B-B14F-4D97-AF65-F5344CB8AC3E}">
        <p14:creationId xmlns:p14="http://schemas.microsoft.com/office/powerpoint/2010/main" val="1488935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heme/theme1.xml><?xml version="1.0" encoding="utf-8"?>
<a:theme xmlns:a="http://schemas.openxmlformats.org/drawingml/2006/main" name="IFX_Library_2015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2700"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16000" marR="0" indent="-21600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Wingdings" pitchFamily="2" charset="2"/>
          <a:buChar char="n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564</Words>
  <Application>Microsoft Office PowerPoint</Application>
  <PresentationFormat>Custom</PresentationFormat>
  <Paragraphs>135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IFX_Library_2015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2015-06-24T10:51:41Z</dcterms:created>
  <dcterms:modified xsi:type="dcterms:W3CDTF">2018-04-12T06:31:22Z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v.01.00.00-2012-10-01</vt:lpwstr>
  </property>
  <property fmtid="{D5CDD505-2E9C-101B-9397-08002B2CF9AE}" pid="3" name="TemplateCompany">
    <vt:lpwstr>IFX</vt:lpwstr>
  </property>
  <property fmtid="{D5CDD505-2E9C-101B-9397-08002B2CF9AE}" pid="4" name="ConfidentialityMarking">
    <vt:lpwstr>restricted</vt:lpwstr>
  </property>
  <property fmtid="{D5CDD505-2E9C-101B-9397-08002B2CF9AE}" pid="5" name="AdditionalMarking">
    <vt:lpwstr/>
  </property>
</Properties>
</file>