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715" r:id="rId1"/>
  </p:sldMasterIdLst>
  <p:notesMasterIdLst>
    <p:notesMasterId r:id="rId21"/>
  </p:notesMasterIdLst>
  <p:handoutMasterIdLst>
    <p:handoutMasterId r:id="rId22"/>
  </p:handoutMasterIdLst>
  <p:sldIdLst>
    <p:sldId id="318" r:id="rId2"/>
    <p:sldId id="319" r:id="rId3"/>
    <p:sldId id="320" r:id="rId4"/>
    <p:sldId id="321" r:id="rId5"/>
    <p:sldId id="322" r:id="rId6"/>
    <p:sldId id="323" r:id="rId7"/>
    <p:sldId id="324" r:id="rId8"/>
    <p:sldId id="325" r:id="rId9"/>
    <p:sldId id="331" r:id="rId10"/>
    <p:sldId id="332" r:id="rId11"/>
    <p:sldId id="333" r:id="rId12"/>
    <p:sldId id="334" r:id="rId13"/>
    <p:sldId id="335" r:id="rId14"/>
    <p:sldId id="326" r:id="rId15"/>
    <p:sldId id="336" r:id="rId16"/>
    <p:sldId id="329" r:id="rId17"/>
    <p:sldId id="337" r:id="rId18"/>
    <p:sldId id="327" r:id="rId19"/>
    <p:sldId id="258" r:id="rId20"/>
  </p:sldIdLst>
  <p:sldSz cx="9144000" cy="6858000" type="screen4x3"/>
  <p:notesSz cx="7099300" cy="10234613"/>
  <p:custDataLst>
    <p:tags r:id="rId23"/>
  </p:custDataLst>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 xmlns:p15="http://schemas.microsoft.com/office/powerpoint/2012/main">
        <p15:guide id="1" orient="horz" pos="799">
          <p15:clr>
            <a:srgbClr val="A4A3A4"/>
          </p15:clr>
        </p15:guide>
        <p15:guide id="2" orient="horz" pos="4020">
          <p15:clr>
            <a:srgbClr val="A4A3A4"/>
          </p15:clr>
        </p15:guide>
        <p15:guide id="3" pos="158">
          <p15:clr>
            <a:srgbClr val="A4A3A4"/>
          </p15:clr>
        </p15:guide>
        <p15:guide id="4" pos="5602">
          <p15:clr>
            <a:srgbClr val="A4A3A4"/>
          </p15:clr>
        </p15:guide>
      </p15:sldGuideLst>
    </p:ext>
    <p:ext uri="{2D200454-40CA-4A62-9FC3-DE9A4176ACB9}">
      <p15:notesGuideLst xmlns="" xmlns:p15="http://schemas.microsoft.com/office/powerpoint/2012/main">
        <p15:guide id="1" orient="horz" pos="187">
          <p15:clr>
            <a:srgbClr val="A4A3A4"/>
          </p15:clr>
        </p15:guide>
        <p15:guide id="2" orient="horz" pos="638">
          <p15:clr>
            <a:srgbClr val="A4A3A4"/>
          </p15:clr>
        </p15:guide>
        <p15:guide id="3" orient="horz" pos="453">
          <p15:clr>
            <a:srgbClr val="A4A3A4"/>
          </p15:clr>
        </p15:guide>
        <p15:guide id="4" orient="horz" pos="6262">
          <p15:clr>
            <a:srgbClr val="A4A3A4"/>
          </p15:clr>
        </p15:guide>
        <p15:guide id="5" pos="4186">
          <p15:clr>
            <a:srgbClr val="A4A3A4"/>
          </p15:clr>
        </p15:guide>
        <p15:guide id="6" pos="286">
          <p15:clr>
            <a:srgbClr val="A4A3A4"/>
          </p15:clr>
        </p15:guide>
        <p15:guide id="7" pos="830">
          <p15:clr>
            <a:srgbClr val="A4A3A4"/>
          </p15:clr>
        </p15:guide>
        <p15:guide id="8" pos="386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E6"/>
    <a:srgbClr val="FF0066"/>
    <a:srgbClr val="DEE6ED"/>
    <a:srgbClr val="C8D8E6"/>
    <a:srgbClr val="23476E"/>
    <a:srgbClr val="23214A"/>
    <a:srgbClr val="969696"/>
    <a:srgbClr val="FDEA5D"/>
    <a:srgbClr val="4086BF"/>
    <a:srgbClr val="FFA3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7" autoAdjust="0"/>
  </p:normalViewPr>
  <p:slideViewPr>
    <p:cSldViewPr snapToObjects="1" showGuides="1">
      <p:cViewPr varScale="1">
        <p:scale>
          <a:sx n="89" d="100"/>
          <a:sy n="89" d="100"/>
        </p:scale>
        <p:origin x="-1243" y="-62"/>
      </p:cViewPr>
      <p:guideLst>
        <p:guide orient="horz" pos="799"/>
        <p:guide orient="horz" pos="4020"/>
        <p:guide pos="158"/>
        <p:guide pos="5602"/>
      </p:guideLst>
    </p:cSldViewPr>
  </p:slideViewPr>
  <p:notesTextViewPr>
    <p:cViewPr>
      <p:scale>
        <a:sx n="100" d="100"/>
        <a:sy n="100" d="100"/>
      </p:scale>
      <p:origin x="0" y="0"/>
    </p:cViewPr>
  </p:notesTextViewPr>
  <p:sorterViewPr>
    <p:cViewPr>
      <p:scale>
        <a:sx n="66" d="100"/>
        <a:sy n="66" d="100"/>
      </p:scale>
      <p:origin x="0" y="0"/>
    </p:cViewPr>
  </p:sorterViewPr>
  <p:notesViewPr>
    <p:cSldViewPr snapToObjects="1" showGuides="1">
      <p:cViewPr varScale="1">
        <p:scale>
          <a:sx n="76" d="100"/>
          <a:sy n="76" d="100"/>
        </p:scale>
        <p:origin x="3312" y="90"/>
      </p:cViewPr>
      <p:guideLst>
        <p:guide orient="horz" pos="187"/>
        <p:guide orient="horz" pos="638"/>
        <p:guide orient="horz" pos="453"/>
        <p:guide orient="horz" pos="6262"/>
        <p:guide pos="4186"/>
        <p:guide pos="286"/>
        <p:guide pos="830"/>
        <p:guide pos="3869"/>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IFXSHAPE"/>
          <p:cNvSpPr>
            <a:spLocks noGrp="1" noChangeArrowheads="1"/>
          </p:cNvSpPr>
          <p:nvPr>
            <p:ph type="hdr" sz="quarter"/>
          </p:nvPr>
        </p:nvSpPr>
        <p:spPr bwMode="auto">
          <a:xfrm>
            <a:off x="453306" y="296863"/>
            <a:ext cx="4422857" cy="41772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defTabSz="955819">
              <a:defRPr sz="1200">
                <a:latin typeface="Tahoma" pitchFamily="34" charset="0"/>
              </a:defRPr>
            </a:lvl1pPr>
          </a:lstStyle>
          <a:p>
            <a:endParaRPr lang="en-US" dirty="0">
              <a:solidFill>
                <a:srgbClr val="00214A"/>
              </a:solidFill>
              <a:latin typeface="Verdana" pitchFamily="34" charset="0"/>
            </a:endParaRPr>
          </a:p>
        </p:txBody>
      </p:sp>
      <p:pic>
        <p:nvPicPr>
          <p:cNvPr id="26" name="IFXSHAPE"/>
          <p:cNvPicPr>
            <a:picLocks noChangeAspect="1" noChangeArrowheads="1"/>
          </p:cNvPicPr>
          <p:nvPr/>
        </p:nvPicPr>
        <p:blipFill>
          <a:blip r:embed="rId2" cstate="print"/>
          <a:srcRect/>
          <a:stretch>
            <a:fillRect/>
          </a:stretch>
        </p:blipFill>
        <p:spPr bwMode="auto">
          <a:xfrm>
            <a:off x="5657072" y="295163"/>
            <a:ext cx="880886" cy="419422"/>
          </a:xfrm>
          <a:prstGeom prst="rect">
            <a:avLst/>
          </a:prstGeom>
          <a:noFill/>
          <a:ln w="9525">
            <a:noFill/>
            <a:miter lim="800000"/>
            <a:headEnd/>
            <a:tailEnd/>
          </a:ln>
          <a:effectLst/>
        </p:spPr>
      </p:pic>
      <p:sp>
        <p:nvSpPr>
          <p:cNvPr id="7" name="IFXSHAPE"/>
          <p:cNvSpPr>
            <a:spLocks noGrp="1"/>
          </p:cNvSpPr>
          <p:nvPr>
            <p:ph type="ftr" sz="quarter" idx="2"/>
          </p:nvPr>
        </p:nvSpPr>
        <p:spPr>
          <a:xfrm>
            <a:off x="1317625" y="9941842"/>
            <a:ext cx="4824413" cy="179611"/>
          </a:xfrm>
          <a:prstGeom prst="rect">
            <a:avLst/>
          </a:prstGeom>
        </p:spPr>
        <p:txBody>
          <a:bodyPr vert="horz" lIns="91440" tIns="45720" rIns="91440" bIns="45720" rtlCol="0" anchor="ctr"/>
          <a:lstStyle>
            <a:lvl1pPr algn="l">
              <a:defRPr sz="1200"/>
            </a:lvl1pPr>
          </a:lstStyle>
          <a:p>
            <a:pPr algn="ctr"/>
            <a:r>
              <a:rPr lang="en-IN" sz="800" smtClean="0">
                <a:latin typeface="Verdana" pitchFamily="34" charset="0"/>
                <a:ea typeface="Verdana" pitchFamily="34" charset="0"/>
                <a:cs typeface="Verdana" pitchFamily="34" charset="0"/>
              </a:rPr>
              <a:t>Copyright © Infineon Technologies AG 2018. All rights reserved.</a:t>
            </a:r>
          </a:p>
          <a:p>
            <a:pPr algn="ctr"/>
            <a:r>
              <a:rPr lang="en-IN" sz="800" b="1" smtClean="0">
                <a:latin typeface="Verdana" pitchFamily="34" charset="0"/>
                <a:ea typeface="Verdana" pitchFamily="34" charset="0"/>
                <a:cs typeface="Verdana" pitchFamily="34" charset="0"/>
              </a:rPr>
              <a:t>restricted</a:t>
            </a:r>
            <a:endParaRPr lang="en-US" sz="800" b="1" dirty="0">
              <a:solidFill>
                <a:srgbClr val="E30034"/>
              </a:solidFill>
              <a:latin typeface="Verdana" pitchFamily="34" charset="0"/>
              <a:ea typeface="Verdana" pitchFamily="34" charset="0"/>
              <a:cs typeface="Verdana" pitchFamily="34" charset="0"/>
            </a:endParaRPr>
          </a:p>
        </p:txBody>
      </p:sp>
      <p:sp>
        <p:nvSpPr>
          <p:cNvPr id="9" name="IFXSHAPE"/>
          <p:cNvSpPr>
            <a:spLocks noGrp="1"/>
          </p:cNvSpPr>
          <p:nvPr>
            <p:ph type="dt" sz="quarter" idx="1"/>
          </p:nvPr>
        </p:nvSpPr>
        <p:spPr>
          <a:xfrm>
            <a:off x="453306" y="9941842"/>
            <a:ext cx="864319" cy="179611"/>
          </a:xfrm>
          <a:prstGeom prst="rect">
            <a:avLst/>
          </a:prstGeom>
        </p:spPr>
        <p:txBody>
          <a:bodyPr vert="horz" lIns="91440" tIns="45720" rIns="91440" bIns="45720" rtlCol="0" anchor="ctr"/>
          <a:lstStyle>
            <a:lvl1pPr algn="r">
              <a:defRPr sz="1200"/>
            </a:lvl1pPr>
          </a:lstStyle>
          <a:p>
            <a:pPr algn="l"/>
            <a:r>
              <a:rPr lang="en-US" sz="800" smtClean="0">
                <a:latin typeface="Verdana" pitchFamily="34" charset="0"/>
                <a:ea typeface="Verdana" pitchFamily="34" charset="0"/>
                <a:cs typeface="Verdana" pitchFamily="34" charset="0"/>
              </a:rPr>
              <a:t>2018-04-17</a:t>
            </a:r>
          </a:p>
          <a:p>
            <a:pPr algn="l"/>
            <a:endParaRPr lang="en-US" sz="800">
              <a:latin typeface="Verdana" pitchFamily="34" charset="0"/>
              <a:ea typeface="Verdana" pitchFamily="34" charset="0"/>
              <a:cs typeface="Verdana" pitchFamily="34" charset="0"/>
            </a:endParaRPr>
          </a:p>
        </p:txBody>
      </p:sp>
      <p:sp>
        <p:nvSpPr>
          <p:cNvPr id="10" name="IFXSHAPE"/>
          <p:cNvSpPr>
            <a:spLocks noGrp="1"/>
          </p:cNvSpPr>
          <p:nvPr>
            <p:ph type="sldNum" sz="quarter" idx="3"/>
          </p:nvPr>
        </p:nvSpPr>
        <p:spPr>
          <a:xfrm>
            <a:off x="6142038" y="9941842"/>
            <a:ext cx="448737" cy="179611"/>
          </a:xfrm>
          <a:prstGeom prst="rect">
            <a:avLst/>
          </a:prstGeom>
        </p:spPr>
        <p:txBody>
          <a:bodyPr vert="horz" lIns="91440" tIns="45720" rIns="91440" bIns="45720" rtlCol="0" anchor="ctr"/>
          <a:lstStyle>
            <a:lvl1pPr algn="r">
              <a:defRPr sz="1200"/>
            </a:lvl1pPr>
          </a:lstStyle>
          <a:p>
            <a:fld id="{4F5EA4BF-E9AE-43AF-B3B0-E8B2B4D213BF}" type="slidenum">
              <a:rPr lang="en-US" sz="800" smtClean="0">
                <a:latin typeface="Verdana" pitchFamily="34" charset="0"/>
                <a:ea typeface="Verdana" pitchFamily="34" charset="0"/>
                <a:cs typeface="Verdana" pitchFamily="34" charset="0"/>
              </a:rPr>
              <a:t>‹#›</a:t>
            </a:fld>
            <a:endParaRPr lang="en-US" sz="800" smtClean="0">
              <a:latin typeface="Verdana" pitchFamily="34" charset="0"/>
              <a:ea typeface="Verdana" pitchFamily="34" charset="0"/>
              <a:cs typeface="Verdana" pitchFamily="34" charset="0"/>
            </a:endParaRPr>
          </a:p>
          <a:p>
            <a:endParaRPr lang="en-US" sz="80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3594286928"/>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6" name="IFXSHAPE"/>
          <p:cNvSpPr>
            <a:spLocks noGrp="1" noRot="1" noChangeAspect="1" noChangeArrowheads="1" noTextEdit="1"/>
          </p:cNvSpPr>
          <p:nvPr>
            <p:ph type="sldImg" idx="2"/>
          </p:nvPr>
        </p:nvSpPr>
        <p:spPr bwMode="auto">
          <a:xfrm>
            <a:off x="453305" y="1012850"/>
            <a:ext cx="6191969" cy="4643978"/>
          </a:xfrm>
          <a:prstGeom prst="rect">
            <a:avLst/>
          </a:prstGeom>
          <a:noFill/>
          <a:ln w="9525">
            <a:solidFill>
              <a:srgbClr val="000000"/>
            </a:solidFill>
            <a:miter lim="800000"/>
            <a:headEnd/>
            <a:tailEnd/>
          </a:ln>
          <a:effectLst/>
        </p:spPr>
      </p:sp>
      <p:sp>
        <p:nvSpPr>
          <p:cNvPr id="84997" name="IFXSHAPE"/>
          <p:cNvSpPr>
            <a:spLocks noGrp="1" noChangeArrowheads="1"/>
          </p:cNvSpPr>
          <p:nvPr>
            <p:ph type="body" sz="quarter" idx="3"/>
          </p:nvPr>
        </p:nvSpPr>
        <p:spPr bwMode="auto">
          <a:xfrm>
            <a:off x="453306" y="5868498"/>
            <a:ext cx="6191968" cy="36720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dirty="0" smtClean="0"/>
              <a:t>Enter Notes</a:t>
            </a:r>
          </a:p>
        </p:txBody>
      </p:sp>
      <p:sp>
        <p:nvSpPr>
          <p:cNvPr id="28" name="IFXSHAPE"/>
          <p:cNvSpPr>
            <a:spLocks noGrp="1" noChangeArrowheads="1"/>
          </p:cNvSpPr>
          <p:nvPr>
            <p:ph type="hdr" sz="quarter"/>
          </p:nvPr>
        </p:nvSpPr>
        <p:spPr bwMode="auto">
          <a:xfrm>
            <a:off x="454025" y="295163"/>
            <a:ext cx="4422857" cy="41942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defTabSz="955819">
              <a:defRPr sz="1200">
                <a:latin typeface="Verdana" pitchFamily="34" charset="0"/>
              </a:defRPr>
            </a:lvl1pPr>
          </a:lstStyle>
          <a:p>
            <a:endParaRPr lang="en-US" dirty="0">
              <a:solidFill>
                <a:srgbClr val="00214A"/>
              </a:solidFill>
            </a:endParaRPr>
          </a:p>
        </p:txBody>
      </p:sp>
      <p:pic>
        <p:nvPicPr>
          <p:cNvPr id="32" name="IFXSHAPE"/>
          <p:cNvPicPr>
            <a:picLocks noChangeAspect="1" noChangeArrowheads="1"/>
          </p:cNvPicPr>
          <p:nvPr/>
        </p:nvPicPr>
        <p:blipFill>
          <a:blip r:embed="rId2" cstate="print"/>
          <a:srcRect/>
          <a:stretch>
            <a:fillRect/>
          </a:stretch>
        </p:blipFill>
        <p:spPr bwMode="auto">
          <a:xfrm>
            <a:off x="5657072" y="295163"/>
            <a:ext cx="880886" cy="419422"/>
          </a:xfrm>
          <a:prstGeom prst="rect">
            <a:avLst/>
          </a:prstGeom>
          <a:noFill/>
          <a:ln w="9525">
            <a:noFill/>
            <a:miter lim="800000"/>
            <a:headEnd/>
            <a:tailEnd/>
          </a:ln>
          <a:effectLst/>
        </p:spPr>
      </p:pic>
      <p:sp>
        <p:nvSpPr>
          <p:cNvPr id="10" name="IFXSHAPE"/>
          <p:cNvSpPr>
            <a:spLocks noGrp="1"/>
          </p:cNvSpPr>
          <p:nvPr>
            <p:ph type="ftr" sz="quarter" idx="4"/>
          </p:nvPr>
        </p:nvSpPr>
        <p:spPr>
          <a:xfrm>
            <a:off x="1317625" y="9940925"/>
            <a:ext cx="4824411" cy="144933"/>
          </a:xfrm>
          <a:prstGeom prst="rect">
            <a:avLst/>
          </a:prstGeom>
        </p:spPr>
        <p:txBody>
          <a:bodyPr vert="horz" lIns="91440" tIns="45720" rIns="91440" bIns="45720" rtlCol="0" anchor="ctr"/>
          <a:lstStyle>
            <a:lvl1pPr algn="ctr">
              <a:defRPr sz="800">
                <a:latin typeface="Verdana" pitchFamily="34" charset="0"/>
                <a:ea typeface="Verdana" pitchFamily="34" charset="0"/>
                <a:cs typeface="Verdana" pitchFamily="34" charset="0"/>
              </a:defRPr>
            </a:lvl1pPr>
          </a:lstStyle>
          <a:p>
            <a:r>
              <a:rPr lang="en-IN" smtClean="0"/>
              <a:t>Copyright © Infineon Technologies AG 2018. All rights reserved.</a:t>
            </a:r>
          </a:p>
          <a:p>
            <a:r>
              <a:rPr lang="en-IN" b="1" smtClean="0"/>
              <a:t>restricted</a:t>
            </a:r>
            <a:endParaRPr lang="en-US" b="1" dirty="0">
              <a:solidFill>
                <a:srgbClr val="E30034"/>
              </a:solidFill>
            </a:endParaRPr>
          </a:p>
        </p:txBody>
      </p:sp>
      <p:sp>
        <p:nvSpPr>
          <p:cNvPr id="11" name="IFXSHAPE"/>
          <p:cNvSpPr>
            <a:spLocks noGrp="1"/>
          </p:cNvSpPr>
          <p:nvPr>
            <p:ph type="dt" idx="1"/>
          </p:nvPr>
        </p:nvSpPr>
        <p:spPr>
          <a:xfrm>
            <a:off x="453306" y="9940925"/>
            <a:ext cx="864320" cy="144933"/>
          </a:xfrm>
          <a:prstGeom prst="rect">
            <a:avLst/>
          </a:prstGeom>
        </p:spPr>
        <p:txBody>
          <a:bodyPr vert="horz" lIns="91440" tIns="45720" rIns="91440" bIns="45720" rtlCol="0" anchor="ctr"/>
          <a:lstStyle>
            <a:lvl1pPr algn="l">
              <a:defRPr sz="800">
                <a:latin typeface="Verdana" pitchFamily="34" charset="0"/>
                <a:ea typeface="Verdana" pitchFamily="34" charset="0"/>
                <a:cs typeface="Verdana" pitchFamily="34" charset="0"/>
              </a:defRPr>
            </a:lvl1pPr>
          </a:lstStyle>
          <a:p>
            <a:r>
              <a:rPr lang="en-US" smtClean="0"/>
              <a:t>2018-04-17</a:t>
            </a:r>
          </a:p>
          <a:p>
            <a:endParaRPr lang="en-US"/>
          </a:p>
        </p:txBody>
      </p:sp>
      <p:sp>
        <p:nvSpPr>
          <p:cNvPr id="12" name="IFXSHAPE"/>
          <p:cNvSpPr>
            <a:spLocks noGrp="1"/>
          </p:cNvSpPr>
          <p:nvPr>
            <p:ph type="sldNum" sz="quarter" idx="5"/>
          </p:nvPr>
        </p:nvSpPr>
        <p:spPr>
          <a:xfrm>
            <a:off x="6142037" y="9940925"/>
            <a:ext cx="503237" cy="144933"/>
          </a:xfrm>
          <a:prstGeom prst="rect">
            <a:avLst/>
          </a:prstGeom>
        </p:spPr>
        <p:txBody>
          <a:bodyPr vert="horz" lIns="91440" tIns="45720" rIns="91440" bIns="45720" rtlCol="0" anchor="ctr"/>
          <a:lstStyle>
            <a:lvl1pPr algn="r">
              <a:defRPr sz="800">
                <a:latin typeface="Verdana" pitchFamily="34" charset="0"/>
                <a:ea typeface="Verdana" pitchFamily="34" charset="0"/>
                <a:cs typeface="Verdana" pitchFamily="34" charset="0"/>
              </a:defRPr>
            </a:lvl1pPr>
          </a:lstStyle>
          <a:p>
            <a:fld id="{4165D906-55BD-49C5-997D-27A40DB53D15}" type="slidenum">
              <a:rPr lang="en-US" smtClean="0"/>
              <a:pPr/>
              <a:t>‹#›</a:t>
            </a:fld>
            <a:endParaRPr lang="en-US" smtClean="0"/>
          </a:p>
          <a:p>
            <a:endParaRPr lang="en-US"/>
          </a:p>
        </p:txBody>
      </p:sp>
    </p:spTree>
    <p:extLst>
      <p:ext uri="{BB962C8B-B14F-4D97-AF65-F5344CB8AC3E}">
        <p14:creationId xmlns:p14="http://schemas.microsoft.com/office/powerpoint/2010/main" val="123004185"/>
      </p:ext>
    </p:extLst>
  </p:cSld>
  <p:clrMap bg1="lt1" tx1="dk1" bg2="lt2" tx2="dk2" accent1="accent1" accent2="accent2" accent3="accent3" accent4="accent4" accent5="accent5" accent6="accent6" hlink="hlink" folHlink="folHlink"/>
  <p:hf/>
  <p:notesStyle>
    <a:lvl1pPr algn="l" rtl="0" fontAlgn="base">
      <a:spcBef>
        <a:spcPct val="30000"/>
      </a:spcBef>
      <a:spcAft>
        <a:spcPct val="0"/>
      </a:spcAft>
      <a:defRPr sz="1200" kern="1200">
        <a:solidFill>
          <a:srgbClr val="00214A"/>
        </a:solidFill>
        <a:latin typeface="Verdana" pitchFamily="34" charset="0"/>
        <a:ea typeface="+mn-ea"/>
        <a:cs typeface="+mn-cs"/>
      </a:defRPr>
    </a:lvl1pPr>
    <a:lvl2pPr marL="457200" algn="l" rtl="0" fontAlgn="base">
      <a:spcBef>
        <a:spcPct val="30000"/>
      </a:spcBef>
      <a:spcAft>
        <a:spcPct val="0"/>
      </a:spcAft>
      <a:defRPr sz="1200" kern="1200">
        <a:solidFill>
          <a:srgbClr val="00214A"/>
        </a:solidFill>
        <a:latin typeface="Verdana" pitchFamily="34" charset="0"/>
        <a:ea typeface="+mn-ea"/>
        <a:cs typeface="+mn-cs"/>
      </a:defRPr>
    </a:lvl2pPr>
    <a:lvl3pPr marL="914400" algn="l" rtl="0" fontAlgn="base">
      <a:spcBef>
        <a:spcPct val="30000"/>
      </a:spcBef>
      <a:spcAft>
        <a:spcPct val="0"/>
      </a:spcAft>
      <a:defRPr sz="1200" kern="1200">
        <a:solidFill>
          <a:srgbClr val="00214A"/>
        </a:solidFill>
        <a:latin typeface="Verdana" pitchFamily="34" charset="0"/>
        <a:ea typeface="+mn-ea"/>
        <a:cs typeface="+mn-cs"/>
      </a:defRPr>
    </a:lvl3pPr>
    <a:lvl4pPr marL="1371600" algn="l" rtl="0" fontAlgn="base">
      <a:spcBef>
        <a:spcPct val="30000"/>
      </a:spcBef>
      <a:spcAft>
        <a:spcPct val="0"/>
      </a:spcAft>
      <a:defRPr sz="1200" kern="1200">
        <a:solidFill>
          <a:srgbClr val="00214A"/>
        </a:solidFill>
        <a:latin typeface="Verdana" pitchFamily="34" charset="0"/>
        <a:ea typeface="+mn-ea"/>
        <a:cs typeface="+mn-cs"/>
      </a:defRPr>
    </a:lvl4pPr>
    <a:lvl5pPr marL="1828800" algn="l" rtl="0" fontAlgn="base">
      <a:spcBef>
        <a:spcPct val="30000"/>
      </a:spcBef>
      <a:spcAft>
        <a:spcPct val="0"/>
      </a:spcAft>
      <a:defRPr sz="1200" kern="1200">
        <a:solidFill>
          <a:srgbClr val="00214A"/>
        </a:solidFill>
        <a:latin typeface="Verdan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FXSHAPE"/>
          <p:cNvSpPr>
            <a:spLocks noGrp="1" noRot="1" noChangeAspect="1"/>
          </p:cNvSpPr>
          <p:nvPr>
            <p:ph type="sldImg"/>
          </p:nvPr>
        </p:nvSpPr>
        <p:spPr>
          <a:xfrm>
            <a:off x="454025" y="1012825"/>
            <a:ext cx="6191250" cy="4643438"/>
          </a:xfrm>
        </p:spPr>
      </p:sp>
      <p:sp>
        <p:nvSpPr>
          <p:cNvPr id="3" name="IFXSHAPE"/>
          <p:cNvSpPr>
            <a:spLocks noGrp="1"/>
          </p:cNvSpPr>
          <p:nvPr>
            <p:ph type="body" idx="1"/>
          </p:nvPr>
        </p:nvSpPr>
        <p:spPr/>
        <p:txBody>
          <a:bodyPr/>
          <a:lstStyle/>
          <a:p>
            <a:endParaRPr lang="en-US"/>
          </a:p>
        </p:txBody>
      </p:sp>
      <p:sp>
        <p:nvSpPr>
          <p:cNvPr id="4" name="IFXSHAPE"/>
          <p:cNvSpPr>
            <a:spLocks noGrp="1"/>
          </p:cNvSpPr>
          <p:nvPr>
            <p:ph type="hdr" sz="quarter" idx="10"/>
          </p:nvPr>
        </p:nvSpPr>
        <p:spPr/>
        <p:txBody>
          <a:bodyPr/>
          <a:lstStyle/>
          <a:p>
            <a:endParaRPr lang="en-US" dirty="0">
              <a:solidFill>
                <a:srgbClr val="00214A"/>
              </a:solidFill>
            </a:endParaRPr>
          </a:p>
        </p:txBody>
      </p:sp>
      <p:sp>
        <p:nvSpPr>
          <p:cNvPr id="5" name="IFXSHAPE"/>
          <p:cNvSpPr>
            <a:spLocks noGrp="1"/>
          </p:cNvSpPr>
          <p:nvPr>
            <p:ph type="ftr" sz="quarter" idx="11"/>
          </p:nvPr>
        </p:nvSpPr>
        <p:spPr/>
        <p:txBody>
          <a:bodyPr/>
          <a:lstStyle/>
          <a:p>
            <a:r>
              <a:rPr lang="en-IN" smtClean="0"/>
              <a:t>Copyright © Infineon Technologies AG 2018. All rights reserved.</a:t>
            </a:r>
          </a:p>
          <a:p>
            <a:r>
              <a:rPr lang="en-IN" b="1" smtClean="0"/>
              <a:t>restricted</a:t>
            </a:r>
            <a:endParaRPr lang="en-US" b="1" dirty="0">
              <a:solidFill>
                <a:srgbClr val="E30034"/>
              </a:solidFill>
            </a:endParaRPr>
          </a:p>
        </p:txBody>
      </p:sp>
      <p:sp>
        <p:nvSpPr>
          <p:cNvPr id="6" name="IFXSHAPE"/>
          <p:cNvSpPr>
            <a:spLocks noGrp="1"/>
          </p:cNvSpPr>
          <p:nvPr>
            <p:ph type="dt" idx="12"/>
          </p:nvPr>
        </p:nvSpPr>
        <p:spPr/>
        <p:txBody>
          <a:bodyPr/>
          <a:lstStyle/>
          <a:p>
            <a:r>
              <a:rPr lang="en-US" smtClean="0"/>
              <a:t>2018-04-17</a:t>
            </a:r>
          </a:p>
          <a:p>
            <a:endParaRPr lang="en-US"/>
          </a:p>
        </p:txBody>
      </p:sp>
      <p:sp>
        <p:nvSpPr>
          <p:cNvPr id="7" name="IFXSHAPE"/>
          <p:cNvSpPr>
            <a:spLocks noGrp="1"/>
          </p:cNvSpPr>
          <p:nvPr>
            <p:ph type="sldNum" sz="quarter" idx="13"/>
          </p:nvPr>
        </p:nvSpPr>
        <p:spPr/>
        <p:txBody>
          <a:bodyPr/>
          <a:lstStyle/>
          <a:p>
            <a:fld id="{4165D906-55BD-49C5-997D-27A40DB53D15}" type="slidenum">
              <a:rPr lang="en-US" smtClean="0"/>
              <a:pPr/>
              <a:t>1</a:t>
            </a:fld>
            <a:endParaRPr lang="en-US" smtClean="0"/>
          </a:p>
          <a:p>
            <a:endParaRPr lang="en-US"/>
          </a:p>
        </p:txBody>
      </p:sp>
    </p:spTree>
    <p:extLst>
      <p:ext uri="{BB962C8B-B14F-4D97-AF65-F5344CB8AC3E}">
        <p14:creationId xmlns:p14="http://schemas.microsoft.com/office/powerpoint/2010/main" val="198435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FXSHAPE"/>
          <p:cNvSpPr>
            <a:spLocks noGrp="1" noRot="1" noChangeAspect="1"/>
          </p:cNvSpPr>
          <p:nvPr>
            <p:ph type="sldImg"/>
          </p:nvPr>
        </p:nvSpPr>
        <p:spPr>
          <a:xfrm>
            <a:off x="454025" y="1012825"/>
            <a:ext cx="6191250" cy="4643438"/>
          </a:xfrm>
        </p:spPr>
      </p:sp>
      <p:sp>
        <p:nvSpPr>
          <p:cNvPr id="3" name="IFXSHAPE"/>
          <p:cNvSpPr>
            <a:spLocks noGrp="1"/>
          </p:cNvSpPr>
          <p:nvPr>
            <p:ph type="body" idx="1"/>
          </p:nvPr>
        </p:nvSpPr>
        <p:spPr/>
        <p:txBody>
          <a:bodyPr/>
          <a:lstStyle/>
          <a:p>
            <a:endParaRPr lang="en-IN"/>
          </a:p>
        </p:txBody>
      </p:sp>
      <p:sp>
        <p:nvSpPr>
          <p:cNvPr id="4" name="IFXSHAPE"/>
          <p:cNvSpPr>
            <a:spLocks noGrp="1"/>
          </p:cNvSpPr>
          <p:nvPr>
            <p:ph type="hdr" sz="quarter" idx="10"/>
          </p:nvPr>
        </p:nvSpPr>
        <p:spPr/>
        <p:txBody>
          <a:bodyPr/>
          <a:lstStyle/>
          <a:p>
            <a:endParaRPr lang="en-US" dirty="0">
              <a:solidFill>
                <a:srgbClr val="00214A"/>
              </a:solidFill>
            </a:endParaRPr>
          </a:p>
        </p:txBody>
      </p:sp>
      <p:sp>
        <p:nvSpPr>
          <p:cNvPr id="5" name="IFXSHAPE"/>
          <p:cNvSpPr>
            <a:spLocks noGrp="1"/>
          </p:cNvSpPr>
          <p:nvPr>
            <p:ph type="ftr" sz="quarter" idx="11"/>
          </p:nvPr>
        </p:nvSpPr>
        <p:spPr/>
        <p:txBody>
          <a:bodyPr/>
          <a:lstStyle/>
          <a:p>
            <a:r>
              <a:rPr lang="en-IN" smtClean="0"/>
              <a:t>Copyright © Infineon Technologies AG 2018. All rights reserved.</a:t>
            </a:r>
          </a:p>
          <a:p>
            <a:r>
              <a:rPr lang="en-IN" b="1" smtClean="0"/>
              <a:t>restricted</a:t>
            </a:r>
            <a:endParaRPr lang="en-US" b="1" dirty="0">
              <a:solidFill>
                <a:srgbClr val="E30034"/>
              </a:solidFill>
            </a:endParaRPr>
          </a:p>
        </p:txBody>
      </p:sp>
      <p:sp>
        <p:nvSpPr>
          <p:cNvPr id="6" name="IFXSHAPE"/>
          <p:cNvSpPr>
            <a:spLocks noGrp="1"/>
          </p:cNvSpPr>
          <p:nvPr>
            <p:ph type="dt" idx="12"/>
          </p:nvPr>
        </p:nvSpPr>
        <p:spPr/>
        <p:txBody>
          <a:bodyPr/>
          <a:lstStyle/>
          <a:p>
            <a:r>
              <a:rPr lang="en-US" smtClean="0"/>
              <a:t>2018-04-17</a:t>
            </a:r>
          </a:p>
          <a:p>
            <a:endParaRPr lang="en-US"/>
          </a:p>
        </p:txBody>
      </p:sp>
      <p:sp>
        <p:nvSpPr>
          <p:cNvPr id="7" name="IFXSHAPE"/>
          <p:cNvSpPr>
            <a:spLocks noGrp="1"/>
          </p:cNvSpPr>
          <p:nvPr>
            <p:ph type="sldNum" sz="quarter" idx="13"/>
          </p:nvPr>
        </p:nvSpPr>
        <p:spPr/>
        <p:txBody>
          <a:bodyPr/>
          <a:lstStyle/>
          <a:p>
            <a:fld id="{4165D906-55BD-49C5-997D-27A40DB53D15}" type="slidenum">
              <a:rPr lang="en-US" smtClean="0"/>
              <a:pPr/>
              <a:t>2</a:t>
            </a:fld>
            <a:endParaRPr lang="en-US" smtClean="0"/>
          </a:p>
          <a:p>
            <a:endParaRPr lang="en-US"/>
          </a:p>
        </p:txBody>
      </p:sp>
    </p:spTree>
    <p:extLst>
      <p:ext uri="{BB962C8B-B14F-4D97-AF65-F5344CB8AC3E}">
        <p14:creationId xmlns:p14="http://schemas.microsoft.com/office/powerpoint/2010/main" val="676785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FXSHAPE"/>
          <p:cNvSpPr>
            <a:spLocks noGrp="1" noRot="1" noChangeAspect="1"/>
          </p:cNvSpPr>
          <p:nvPr>
            <p:ph type="sldImg"/>
          </p:nvPr>
        </p:nvSpPr>
        <p:spPr>
          <a:xfrm>
            <a:off x="454025" y="1012825"/>
            <a:ext cx="6191250" cy="4643438"/>
          </a:xfrm>
        </p:spPr>
      </p:sp>
      <p:sp>
        <p:nvSpPr>
          <p:cNvPr id="8" name="IFXSHAPE"/>
          <p:cNvSpPr>
            <a:spLocks noGrp="1"/>
          </p:cNvSpPr>
          <p:nvPr>
            <p:ph type="body" idx="3"/>
          </p:nvPr>
        </p:nvSpPr>
        <p:spPr>
          <a:xfrm>
            <a:off x="453306" y="5868498"/>
            <a:ext cx="6191968" cy="3672000"/>
          </a:xfrm>
        </p:spPr>
        <p:txBody>
          <a:bodyPr>
            <a:normAutofit/>
          </a:bodyPr>
          <a:lstStyle/>
          <a:p>
            <a:endParaRPr lang="de-DE">
              <a:solidFill>
                <a:schemeClr val="tx1"/>
              </a:solidFill>
            </a:endParaRPr>
          </a:p>
        </p:txBody>
      </p:sp>
      <p:sp>
        <p:nvSpPr>
          <p:cNvPr id="9" name="IFXSHAPE"/>
          <p:cNvSpPr>
            <a:spLocks noGrp="1"/>
          </p:cNvSpPr>
          <p:nvPr>
            <p:ph type="hdr" sz="quarter"/>
          </p:nvPr>
        </p:nvSpPr>
        <p:spPr>
          <a:xfrm>
            <a:off x="454025" y="295163"/>
            <a:ext cx="4422857" cy="419422"/>
          </a:xfrm>
        </p:spPr>
        <p:txBody>
          <a:bodyPr/>
          <a:lstStyle/>
          <a:p>
            <a:endParaRPr lang="en-US" dirty="0"/>
          </a:p>
        </p:txBody>
      </p:sp>
      <p:sp>
        <p:nvSpPr>
          <p:cNvPr id="10" name="IFXSHAPE"/>
          <p:cNvSpPr>
            <a:spLocks noGrp="1"/>
          </p:cNvSpPr>
          <p:nvPr>
            <p:ph type="ftr" sz="quarter" idx="4"/>
          </p:nvPr>
        </p:nvSpPr>
        <p:spPr>
          <a:xfrm>
            <a:off x="1317625" y="9940925"/>
            <a:ext cx="4824411" cy="144933"/>
          </a:xfrm>
        </p:spPr>
        <p:txBody>
          <a:bodyPr/>
          <a:lstStyle/>
          <a:p>
            <a:r>
              <a:rPr lang="en-IN" smtClean="0"/>
              <a:t>Copyright © Infineon Technologies AG 2018. All rights reserved.</a:t>
            </a:r>
          </a:p>
          <a:p>
            <a:r>
              <a:rPr lang="en-IN" b="1" smtClean="0"/>
              <a:t>restricted</a:t>
            </a:r>
            <a:endParaRPr lang="en-US" b="1" dirty="0">
              <a:solidFill>
                <a:srgbClr val="E30034"/>
              </a:solidFill>
            </a:endParaRPr>
          </a:p>
        </p:txBody>
      </p:sp>
      <p:sp>
        <p:nvSpPr>
          <p:cNvPr id="11" name="IFXSHAPE"/>
          <p:cNvSpPr>
            <a:spLocks noGrp="1"/>
          </p:cNvSpPr>
          <p:nvPr>
            <p:ph type="dt" idx="1"/>
          </p:nvPr>
        </p:nvSpPr>
        <p:spPr>
          <a:xfrm>
            <a:off x="453306" y="9940925"/>
            <a:ext cx="864320" cy="144933"/>
          </a:xfrm>
        </p:spPr>
        <p:txBody>
          <a:bodyPr/>
          <a:lstStyle/>
          <a:p>
            <a:r>
              <a:rPr lang="en-US" smtClean="0"/>
              <a:t>2018-04-17</a:t>
            </a:r>
          </a:p>
          <a:p>
            <a:endParaRPr lang="en-US"/>
          </a:p>
        </p:txBody>
      </p:sp>
      <p:sp>
        <p:nvSpPr>
          <p:cNvPr id="12" name="IFXSHAPE"/>
          <p:cNvSpPr>
            <a:spLocks noGrp="1"/>
          </p:cNvSpPr>
          <p:nvPr>
            <p:ph type="sldNum" sz="quarter" idx="5"/>
          </p:nvPr>
        </p:nvSpPr>
        <p:spPr>
          <a:xfrm>
            <a:off x="6142037" y="9940925"/>
            <a:ext cx="503237" cy="144933"/>
          </a:xfrm>
        </p:spPr>
        <p:txBody>
          <a:bodyPr/>
          <a:lstStyle/>
          <a:p>
            <a:fld id="{12DAD8EC-108D-46A0-8A34-5F2BD2A61095}" type="slidenum">
              <a:rPr lang="en-US" smtClean="0"/>
              <a:t>19</a:t>
            </a:fld>
            <a:endParaRPr lang="en-US" smtClean="0"/>
          </a:p>
          <a:p>
            <a:endParaRPr lang="en-US"/>
          </a:p>
        </p:txBody>
      </p:sp>
    </p:spTree>
    <p:extLst>
      <p:ext uri="{BB962C8B-B14F-4D97-AF65-F5344CB8AC3E}">
        <p14:creationId xmlns:p14="http://schemas.microsoft.com/office/powerpoint/2010/main" val="34536026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IFX_PresentationTitle">
    <p:bg>
      <p:bgPr>
        <a:solidFill>
          <a:schemeClr val="bg1"/>
        </a:solidFill>
        <a:effectLst/>
      </p:bgPr>
    </p:bg>
    <p:spTree>
      <p:nvGrpSpPr>
        <p:cNvPr id="1" name=""/>
        <p:cNvGrpSpPr/>
        <p:nvPr/>
      </p:nvGrpSpPr>
      <p:grpSpPr>
        <a:xfrm>
          <a:off x="0" y="0"/>
          <a:ext cx="0" cy="0"/>
          <a:chOff x="0" y="0"/>
          <a:chExt cx="0" cy="0"/>
        </a:xfrm>
      </p:grpSpPr>
      <p:sp>
        <p:nvSpPr>
          <p:cNvPr id="4" name="IFXSHAPE"/>
          <p:cNvSpPr>
            <a:spLocks noGrp="1"/>
          </p:cNvSpPr>
          <p:nvPr>
            <p:ph type="ftr" sz="quarter" idx="12"/>
          </p:nvPr>
        </p:nvSpPr>
        <p:spPr>
          <a:xfrm>
            <a:off x="250824" y="381000"/>
            <a:ext cx="288036" cy="304800"/>
          </a:xfrm>
        </p:spPr>
        <p:txBody>
          <a:bodyPr wrap="none" lIns="0" tIns="0" rIns="0" bIns="0" anchor="ctr">
            <a:noAutofit/>
          </a:bodyPr>
          <a:lstStyle>
            <a:lvl1pPr algn="l" fontAlgn="t">
              <a:buClr>
                <a:schemeClr val="accent2"/>
              </a:buClr>
              <a:defRPr sz="2400">
                <a:solidFill>
                  <a:schemeClr val="accent2"/>
                </a:solidFill>
                <a:latin typeface="Verdana"/>
              </a:defRPr>
            </a:lvl1pPr>
          </a:lstStyle>
          <a:p>
            <a:endParaRPr lang="en-IN"/>
          </a:p>
        </p:txBody>
      </p:sp>
      <p:sp>
        <p:nvSpPr>
          <p:cNvPr id="2" name="IFXSHAPE"/>
          <p:cNvSpPr>
            <a:spLocks noGrp="1"/>
          </p:cNvSpPr>
          <p:nvPr>
            <p:ph type="sldNum" sz="quarter" idx="10"/>
          </p:nvPr>
        </p:nvSpPr>
        <p:spPr>
          <a:xfrm>
            <a:off x="8315516" y="6553200"/>
            <a:ext cx="288036" cy="304800"/>
          </a:xfrm>
        </p:spPr>
        <p:txBody>
          <a:bodyPr wrap="none" lIns="0" tIns="0" rIns="0" bIns="0" anchor="ctr">
            <a:noAutofit/>
          </a:bodyPr>
          <a:lstStyle>
            <a:lvl1pPr algn="r" fontAlgn="t">
              <a:buClr>
                <a:schemeClr val="bg1"/>
              </a:buClr>
              <a:defRPr sz="1600">
                <a:solidFill>
                  <a:schemeClr val="bg1"/>
                </a:solidFill>
                <a:latin typeface="Verdana"/>
              </a:defRPr>
            </a:lvl1pPr>
          </a:lstStyle>
          <a:p>
            <a:endParaRPr lang="en-IN"/>
          </a:p>
        </p:txBody>
      </p:sp>
      <p:sp>
        <p:nvSpPr>
          <p:cNvPr id="33" name="Freihandform 14"/>
          <p:cNvSpPr/>
          <p:nvPr userDrawn="1"/>
        </p:nvSpPr>
        <p:spPr bwMode="auto">
          <a:xfrm>
            <a:off x="-24632" y="-12192"/>
            <a:ext cx="9176381" cy="5169384"/>
          </a:xfrm>
          <a:custGeom>
            <a:avLst/>
            <a:gdLst>
              <a:gd name="connsiteX0" fmla="*/ 0 w 9150096"/>
              <a:gd name="connsiteY0" fmla="*/ 4066032 h 4066032"/>
              <a:gd name="connsiteX1" fmla="*/ 9150096 w 9150096"/>
              <a:gd name="connsiteY1" fmla="*/ 3663696 h 4066032"/>
              <a:gd name="connsiteX2" fmla="*/ 9150096 w 9150096"/>
              <a:gd name="connsiteY2" fmla="*/ 0 h 4066032"/>
              <a:gd name="connsiteX3" fmla="*/ 12192 w 9150096"/>
              <a:gd name="connsiteY3" fmla="*/ 0 h 4066032"/>
              <a:gd name="connsiteX4" fmla="*/ 0 w 9150096"/>
              <a:gd name="connsiteY4" fmla="*/ 4066032 h 4066032"/>
              <a:gd name="connsiteX0" fmla="*/ 12522 w 9162618"/>
              <a:gd name="connsiteY0" fmla="*/ 4066032 h 4066032"/>
              <a:gd name="connsiteX1" fmla="*/ 9162618 w 9162618"/>
              <a:gd name="connsiteY1" fmla="*/ 3663696 h 4066032"/>
              <a:gd name="connsiteX2" fmla="*/ 9162618 w 9162618"/>
              <a:gd name="connsiteY2" fmla="*/ 0 h 4066032"/>
              <a:gd name="connsiteX3" fmla="*/ 0 w 9162618"/>
              <a:gd name="connsiteY3" fmla="*/ 0 h 4066032"/>
              <a:gd name="connsiteX4" fmla="*/ 12522 w 9162618"/>
              <a:gd name="connsiteY4" fmla="*/ 4066032 h 4066032"/>
              <a:gd name="connsiteX0" fmla="*/ 12522 w 9162618"/>
              <a:gd name="connsiteY0" fmla="*/ 4072210 h 4072210"/>
              <a:gd name="connsiteX1" fmla="*/ 9162618 w 9162618"/>
              <a:gd name="connsiteY1" fmla="*/ 3669874 h 4072210"/>
              <a:gd name="connsiteX2" fmla="*/ 9162618 w 9162618"/>
              <a:gd name="connsiteY2" fmla="*/ 6178 h 4072210"/>
              <a:gd name="connsiteX3" fmla="*/ 0 w 9162618"/>
              <a:gd name="connsiteY3" fmla="*/ 0 h 4072210"/>
              <a:gd name="connsiteX4" fmla="*/ 12522 w 9162618"/>
              <a:gd name="connsiteY4" fmla="*/ 4072210 h 4072210"/>
              <a:gd name="connsiteX0" fmla="*/ 0 w 9150096"/>
              <a:gd name="connsiteY0" fmla="*/ 4066032 h 4066032"/>
              <a:gd name="connsiteX1" fmla="*/ 9150096 w 9150096"/>
              <a:gd name="connsiteY1" fmla="*/ 3663696 h 4066032"/>
              <a:gd name="connsiteX2" fmla="*/ 9150096 w 9150096"/>
              <a:gd name="connsiteY2" fmla="*/ 0 h 4066032"/>
              <a:gd name="connsiteX3" fmla="*/ 86332 w 9150096"/>
              <a:gd name="connsiteY3" fmla="*/ 6178 h 4066032"/>
              <a:gd name="connsiteX4" fmla="*/ 0 w 9150096"/>
              <a:gd name="connsiteY4" fmla="*/ 4066032 h 4066032"/>
              <a:gd name="connsiteX0" fmla="*/ 6344 w 9156440"/>
              <a:gd name="connsiteY0" fmla="*/ 4066032 h 4066032"/>
              <a:gd name="connsiteX1" fmla="*/ 9156440 w 9156440"/>
              <a:gd name="connsiteY1" fmla="*/ 3663696 h 4066032"/>
              <a:gd name="connsiteX2" fmla="*/ 9156440 w 9156440"/>
              <a:gd name="connsiteY2" fmla="*/ 0 h 4066032"/>
              <a:gd name="connsiteX3" fmla="*/ 0 w 9156440"/>
              <a:gd name="connsiteY3" fmla="*/ 6178 h 4066032"/>
              <a:gd name="connsiteX4" fmla="*/ 6344 w 9156440"/>
              <a:gd name="connsiteY4" fmla="*/ 4066032 h 4066032"/>
              <a:gd name="connsiteX0" fmla="*/ 289 w 9162742"/>
              <a:gd name="connsiteY0" fmla="*/ 4053675 h 4053675"/>
              <a:gd name="connsiteX1" fmla="*/ 9162742 w 9162742"/>
              <a:gd name="connsiteY1" fmla="*/ 3663696 h 4053675"/>
              <a:gd name="connsiteX2" fmla="*/ 9162742 w 9162742"/>
              <a:gd name="connsiteY2" fmla="*/ 0 h 4053675"/>
              <a:gd name="connsiteX3" fmla="*/ 6302 w 9162742"/>
              <a:gd name="connsiteY3" fmla="*/ 6178 h 4053675"/>
              <a:gd name="connsiteX4" fmla="*/ 289 w 9162742"/>
              <a:gd name="connsiteY4" fmla="*/ 4053675 h 4053675"/>
              <a:gd name="connsiteX0" fmla="*/ 289 w 9162742"/>
              <a:gd name="connsiteY0" fmla="*/ 5433024 h 5433024"/>
              <a:gd name="connsiteX1" fmla="*/ 9162742 w 9162742"/>
              <a:gd name="connsiteY1" fmla="*/ 3663696 h 5433024"/>
              <a:gd name="connsiteX2" fmla="*/ 9162742 w 9162742"/>
              <a:gd name="connsiteY2" fmla="*/ 0 h 5433024"/>
              <a:gd name="connsiteX3" fmla="*/ 6302 w 9162742"/>
              <a:gd name="connsiteY3" fmla="*/ 6178 h 5433024"/>
              <a:gd name="connsiteX4" fmla="*/ 289 w 9162742"/>
              <a:gd name="connsiteY4" fmla="*/ 5433024 h 5433024"/>
              <a:gd name="connsiteX0" fmla="*/ 289 w 9170491"/>
              <a:gd name="connsiteY0" fmla="*/ 5433024 h 5433024"/>
              <a:gd name="connsiteX1" fmla="*/ 9170491 w 9170491"/>
              <a:gd name="connsiteY1" fmla="*/ 5035296 h 5433024"/>
              <a:gd name="connsiteX2" fmla="*/ 9162742 w 9170491"/>
              <a:gd name="connsiteY2" fmla="*/ 0 h 5433024"/>
              <a:gd name="connsiteX3" fmla="*/ 6302 w 9170491"/>
              <a:gd name="connsiteY3" fmla="*/ 6178 h 5433024"/>
              <a:gd name="connsiteX4" fmla="*/ 289 w 9170491"/>
              <a:gd name="connsiteY4" fmla="*/ 5433024 h 5433024"/>
              <a:gd name="connsiteX0" fmla="*/ 6179 w 9176381"/>
              <a:gd name="connsiteY0" fmla="*/ 5439038 h 5439038"/>
              <a:gd name="connsiteX1" fmla="*/ 9176381 w 9176381"/>
              <a:gd name="connsiteY1" fmla="*/ 5041310 h 5439038"/>
              <a:gd name="connsiteX2" fmla="*/ 9168632 w 9176381"/>
              <a:gd name="connsiteY2" fmla="*/ 6014 h 5439038"/>
              <a:gd name="connsiteX3" fmla="*/ 0 w 9176381"/>
              <a:gd name="connsiteY3" fmla="*/ 0 h 5439038"/>
              <a:gd name="connsiteX4" fmla="*/ 6179 w 9176381"/>
              <a:gd name="connsiteY4" fmla="*/ 5439038 h 5439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76381" h="5439038">
                <a:moveTo>
                  <a:pt x="6179" y="5439038"/>
                </a:moveTo>
                <a:lnTo>
                  <a:pt x="9176381" y="5041310"/>
                </a:lnTo>
                <a:lnTo>
                  <a:pt x="9168632" y="6014"/>
                </a:lnTo>
                <a:lnTo>
                  <a:pt x="0" y="0"/>
                </a:lnTo>
                <a:cubicBezTo>
                  <a:pt x="2115" y="1353285"/>
                  <a:pt x="4064" y="4085753"/>
                  <a:pt x="6179" y="5439038"/>
                </a:cubicBezTo>
                <a:close/>
              </a:path>
            </a:pathLst>
          </a:custGeom>
          <a:solidFill>
            <a:schemeClr val="accent3"/>
          </a:solidFill>
          <a:ln w="9525">
            <a:noFill/>
            <a:miter lim="800000"/>
            <a:headEnd/>
            <a:tailEnd/>
          </a:ln>
        </p:spPr>
        <p:txBody>
          <a:bodyPr wrap="square" lIns="72000" tIns="72000" rIns="72000" bIns="72000" rtlCol="0" anchor="ctr"/>
          <a:lstStyle/>
          <a:p>
            <a:pPr algn="ctr" eaLnBrk="0" hangingPunct="0"/>
            <a:endParaRPr lang="de-DE" sz="1600" dirty="0" smtClean="0">
              <a:latin typeface="+mn-lt"/>
              <a:ea typeface="Verdana" pitchFamily="34" charset="0"/>
              <a:cs typeface="Verdana" pitchFamily="34" charset="0"/>
            </a:endParaRPr>
          </a:p>
        </p:txBody>
      </p:sp>
      <p:sp>
        <p:nvSpPr>
          <p:cNvPr id="28" name="IFXSHAPE"/>
          <p:cNvSpPr>
            <a:spLocks noGrp="1"/>
          </p:cNvSpPr>
          <p:nvPr>
            <p:ph type="subTitle" idx="1" hasCustomPrompt="1"/>
          </p:nvPr>
        </p:nvSpPr>
        <p:spPr>
          <a:xfrm>
            <a:off x="468000" y="5507991"/>
            <a:ext cx="6336000" cy="615553"/>
          </a:xfrm>
          <a:prstGeom prst="rect">
            <a:avLst/>
          </a:prstGeom>
          <a:noFill/>
          <a:ln w="9525">
            <a:noFill/>
            <a:miter lim="800000"/>
            <a:headEnd/>
            <a:tailEnd/>
          </a:ln>
          <a:effectLst/>
        </p:spPr>
        <p:txBody>
          <a:bodyPr wrap="square" lIns="0" tIns="0" rIns="0" bIns="0" rtlCol="0" anchor="t" anchorCtr="0">
            <a:spAutoFit/>
          </a:bodyPr>
          <a:lstStyle>
            <a:lvl1pPr marL="0" indent="0">
              <a:spcAft>
                <a:spcPts val="0"/>
              </a:spcAft>
              <a:buNone/>
              <a:defRPr lang="en-GB" kern="0" noProof="0" dirty="0" smtClean="0">
                <a:ea typeface="Verdana" pitchFamily="34" charset="0"/>
                <a:cs typeface="Verdana" pitchFamily="34" charset="0"/>
              </a:defRPr>
            </a:lvl1pPr>
          </a:lstStyle>
          <a:p>
            <a:pPr marR="0" lvl="0" defTabSz="914400" eaLnBrk="0" fontAlgn="auto" latinLnBrk="0" hangingPunct="0">
              <a:spcAft>
                <a:spcPts val="300"/>
              </a:spcAft>
              <a:buSzTx/>
              <a:tabLst/>
            </a:pPr>
            <a:r>
              <a:rPr lang="en-GB" noProof="0" dirty="0" smtClean="0"/>
              <a:t>Author (department)</a:t>
            </a:r>
            <a:br>
              <a:rPr lang="en-GB" noProof="0" dirty="0" smtClean="0"/>
            </a:br>
            <a:r>
              <a:rPr lang="en-GB" noProof="0" dirty="0" smtClean="0"/>
              <a:t>Date</a:t>
            </a:r>
          </a:p>
        </p:txBody>
      </p:sp>
      <p:grpSp>
        <p:nvGrpSpPr>
          <p:cNvPr id="34" name="Gruppieren 36"/>
          <p:cNvGrpSpPr/>
          <p:nvPr userDrawn="1"/>
        </p:nvGrpSpPr>
        <p:grpSpPr>
          <a:xfrm>
            <a:off x="-24633" y="-27384"/>
            <a:ext cx="9176382" cy="5112568"/>
            <a:chOff x="-24633" y="-27384"/>
            <a:chExt cx="9176382" cy="5112568"/>
          </a:xfrm>
        </p:grpSpPr>
        <p:cxnSp>
          <p:nvCxnSpPr>
            <p:cNvPr id="35" name="Gerade Verbindung 17"/>
            <p:cNvCxnSpPr/>
            <p:nvPr/>
          </p:nvCxnSpPr>
          <p:spPr>
            <a:xfrm>
              <a:off x="2123728" y="4398016"/>
              <a:ext cx="216024" cy="687168"/>
            </a:xfrm>
            <a:prstGeom prst="line">
              <a:avLst/>
            </a:prstGeom>
            <a:ln w="12700">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36" name="Gerade Verbindung 18"/>
            <p:cNvCxnSpPr/>
            <p:nvPr/>
          </p:nvCxnSpPr>
          <p:spPr>
            <a:xfrm>
              <a:off x="-24633" y="2941926"/>
              <a:ext cx="2148361" cy="1456090"/>
            </a:xfrm>
            <a:prstGeom prst="line">
              <a:avLst/>
            </a:prstGeom>
            <a:ln w="12700">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37" name="Gerade Verbindung 19"/>
            <p:cNvCxnSpPr/>
            <p:nvPr/>
          </p:nvCxnSpPr>
          <p:spPr>
            <a:xfrm flipH="1">
              <a:off x="2123728" y="2708920"/>
              <a:ext cx="7020270" cy="1689096"/>
            </a:xfrm>
            <a:prstGeom prst="line">
              <a:avLst/>
            </a:prstGeom>
            <a:ln w="12700">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38" name="Gerade Verbindung 21"/>
            <p:cNvCxnSpPr/>
            <p:nvPr/>
          </p:nvCxnSpPr>
          <p:spPr>
            <a:xfrm>
              <a:off x="8141920" y="-7511"/>
              <a:ext cx="1009829" cy="1802204"/>
            </a:xfrm>
            <a:prstGeom prst="line">
              <a:avLst/>
            </a:prstGeom>
            <a:ln w="12700">
              <a:solidFill>
                <a:schemeClr val="bg1"/>
              </a:solidFill>
              <a:tailEnd type="none"/>
            </a:ln>
          </p:spPr>
          <p:style>
            <a:lnRef idx="1">
              <a:schemeClr val="accent1"/>
            </a:lnRef>
            <a:fillRef idx="0">
              <a:schemeClr val="accent1"/>
            </a:fillRef>
            <a:effectRef idx="0">
              <a:schemeClr val="accent1"/>
            </a:effectRef>
            <a:fontRef idx="minor">
              <a:schemeClr val="tx1"/>
            </a:fontRef>
          </p:style>
        </p:cxnSp>
        <p:sp>
          <p:nvSpPr>
            <p:cNvPr id="39" name="Ellipse 22"/>
            <p:cNvSpPr/>
            <p:nvPr/>
          </p:nvSpPr>
          <p:spPr bwMode="auto">
            <a:xfrm>
              <a:off x="2051720" y="4330531"/>
              <a:ext cx="144016" cy="144000"/>
            </a:xfrm>
            <a:prstGeom prst="ellipse">
              <a:avLst/>
            </a:prstGeom>
            <a:solidFill>
              <a:schemeClr val="bg1"/>
            </a:solidFill>
            <a:ln w="9525">
              <a:noFill/>
              <a:miter lim="800000"/>
              <a:headEnd/>
              <a:tailEnd/>
            </a:ln>
          </p:spPr>
          <p:txBody>
            <a:bodyPr wrap="square" lIns="72000" tIns="72000" rIns="72000" bIns="72000" rtlCol="0" anchor="ctr"/>
            <a:lstStyle/>
            <a:p>
              <a:pPr algn="ctr" eaLnBrk="0" hangingPunct="0"/>
              <a:endParaRPr lang="de-DE" sz="1600" dirty="0" smtClean="0">
                <a:latin typeface="+mn-lt"/>
                <a:ea typeface="Verdana" pitchFamily="34" charset="0"/>
                <a:cs typeface="Verdana" pitchFamily="34" charset="0"/>
              </a:endParaRPr>
            </a:p>
          </p:txBody>
        </p:sp>
        <p:cxnSp>
          <p:nvCxnSpPr>
            <p:cNvPr id="40" name="Gerade Verbindung 23"/>
            <p:cNvCxnSpPr/>
            <p:nvPr/>
          </p:nvCxnSpPr>
          <p:spPr>
            <a:xfrm flipH="1">
              <a:off x="6444208" y="-27384"/>
              <a:ext cx="1440160" cy="4968552"/>
            </a:xfrm>
            <a:prstGeom prst="line">
              <a:avLst/>
            </a:prstGeom>
            <a:ln w="12700">
              <a:solidFill>
                <a:schemeClr val="bg1"/>
              </a:solidFill>
              <a:tailEnd type="none"/>
            </a:ln>
          </p:spPr>
          <p:style>
            <a:lnRef idx="1">
              <a:schemeClr val="accent1"/>
            </a:lnRef>
            <a:fillRef idx="0">
              <a:schemeClr val="accent1"/>
            </a:fillRef>
            <a:effectRef idx="0">
              <a:schemeClr val="accent1"/>
            </a:effectRef>
            <a:fontRef idx="minor">
              <a:schemeClr val="tx1"/>
            </a:fontRef>
          </p:style>
        </p:cxnSp>
      </p:grpSp>
      <p:sp>
        <p:nvSpPr>
          <p:cNvPr id="9" name="IFXSHAPE"/>
          <p:cNvSpPr>
            <a:spLocks noGrp="1"/>
          </p:cNvSpPr>
          <p:nvPr>
            <p:ph type="title" hasCustomPrompt="1"/>
          </p:nvPr>
        </p:nvSpPr>
        <p:spPr>
          <a:xfrm>
            <a:off x="468000" y="2088000"/>
            <a:ext cx="6336000" cy="553998"/>
          </a:xfrm>
        </p:spPr>
        <p:txBody>
          <a:bodyPr bIns="0" anchor="b" anchorCtr="0">
            <a:spAutoFit/>
          </a:bodyPr>
          <a:lstStyle>
            <a:lvl1pPr>
              <a:defRPr lang="en-US" sz="3600" kern="0" dirty="0">
                <a:solidFill>
                  <a:schemeClr val="tx1"/>
                </a:solidFill>
                <a:latin typeface="Verdana" pitchFamily="34" charset="0"/>
                <a:ea typeface="Verdana" pitchFamily="34" charset="0"/>
                <a:cs typeface="Verdana" pitchFamily="34" charset="0"/>
              </a:defRPr>
            </a:lvl1pPr>
          </a:lstStyle>
          <a:p>
            <a:pPr marR="0" defTabSz="914400" eaLnBrk="0" fontAlgn="auto" latinLnBrk="0" hangingPunct="0">
              <a:spcBef>
                <a:spcPts val="0"/>
              </a:spcBef>
              <a:spcAft>
                <a:spcPts val="0"/>
              </a:spcAft>
              <a:buClr>
                <a:schemeClr val="accent1"/>
              </a:buClr>
              <a:buSzTx/>
              <a:tabLst/>
            </a:pPr>
            <a:r>
              <a:rPr lang="de-DE" sz="3600" kern="0" dirty="0" smtClean="0">
                <a:latin typeface="Verdana" pitchFamily="34" charset="0"/>
                <a:ea typeface="Verdana" pitchFamily="34" charset="0"/>
                <a:cs typeface="Verdana" pitchFamily="34" charset="0"/>
              </a:rPr>
              <a:t>Please type in title</a:t>
            </a:r>
          </a:p>
        </p:txBody>
      </p:sp>
      <p:pic>
        <p:nvPicPr>
          <p:cNvPr id="55" name="Grafik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07611" y="5809300"/>
            <a:ext cx="1404000" cy="614017"/>
          </a:xfrm>
          <a:prstGeom prst="rect">
            <a:avLst/>
          </a:prstGeom>
        </p:spPr>
      </p:pic>
      <p:sp>
        <p:nvSpPr>
          <p:cNvPr id="3" name="IFXSHAPE"/>
          <p:cNvSpPr>
            <a:spLocks noGrp="1"/>
          </p:cNvSpPr>
          <p:nvPr>
            <p:ph type="dt" sz="half" idx="11"/>
          </p:nvPr>
        </p:nvSpPr>
        <p:spPr>
          <a:xfrm>
            <a:off x="4057650" y="6400800"/>
            <a:ext cx="288036" cy="304800"/>
          </a:xfrm>
        </p:spPr>
        <p:txBody>
          <a:bodyPr wrap="none" lIns="0" tIns="0" rIns="0" bIns="0" anchor="ctr">
            <a:noAutofit/>
          </a:bodyPr>
          <a:lstStyle>
            <a:lvl1pPr algn="l" fontAlgn="t">
              <a:buClr>
                <a:schemeClr val="accent1"/>
              </a:buClr>
              <a:defRPr sz="1200">
                <a:solidFill>
                  <a:schemeClr val="accent2"/>
                </a:solidFill>
                <a:latin typeface="Verdana"/>
              </a:defRPr>
            </a:lvl1pPr>
          </a:lstStyle>
          <a:p>
            <a:r>
              <a:rPr lang="en-IN" smtClean="0"/>
              <a:t>- restricted -</a:t>
            </a:r>
            <a:endParaRPr lang="en-IN"/>
          </a:p>
        </p:txBody>
      </p:sp>
    </p:spTree>
    <p:extLst>
      <p:ext uri="{BB962C8B-B14F-4D97-AF65-F5344CB8AC3E}">
        <p14:creationId xmlns:p14="http://schemas.microsoft.com/office/powerpoint/2010/main" val="455361232"/>
      </p:ext>
    </p:extLst>
  </p:cSld>
  <p:clrMapOvr>
    <a:masterClrMapping/>
  </p:clrMapOvr>
  <p:timing>
    <p:tnLst>
      <p:par>
        <p:cTn id="1" dur="indefinite" restart="never" nodeType="tmRoot"/>
      </p:par>
    </p:tnLst>
  </p:timing>
  <p:hf sldNum="0" hdr="0" ftr="0"/>
  <p:extLst mod="1">
    <p:ext uri="{DCECCB84-F9BA-43D5-87BE-67443E8EF086}">
      <p15:sldGuideLst xmlns="" xmlns:p15="http://schemas.microsoft.com/office/powerpoint/2012/main">
        <p15:guide id="1" orient="horz" pos="709" userDrawn="1">
          <p15:clr>
            <a:srgbClr val="FBAE40"/>
          </p15:clr>
        </p15:guide>
        <p15:guide id="2" pos="297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FX_Row and Two Columns">
    <p:spTree>
      <p:nvGrpSpPr>
        <p:cNvPr id="1" name=""/>
        <p:cNvGrpSpPr/>
        <p:nvPr/>
      </p:nvGrpSpPr>
      <p:grpSpPr>
        <a:xfrm>
          <a:off x="0" y="0"/>
          <a:ext cx="0" cy="0"/>
          <a:chOff x="0" y="0"/>
          <a:chExt cx="0" cy="0"/>
        </a:xfrm>
      </p:grpSpPr>
      <p:sp>
        <p:nvSpPr>
          <p:cNvPr id="5" name="IFXSHAPE"/>
          <p:cNvSpPr>
            <a:spLocks noGrp="1"/>
          </p:cNvSpPr>
          <p:nvPr>
            <p:ph type="ftr" sz="quarter" idx="18"/>
          </p:nvPr>
        </p:nvSpPr>
        <p:spPr>
          <a:xfrm>
            <a:off x="4283964" y="6553200"/>
            <a:ext cx="576072" cy="304800"/>
          </a:xfrm>
        </p:spPr>
        <p:txBody>
          <a:bodyPr wrap="none" lIns="0" tIns="0" rIns="0" bIns="0" anchor="ctr">
            <a:noAutofit/>
          </a:bodyPr>
          <a:lstStyle>
            <a:lvl1pPr algn="ctr" fontAlgn="t">
              <a:buClr>
                <a:schemeClr val="accent2"/>
              </a:buClr>
              <a:defRPr sz="800" b="0">
                <a:solidFill>
                  <a:schemeClr val="accent2"/>
                </a:solidFill>
                <a:latin typeface="Verdana"/>
              </a:defRPr>
            </a:lvl1pPr>
          </a:lstStyle>
          <a:p>
            <a:r>
              <a:rPr lang="en-IN" smtClean="0"/>
              <a:t>Copyright © Infineon Technologies AG 2018. All rights reserved.</a:t>
            </a:r>
            <a:endParaRPr lang="en-IN"/>
          </a:p>
        </p:txBody>
      </p:sp>
      <p:sp>
        <p:nvSpPr>
          <p:cNvPr id="3" name="IFXSHAPE"/>
          <p:cNvSpPr>
            <a:spLocks noGrp="1"/>
          </p:cNvSpPr>
          <p:nvPr>
            <p:ph type="sldNum" sz="quarter" idx="16"/>
          </p:nvPr>
        </p:nvSpPr>
        <p:spPr>
          <a:xfrm>
            <a:off x="8315516" y="6553200"/>
            <a:ext cx="288036" cy="304800"/>
          </a:xfrm>
        </p:spPr>
        <p:txBody>
          <a:bodyPr wrap="none" lIns="0" tIns="0" rIns="0" bIns="0" anchor="ctr">
            <a:noAutofit/>
          </a:bodyPr>
          <a:lstStyle>
            <a:lvl1pPr algn="r" fontAlgn="t">
              <a:buClr>
                <a:schemeClr val="accent2"/>
              </a:buClr>
              <a:defRPr sz="1600" b="0">
                <a:solidFill>
                  <a:schemeClr val="bg1"/>
                </a:solidFill>
                <a:latin typeface="Verdana"/>
              </a:defRPr>
            </a:lvl1pPr>
          </a:lstStyle>
          <a:p>
            <a:fld id="{4CA20876-38E8-40C7-AD24-1659B6F3D8EC}" type="slidenum">
              <a:rPr lang="en-IN" smtClean="0"/>
              <a:pPr/>
              <a:t>‹#›</a:t>
            </a:fld>
            <a:endParaRPr lang="en-IN"/>
          </a:p>
        </p:txBody>
      </p:sp>
      <p:sp>
        <p:nvSpPr>
          <p:cNvPr id="2" name="IFXSHAPE"/>
          <p:cNvSpPr>
            <a:spLocks noGrp="1"/>
          </p:cNvSpPr>
          <p:nvPr>
            <p:ph type="title" hasCustomPrompt="1"/>
          </p:nvPr>
        </p:nvSpPr>
        <p:spPr>
          <a:xfrm>
            <a:off x="251520" y="188720"/>
            <a:ext cx="7223760" cy="720000"/>
          </a:xfrm>
          <a:prstGeom prst="rect">
            <a:avLst/>
          </a:prstGeom>
        </p:spPr>
        <p:txBody>
          <a:bodyPr/>
          <a:lstStyle/>
          <a:p>
            <a:r>
              <a:rPr lang="en-GB" dirty="0" smtClean="0"/>
              <a:t>Click to edit title</a:t>
            </a:r>
            <a:endParaRPr lang="en-GB" dirty="0"/>
          </a:p>
        </p:txBody>
      </p:sp>
      <p:sp>
        <p:nvSpPr>
          <p:cNvPr id="7" name="IFXSHAPE"/>
          <p:cNvSpPr>
            <a:spLocks noGrp="1"/>
          </p:cNvSpPr>
          <p:nvPr>
            <p:ph sz="quarter" idx="13" hasCustomPrompt="1"/>
          </p:nvPr>
        </p:nvSpPr>
        <p:spPr>
          <a:xfrm>
            <a:off x="250824" y="1268412"/>
            <a:ext cx="8641655" cy="2316631"/>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9" name="IFXSHAPE"/>
          <p:cNvSpPr>
            <a:spLocks noGrp="1"/>
          </p:cNvSpPr>
          <p:nvPr>
            <p:ph sz="quarter" idx="14" hasCustomPrompt="1"/>
          </p:nvPr>
        </p:nvSpPr>
        <p:spPr>
          <a:xfrm>
            <a:off x="250825" y="3860799"/>
            <a:ext cx="4248472" cy="2520951"/>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1" name="IFXSHAPE"/>
          <p:cNvSpPr>
            <a:spLocks noGrp="1"/>
          </p:cNvSpPr>
          <p:nvPr>
            <p:ph sz="quarter" idx="15" hasCustomPrompt="1"/>
          </p:nvPr>
        </p:nvSpPr>
        <p:spPr>
          <a:xfrm>
            <a:off x="4643437" y="3860800"/>
            <a:ext cx="4249041" cy="2520950"/>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4" name="IFXSHAPE"/>
          <p:cNvSpPr>
            <a:spLocks noGrp="1"/>
          </p:cNvSpPr>
          <p:nvPr>
            <p:ph type="dt" sz="half" idx="17"/>
          </p:nvPr>
        </p:nvSpPr>
        <p:spPr>
          <a:xfrm>
            <a:off x="250824" y="6553200"/>
            <a:ext cx="288036" cy="304800"/>
          </a:xfrm>
        </p:spPr>
        <p:txBody>
          <a:bodyPr wrap="none" lIns="0" tIns="0" rIns="0" bIns="0" anchor="ctr">
            <a:noAutofit/>
          </a:bodyPr>
          <a:lstStyle>
            <a:lvl1pPr algn="l" fontAlgn="t">
              <a:buClr>
                <a:schemeClr val="accent2"/>
              </a:buClr>
              <a:defRPr sz="800" b="0">
                <a:solidFill>
                  <a:schemeClr val="accent2"/>
                </a:solidFill>
                <a:latin typeface="Verdana"/>
              </a:defRPr>
            </a:lvl1pPr>
          </a:lstStyle>
          <a:p>
            <a:r>
              <a:rPr lang="en-IN" smtClean="0"/>
              <a:t>2018-04-17   </a:t>
            </a:r>
            <a:r>
              <a:rPr lang="en-IN" b="1" smtClean="0"/>
              <a:t>restricted</a:t>
            </a:r>
            <a:endParaRPr lang="en-IN" b="1"/>
          </a:p>
        </p:txBody>
      </p:sp>
    </p:spTree>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FX_Row, Two Columns, Row">
    <p:spTree>
      <p:nvGrpSpPr>
        <p:cNvPr id="1" name=""/>
        <p:cNvGrpSpPr/>
        <p:nvPr/>
      </p:nvGrpSpPr>
      <p:grpSpPr>
        <a:xfrm>
          <a:off x="0" y="0"/>
          <a:ext cx="0" cy="0"/>
          <a:chOff x="0" y="0"/>
          <a:chExt cx="0" cy="0"/>
        </a:xfrm>
      </p:grpSpPr>
      <p:sp>
        <p:nvSpPr>
          <p:cNvPr id="5" name="IFXSHAPE"/>
          <p:cNvSpPr>
            <a:spLocks noGrp="1"/>
          </p:cNvSpPr>
          <p:nvPr>
            <p:ph type="ftr" sz="quarter" idx="19"/>
          </p:nvPr>
        </p:nvSpPr>
        <p:spPr>
          <a:xfrm>
            <a:off x="4283964" y="6553200"/>
            <a:ext cx="576072" cy="304800"/>
          </a:xfrm>
        </p:spPr>
        <p:txBody>
          <a:bodyPr wrap="none" lIns="0" tIns="0" rIns="0" bIns="0" anchor="ctr">
            <a:noAutofit/>
          </a:bodyPr>
          <a:lstStyle>
            <a:lvl1pPr algn="ctr" fontAlgn="t">
              <a:buClr>
                <a:schemeClr val="accent2"/>
              </a:buClr>
              <a:defRPr sz="800" b="0">
                <a:solidFill>
                  <a:schemeClr val="accent2"/>
                </a:solidFill>
                <a:latin typeface="Verdana"/>
              </a:defRPr>
            </a:lvl1pPr>
          </a:lstStyle>
          <a:p>
            <a:r>
              <a:rPr lang="en-IN" smtClean="0"/>
              <a:t>Copyright © Infineon Technologies AG 2018. All rights reserved.</a:t>
            </a:r>
            <a:endParaRPr lang="en-IN"/>
          </a:p>
        </p:txBody>
      </p:sp>
      <p:sp>
        <p:nvSpPr>
          <p:cNvPr id="3" name="IFXSHAPE"/>
          <p:cNvSpPr>
            <a:spLocks noGrp="1"/>
          </p:cNvSpPr>
          <p:nvPr>
            <p:ph type="sldNum" sz="quarter" idx="17"/>
          </p:nvPr>
        </p:nvSpPr>
        <p:spPr>
          <a:xfrm>
            <a:off x="8315516" y="6553200"/>
            <a:ext cx="288036" cy="304800"/>
          </a:xfrm>
        </p:spPr>
        <p:txBody>
          <a:bodyPr wrap="none" lIns="0" tIns="0" rIns="0" bIns="0" anchor="ctr">
            <a:noAutofit/>
          </a:bodyPr>
          <a:lstStyle>
            <a:lvl1pPr algn="r" fontAlgn="t">
              <a:buClr>
                <a:schemeClr val="accent2"/>
              </a:buClr>
              <a:defRPr sz="1600" b="0">
                <a:solidFill>
                  <a:schemeClr val="bg1"/>
                </a:solidFill>
                <a:latin typeface="Verdana"/>
              </a:defRPr>
            </a:lvl1pPr>
          </a:lstStyle>
          <a:p>
            <a:fld id="{C64BA7B4-CC28-498F-8228-1D4C6D14D963}" type="slidenum">
              <a:rPr lang="en-IN" smtClean="0"/>
              <a:pPr/>
              <a:t>‹#›</a:t>
            </a:fld>
            <a:endParaRPr lang="en-IN"/>
          </a:p>
        </p:txBody>
      </p:sp>
      <p:sp>
        <p:nvSpPr>
          <p:cNvPr id="2" name="IFXSHAPE"/>
          <p:cNvSpPr>
            <a:spLocks noGrp="1"/>
          </p:cNvSpPr>
          <p:nvPr>
            <p:ph type="title" hasCustomPrompt="1"/>
          </p:nvPr>
        </p:nvSpPr>
        <p:spPr>
          <a:xfrm>
            <a:off x="251520" y="188720"/>
            <a:ext cx="7223760" cy="720000"/>
          </a:xfrm>
          <a:prstGeom prst="rect">
            <a:avLst/>
          </a:prstGeom>
        </p:spPr>
        <p:txBody>
          <a:bodyPr/>
          <a:lstStyle/>
          <a:p>
            <a:r>
              <a:rPr lang="en-GB" dirty="0" smtClean="0"/>
              <a:t>Click to edit title</a:t>
            </a:r>
            <a:endParaRPr lang="en-GB" dirty="0"/>
          </a:p>
        </p:txBody>
      </p:sp>
      <p:sp>
        <p:nvSpPr>
          <p:cNvPr id="7" name="IFXSHAPE"/>
          <p:cNvSpPr>
            <a:spLocks noGrp="1"/>
          </p:cNvSpPr>
          <p:nvPr>
            <p:ph sz="quarter" idx="13" hasCustomPrompt="1"/>
          </p:nvPr>
        </p:nvSpPr>
        <p:spPr>
          <a:xfrm>
            <a:off x="250825" y="1268414"/>
            <a:ext cx="8640960" cy="1232666"/>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p:txBody>
      </p:sp>
      <p:sp>
        <p:nvSpPr>
          <p:cNvPr id="9" name="IFXSHAPE"/>
          <p:cNvSpPr>
            <a:spLocks noGrp="1"/>
          </p:cNvSpPr>
          <p:nvPr>
            <p:ph sz="quarter" idx="14" hasCustomPrompt="1"/>
          </p:nvPr>
        </p:nvSpPr>
        <p:spPr>
          <a:xfrm>
            <a:off x="250825" y="2780930"/>
            <a:ext cx="4248472" cy="1945820"/>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1" name="IFXSHAPE"/>
          <p:cNvSpPr>
            <a:spLocks noGrp="1"/>
          </p:cNvSpPr>
          <p:nvPr>
            <p:ph sz="quarter" idx="15" hasCustomPrompt="1"/>
          </p:nvPr>
        </p:nvSpPr>
        <p:spPr>
          <a:xfrm>
            <a:off x="4643438" y="2780930"/>
            <a:ext cx="4248472" cy="1945820"/>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3" name="IFXSHAPE"/>
          <p:cNvSpPr>
            <a:spLocks noGrp="1"/>
          </p:cNvSpPr>
          <p:nvPr>
            <p:ph sz="quarter" idx="16" hasCustomPrompt="1"/>
          </p:nvPr>
        </p:nvSpPr>
        <p:spPr>
          <a:xfrm>
            <a:off x="250825" y="5085185"/>
            <a:ext cx="8640960" cy="1296566"/>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p:txBody>
      </p:sp>
      <p:sp>
        <p:nvSpPr>
          <p:cNvPr id="4" name="IFXSHAPE"/>
          <p:cNvSpPr>
            <a:spLocks noGrp="1"/>
          </p:cNvSpPr>
          <p:nvPr>
            <p:ph type="dt" sz="half" idx="18"/>
          </p:nvPr>
        </p:nvSpPr>
        <p:spPr>
          <a:xfrm>
            <a:off x="250824" y="6553200"/>
            <a:ext cx="288036" cy="304800"/>
          </a:xfrm>
        </p:spPr>
        <p:txBody>
          <a:bodyPr wrap="none" lIns="0" tIns="0" rIns="0" bIns="0" anchor="ctr">
            <a:noAutofit/>
          </a:bodyPr>
          <a:lstStyle>
            <a:lvl1pPr algn="l" fontAlgn="t">
              <a:buClr>
                <a:schemeClr val="accent2"/>
              </a:buClr>
              <a:defRPr sz="800" b="0">
                <a:solidFill>
                  <a:schemeClr val="accent2"/>
                </a:solidFill>
                <a:latin typeface="Verdana"/>
              </a:defRPr>
            </a:lvl1pPr>
          </a:lstStyle>
          <a:p>
            <a:r>
              <a:rPr lang="en-IN" smtClean="0"/>
              <a:t>2018-04-17   </a:t>
            </a:r>
            <a:r>
              <a:rPr lang="en-IN" b="1" smtClean="0"/>
              <a:t>restricted</a:t>
            </a:r>
            <a:endParaRPr lang="en-IN" b="1"/>
          </a:p>
        </p:txBody>
      </p:sp>
    </p:spTree>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FX_Title and Three Columns">
    <p:spTree>
      <p:nvGrpSpPr>
        <p:cNvPr id="1" name=""/>
        <p:cNvGrpSpPr/>
        <p:nvPr/>
      </p:nvGrpSpPr>
      <p:grpSpPr>
        <a:xfrm>
          <a:off x="0" y="0"/>
          <a:ext cx="0" cy="0"/>
          <a:chOff x="0" y="0"/>
          <a:chExt cx="0" cy="0"/>
        </a:xfrm>
      </p:grpSpPr>
      <p:sp>
        <p:nvSpPr>
          <p:cNvPr id="5" name="IFXSHAPE"/>
          <p:cNvSpPr>
            <a:spLocks noGrp="1"/>
          </p:cNvSpPr>
          <p:nvPr>
            <p:ph type="ftr" sz="quarter" idx="18"/>
          </p:nvPr>
        </p:nvSpPr>
        <p:spPr>
          <a:xfrm>
            <a:off x="4283964" y="6553200"/>
            <a:ext cx="576072" cy="304800"/>
          </a:xfrm>
        </p:spPr>
        <p:txBody>
          <a:bodyPr wrap="none" lIns="0" tIns="0" rIns="0" bIns="0" anchor="ctr">
            <a:noAutofit/>
          </a:bodyPr>
          <a:lstStyle>
            <a:lvl1pPr algn="ctr" fontAlgn="t">
              <a:buClr>
                <a:schemeClr val="accent2"/>
              </a:buClr>
              <a:defRPr sz="800" b="0">
                <a:solidFill>
                  <a:schemeClr val="accent2"/>
                </a:solidFill>
                <a:latin typeface="Verdana"/>
              </a:defRPr>
            </a:lvl1pPr>
          </a:lstStyle>
          <a:p>
            <a:r>
              <a:rPr lang="en-IN" smtClean="0"/>
              <a:t>Copyright © Infineon Technologies AG 2018. All rights reserved.</a:t>
            </a:r>
            <a:endParaRPr lang="en-IN"/>
          </a:p>
        </p:txBody>
      </p:sp>
      <p:sp>
        <p:nvSpPr>
          <p:cNvPr id="3" name="IFXSHAPE"/>
          <p:cNvSpPr>
            <a:spLocks noGrp="1"/>
          </p:cNvSpPr>
          <p:nvPr>
            <p:ph type="sldNum" sz="quarter" idx="16"/>
          </p:nvPr>
        </p:nvSpPr>
        <p:spPr>
          <a:xfrm>
            <a:off x="8315516" y="6553200"/>
            <a:ext cx="288036" cy="304800"/>
          </a:xfrm>
        </p:spPr>
        <p:txBody>
          <a:bodyPr wrap="none" lIns="0" tIns="0" rIns="0" bIns="0" anchor="ctr">
            <a:noAutofit/>
          </a:bodyPr>
          <a:lstStyle>
            <a:lvl1pPr algn="r" fontAlgn="t">
              <a:buClr>
                <a:schemeClr val="accent2"/>
              </a:buClr>
              <a:defRPr sz="1600" b="0">
                <a:solidFill>
                  <a:schemeClr val="bg1"/>
                </a:solidFill>
                <a:latin typeface="Verdana"/>
              </a:defRPr>
            </a:lvl1pPr>
          </a:lstStyle>
          <a:p>
            <a:fld id="{C15A55F9-4413-42B8-8181-D1615BFAE1FF}" type="slidenum">
              <a:rPr lang="en-IN" smtClean="0"/>
              <a:pPr/>
              <a:t>‹#›</a:t>
            </a:fld>
            <a:endParaRPr lang="en-IN"/>
          </a:p>
        </p:txBody>
      </p:sp>
      <p:sp>
        <p:nvSpPr>
          <p:cNvPr id="2" name="IFXSHAPE"/>
          <p:cNvSpPr>
            <a:spLocks noGrp="1"/>
          </p:cNvSpPr>
          <p:nvPr>
            <p:ph type="title" hasCustomPrompt="1"/>
          </p:nvPr>
        </p:nvSpPr>
        <p:spPr>
          <a:xfrm>
            <a:off x="251520" y="188720"/>
            <a:ext cx="7223760" cy="720000"/>
          </a:xfrm>
          <a:prstGeom prst="rect">
            <a:avLst/>
          </a:prstGeom>
        </p:spPr>
        <p:txBody>
          <a:bodyPr/>
          <a:lstStyle/>
          <a:p>
            <a:r>
              <a:rPr lang="en-GB" dirty="0" smtClean="0"/>
              <a:t>Click to edit title</a:t>
            </a:r>
            <a:endParaRPr lang="en-GB" dirty="0"/>
          </a:p>
        </p:txBody>
      </p:sp>
      <p:sp>
        <p:nvSpPr>
          <p:cNvPr id="7" name="IFXSHAPE"/>
          <p:cNvSpPr>
            <a:spLocks noGrp="1"/>
          </p:cNvSpPr>
          <p:nvPr>
            <p:ph sz="quarter" idx="13" hasCustomPrompt="1"/>
          </p:nvPr>
        </p:nvSpPr>
        <p:spPr>
          <a:xfrm>
            <a:off x="250826" y="1268413"/>
            <a:ext cx="2808288" cy="5113337"/>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9" name="IFXSHAPE"/>
          <p:cNvSpPr>
            <a:spLocks noGrp="1"/>
          </p:cNvSpPr>
          <p:nvPr>
            <p:ph sz="quarter" idx="14" hasCustomPrompt="1"/>
          </p:nvPr>
        </p:nvSpPr>
        <p:spPr>
          <a:xfrm>
            <a:off x="3203576" y="1268413"/>
            <a:ext cx="2736850" cy="5113337"/>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1" name="IFXSHAPE"/>
          <p:cNvSpPr>
            <a:spLocks noGrp="1"/>
          </p:cNvSpPr>
          <p:nvPr>
            <p:ph sz="quarter" idx="15" hasCustomPrompt="1"/>
          </p:nvPr>
        </p:nvSpPr>
        <p:spPr>
          <a:xfrm>
            <a:off x="6084888" y="1268413"/>
            <a:ext cx="2808312" cy="5113337"/>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4" name="IFXSHAPE"/>
          <p:cNvSpPr>
            <a:spLocks noGrp="1"/>
          </p:cNvSpPr>
          <p:nvPr>
            <p:ph type="dt" sz="half" idx="17"/>
          </p:nvPr>
        </p:nvSpPr>
        <p:spPr>
          <a:xfrm>
            <a:off x="250824" y="6553200"/>
            <a:ext cx="288036" cy="304800"/>
          </a:xfrm>
        </p:spPr>
        <p:txBody>
          <a:bodyPr wrap="none" lIns="0" tIns="0" rIns="0" bIns="0" anchor="ctr">
            <a:noAutofit/>
          </a:bodyPr>
          <a:lstStyle>
            <a:lvl1pPr algn="l" fontAlgn="t">
              <a:buClr>
                <a:schemeClr val="accent2"/>
              </a:buClr>
              <a:defRPr sz="800" b="0">
                <a:solidFill>
                  <a:schemeClr val="accent2"/>
                </a:solidFill>
                <a:latin typeface="Verdana"/>
              </a:defRPr>
            </a:lvl1pPr>
          </a:lstStyle>
          <a:p>
            <a:r>
              <a:rPr lang="en-IN" smtClean="0"/>
              <a:t>2018-04-17   </a:t>
            </a:r>
            <a:r>
              <a:rPr lang="en-IN" b="1" smtClean="0"/>
              <a:t>restricted</a:t>
            </a:r>
            <a:endParaRPr lang="en-IN" b="1"/>
          </a:p>
        </p:txBody>
      </p:sp>
    </p:spTree>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FX_Row and Three Columns">
    <p:spTree>
      <p:nvGrpSpPr>
        <p:cNvPr id="1" name=""/>
        <p:cNvGrpSpPr/>
        <p:nvPr/>
      </p:nvGrpSpPr>
      <p:grpSpPr>
        <a:xfrm>
          <a:off x="0" y="0"/>
          <a:ext cx="0" cy="0"/>
          <a:chOff x="0" y="0"/>
          <a:chExt cx="0" cy="0"/>
        </a:xfrm>
      </p:grpSpPr>
      <p:sp>
        <p:nvSpPr>
          <p:cNvPr id="5" name="IFXSHAPE"/>
          <p:cNvSpPr>
            <a:spLocks noGrp="1"/>
          </p:cNvSpPr>
          <p:nvPr>
            <p:ph type="ftr" sz="quarter" idx="19"/>
          </p:nvPr>
        </p:nvSpPr>
        <p:spPr>
          <a:xfrm>
            <a:off x="4283964" y="6553200"/>
            <a:ext cx="576072" cy="304800"/>
          </a:xfrm>
        </p:spPr>
        <p:txBody>
          <a:bodyPr wrap="none" lIns="0" tIns="0" rIns="0" bIns="0" anchor="ctr">
            <a:noAutofit/>
          </a:bodyPr>
          <a:lstStyle>
            <a:lvl1pPr algn="ctr" fontAlgn="t">
              <a:buClr>
                <a:schemeClr val="accent2"/>
              </a:buClr>
              <a:defRPr sz="800" b="0">
                <a:solidFill>
                  <a:schemeClr val="accent2"/>
                </a:solidFill>
                <a:latin typeface="Verdana"/>
              </a:defRPr>
            </a:lvl1pPr>
          </a:lstStyle>
          <a:p>
            <a:r>
              <a:rPr lang="en-IN" smtClean="0"/>
              <a:t>Copyright © Infineon Technologies AG 2018. All rights reserved.</a:t>
            </a:r>
            <a:endParaRPr lang="en-IN"/>
          </a:p>
        </p:txBody>
      </p:sp>
      <p:sp>
        <p:nvSpPr>
          <p:cNvPr id="3" name="IFXSHAPE"/>
          <p:cNvSpPr>
            <a:spLocks noGrp="1"/>
          </p:cNvSpPr>
          <p:nvPr>
            <p:ph type="sldNum" sz="quarter" idx="17"/>
          </p:nvPr>
        </p:nvSpPr>
        <p:spPr>
          <a:xfrm>
            <a:off x="8315516" y="6553200"/>
            <a:ext cx="288036" cy="304800"/>
          </a:xfrm>
        </p:spPr>
        <p:txBody>
          <a:bodyPr wrap="none" lIns="0" tIns="0" rIns="0" bIns="0" anchor="ctr">
            <a:noAutofit/>
          </a:bodyPr>
          <a:lstStyle>
            <a:lvl1pPr algn="r" fontAlgn="t">
              <a:buClr>
                <a:schemeClr val="accent2"/>
              </a:buClr>
              <a:defRPr sz="1600" b="0">
                <a:solidFill>
                  <a:schemeClr val="bg1"/>
                </a:solidFill>
                <a:latin typeface="Verdana"/>
              </a:defRPr>
            </a:lvl1pPr>
          </a:lstStyle>
          <a:p>
            <a:fld id="{584A0CC4-22AF-414C-8992-956B317270B1}" type="slidenum">
              <a:rPr lang="en-IN" smtClean="0"/>
              <a:pPr/>
              <a:t>‹#›</a:t>
            </a:fld>
            <a:endParaRPr lang="en-IN"/>
          </a:p>
        </p:txBody>
      </p:sp>
      <p:sp>
        <p:nvSpPr>
          <p:cNvPr id="2" name="IFXSHAPE"/>
          <p:cNvSpPr>
            <a:spLocks noGrp="1"/>
          </p:cNvSpPr>
          <p:nvPr>
            <p:ph type="title" hasCustomPrompt="1"/>
          </p:nvPr>
        </p:nvSpPr>
        <p:spPr>
          <a:xfrm>
            <a:off x="251520" y="188720"/>
            <a:ext cx="7223760" cy="720000"/>
          </a:xfrm>
          <a:prstGeom prst="rect">
            <a:avLst/>
          </a:prstGeom>
        </p:spPr>
        <p:txBody>
          <a:bodyPr/>
          <a:lstStyle/>
          <a:p>
            <a:r>
              <a:rPr lang="en-GB" dirty="0" smtClean="0"/>
              <a:t>Click to edit title</a:t>
            </a:r>
            <a:endParaRPr lang="en-GB" dirty="0"/>
          </a:p>
        </p:txBody>
      </p:sp>
      <p:sp>
        <p:nvSpPr>
          <p:cNvPr id="7" name="IFXSHAPE"/>
          <p:cNvSpPr>
            <a:spLocks noGrp="1"/>
          </p:cNvSpPr>
          <p:nvPr>
            <p:ph sz="quarter" idx="13" hasCustomPrompt="1"/>
          </p:nvPr>
        </p:nvSpPr>
        <p:spPr>
          <a:xfrm>
            <a:off x="250825" y="1268413"/>
            <a:ext cx="8640960" cy="1368425"/>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p:txBody>
      </p:sp>
      <p:sp>
        <p:nvSpPr>
          <p:cNvPr id="9" name="IFXSHAPE"/>
          <p:cNvSpPr>
            <a:spLocks noGrp="1"/>
          </p:cNvSpPr>
          <p:nvPr>
            <p:ph sz="quarter" idx="14" hasCustomPrompt="1"/>
          </p:nvPr>
        </p:nvSpPr>
        <p:spPr>
          <a:xfrm>
            <a:off x="250825" y="2781299"/>
            <a:ext cx="2952750" cy="3600451"/>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1" name="IFXSHAPE"/>
          <p:cNvSpPr>
            <a:spLocks noGrp="1"/>
          </p:cNvSpPr>
          <p:nvPr>
            <p:ph sz="quarter" idx="15" hasCustomPrompt="1"/>
          </p:nvPr>
        </p:nvSpPr>
        <p:spPr>
          <a:xfrm>
            <a:off x="3348038" y="2781299"/>
            <a:ext cx="2592387" cy="3600451"/>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3" name="IFXSHAPE"/>
          <p:cNvSpPr>
            <a:spLocks noGrp="1"/>
          </p:cNvSpPr>
          <p:nvPr>
            <p:ph sz="quarter" idx="16" hasCustomPrompt="1"/>
          </p:nvPr>
        </p:nvSpPr>
        <p:spPr>
          <a:xfrm>
            <a:off x="6084888" y="2781299"/>
            <a:ext cx="2808287" cy="3600451"/>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4" name="IFXSHAPE"/>
          <p:cNvSpPr>
            <a:spLocks noGrp="1"/>
          </p:cNvSpPr>
          <p:nvPr>
            <p:ph type="dt" sz="half" idx="18"/>
          </p:nvPr>
        </p:nvSpPr>
        <p:spPr>
          <a:xfrm>
            <a:off x="250824" y="6553200"/>
            <a:ext cx="288036" cy="304800"/>
          </a:xfrm>
        </p:spPr>
        <p:txBody>
          <a:bodyPr wrap="none" lIns="0" tIns="0" rIns="0" bIns="0" anchor="ctr">
            <a:noAutofit/>
          </a:bodyPr>
          <a:lstStyle>
            <a:lvl1pPr algn="l" fontAlgn="t">
              <a:buClr>
                <a:schemeClr val="accent2"/>
              </a:buClr>
              <a:defRPr sz="800" b="0">
                <a:solidFill>
                  <a:schemeClr val="accent2"/>
                </a:solidFill>
                <a:latin typeface="Verdana"/>
              </a:defRPr>
            </a:lvl1pPr>
          </a:lstStyle>
          <a:p>
            <a:r>
              <a:rPr lang="en-IN" smtClean="0"/>
              <a:t>2018-04-17   </a:t>
            </a:r>
            <a:r>
              <a:rPr lang="en-IN" b="1" smtClean="0"/>
              <a:t>restricted</a:t>
            </a:r>
            <a:endParaRPr lang="en-IN" b="1"/>
          </a:p>
        </p:txBody>
      </p:sp>
    </p:spTree>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FX_Four Columns">
    <p:spTree>
      <p:nvGrpSpPr>
        <p:cNvPr id="1" name=""/>
        <p:cNvGrpSpPr/>
        <p:nvPr/>
      </p:nvGrpSpPr>
      <p:grpSpPr>
        <a:xfrm>
          <a:off x="0" y="0"/>
          <a:ext cx="0" cy="0"/>
          <a:chOff x="0" y="0"/>
          <a:chExt cx="0" cy="0"/>
        </a:xfrm>
      </p:grpSpPr>
      <p:sp>
        <p:nvSpPr>
          <p:cNvPr id="5" name="IFXSHAPE"/>
          <p:cNvSpPr>
            <a:spLocks noGrp="1"/>
          </p:cNvSpPr>
          <p:nvPr>
            <p:ph type="ftr" sz="quarter" idx="19"/>
          </p:nvPr>
        </p:nvSpPr>
        <p:spPr>
          <a:xfrm>
            <a:off x="4283964" y="6553200"/>
            <a:ext cx="576072" cy="304800"/>
          </a:xfrm>
        </p:spPr>
        <p:txBody>
          <a:bodyPr wrap="none" lIns="0" tIns="0" rIns="0" bIns="0" anchor="ctr">
            <a:noAutofit/>
          </a:bodyPr>
          <a:lstStyle>
            <a:lvl1pPr algn="ctr" fontAlgn="t">
              <a:buClr>
                <a:schemeClr val="accent2"/>
              </a:buClr>
              <a:defRPr sz="800" b="0">
                <a:solidFill>
                  <a:schemeClr val="accent2"/>
                </a:solidFill>
                <a:latin typeface="Verdana"/>
              </a:defRPr>
            </a:lvl1pPr>
          </a:lstStyle>
          <a:p>
            <a:r>
              <a:rPr lang="en-IN" smtClean="0"/>
              <a:t>Copyright © Infineon Technologies AG 2018. All rights reserved.</a:t>
            </a:r>
            <a:endParaRPr lang="en-IN"/>
          </a:p>
        </p:txBody>
      </p:sp>
      <p:sp>
        <p:nvSpPr>
          <p:cNvPr id="3" name="IFXSHAPE"/>
          <p:cNvSpPr>
            <a:spLocks noGrp="1"/>
          </p:cNvSpPr>
          <p:nvPr>
            <p:ph type="sldNum" sz="quarter" idx="17"/>
          </p:nvPr>
        </p:nvSpPr>
        <p:spPr>
          <a:xfrm>
            <a:off x="8315516" y="6553200"/>
            <a:ext cx="288036" cy="304800"/>
          </a:xfrm>
        </p:spPr>
        <p:txBody>
          <a:bodyPr wrap="none" lIns="0" tIns="0" rIns="0" bIns="0" anchor="ctr">
            <a:noAutofit/>
          </a:bodyPr>
          <a:lstStyle>
            <a:lvl1pPr algn="r" fontAlgn="t">
              <a:buClr>
                <a:schemeClr val="accent2"/>
              </a:buClr>
              <a:defRPr sz="1600" b="0">
                <a:solidFill>
                  <a:schemeClr val="bg1"/>
                </a:solidFill>
                <a:latin typeface="Verdana"/>
              </a:defRPr>
            </a:lvl1pPr>
          </a:lstStyle>
          <a:p>
            <a:fld id="{44B03959-8C3F-4313-B272-4D1B543EFFFA}" type="slidenum">
              <a:rPr lang="en-IN" smtClean="0"/>
              <a:pPr/>
              <a:t>‹#›</a:t>
            </a:fld>
            <a:endParaRPr lang="en-IN"/>
          </a:p>
        </p:txBody>
      </p:sp>
      <p:sp>
        <p:nvSpPr>
          <p:cNvPr id="2" name="IFXSHAPE"/>
          <p:cNvSpPr>
            <a:spLocks noGrp="1"/>
          </p:cNvSpPr>
          <p:nvPr>
            <p:ph type="title" hasCustomPrompt="1"/>
          </p:nvPr>
        </p:nvSpPr>
        <p:spPr>
          <a:xfrm>
            <a:off x="251520" y="188720"/>
            <a:ext cx="7223760" cy="720000"/>
          </a:xfrm>
          <a:prstGeom prst="rect">
            <a:avLst/>
          </a:prstGeom>
        </p:spPr>
        <p:txBody>
          <a:bodyPr/>
          <a:lstStyle/>
          <a:p>
            <a:r>
              <a:rPr lang="en-GB" dirty="0" smtClean="0"/>
              <a:t>Click to edit title</a:t>
            </a:r>
            <a:endParaRPr lang="en-GB" dirty="0"/>
          </a:p>
        </p:txBody>
      </p:sp>
      <p:sp>
        <p:nvSpPr>
          <p:cNvPr id="7" name="IFXSHAPE"/>
          <p:cNvSpPr>
            <a:spLocks noGrp="1"/>
          </p:cNvSpPr>
          <p:nvPr>
            <p:ph sz="quarter" idx="13" hasCustomPrompt="1"/>
          </p:nvPr>
        </p:nvSpPr>
        <p:spPr>
          <a:xfrm>
            <a:off x="250825" y="1268413"/>
            <a:ext cx="2088232" cy="5113337"/>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9" name="IFXSHAPE"/>
          <p:cNvSpPr>
            <a:spLocks noGrp="1"/>
          </p:cNvSpPr>
          <p:nvPr>
            <p:ph sz="quarter" idx="14" hasCustomPrompt="1"/>
          </p:nvPr>
        </p:nvSpPr>
        <p:spPr>
          <a:xfrm>
            <a:off x="2484438" y="1268413"/>
            <a:ext cx="2016125" cy="5113337"/>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1" name="IFXSHAPE"/>
          <p:cNvSpPr>
            <a:spLocks noGrp="1"/>
          </p:cNvSpPr>
          <p:nvPr>
            <p:ph sz="quarter" idx="15" hasCustomPrompt="1"/>
          </p:nvPr>
        </p:nvSpPr>
        <p:spPr>
          <a:xfrm>
            <a:off x="4643438" y="1268413"/>
            <a:ext cx="2016125" cy="5113337"/>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3" name="IFXSHAPE"/>
          <p:cNvSpPr>
            <a:spLocks noGrp="1"/>
          </p:cNvSpPr>
          <p:nvPr>
            <p:ph sz="quarter" idx="16" hasCustomPrompt="1"/>
          </p:nvPr>
        </p:nvSpPr>
        <p:spPr>
          <a:xfrm>
            <a:off x="6804025" y="1268413"/>
            <a:ext cx="2088232" cy="5113337"/>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4" name="IFXSHAPE"/>
          <p:cNvSpPr>
            <a:spLocks noGrp="1"/>
          </p:cNvSpPr>
          <p:nvPr>
            <p:ph type="dt" sz="half" idx="18"/>
          </p:nvPr>
        </p:nvSpPr>
        <p:spPr>
          <a:xfrm>
            <a:off x="250824" y="6553200"/>
            <a:ext cx="288036" cy="304800"/>
          </a:xfrm>
        </p:spPr>
        <p:txBody>
          <a:bodyPr wrap="none" lIns="0" tIns="0" rIns="0" bIns="0" anchor="ctr">
            <a:noAutofit/>
          </a:bodyPr>
          <a:lstStyle>
            <a:lvl1pPr algn="l" fontAlgn="t">
              <a:buClr>
                <a:schemeClr val="accent2"/>
              </a:buClr>
              <a:defRPr sz="800" b="0">
                <a:solidFill>
                  <a:schemeClr val="accent2"/>
                </a:solidFill>
                <a:latin typeface="Verdana"/>
              </a:defRPr>
            </a:lvl1pPr>
          </a:lstStyle>
          <a:p>
            <a:r>
              <a:rPr lang="en-IN" smtClean="0"/>
              <a:t>2018-04-17   </a:t>
            </a:r>
            <a:r>
              <a:rPr lang="en-IN" b="1" smtClean="0"/>
              <a:t>restricted</a:t>
            </a:r>
            <a:endParaRPr lang="en-IN" b="1"/>
          </a:p>
        </p:txBody>
      </p:sp>
    </p:spTree>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FX_Row and 4 Columns">
    <p:spTree>
      <p:nvGrpSpPr>
        <p:cNvPr id="1" name=""/>
        <p:cNvGrpSpPr/>
        <p:nvPr/>
      </p:nvGrpSpPr>
      <p:grpSpPr>
        <a:xfrm>
          <a:off x="0" y="0"/>
          <a:ext cx="0" cy="0"/>
          <a:chOff x="0" y="0"/>
          <a:chExt cx="0" cy="0"/>
        </a:xfrm>
      </p:grpSpPr>
      <p:sp>
        <p:nvSpPr>
          <p:cNvPr id="5" name="IFXSHAPE"/>
          <p:cNvSpPr>
            <a:spLocks noGrp="1"/>
          </p:cNvSpPr>
          <p:nvPr>
            <p:ph type="ftr" sz="quarter" idx="20"/>
          </p:nvPr>
        </p:nvSpPr>
        <p:spPr>
          <a:xfrm>
            <a:off x="4283964" y="6553200"/>
            <a:ext cx="576072" cy="304800"/>
          </a:xfrm>
        </p:spPr>
        <p:txBody>
          <a:bodyPr wrap="none" lIns="0" tIns="0" rIns="0" bIns="0" anchor="ctr">
            <a:noAutofit/>
          </a:bodyPr>
          <a:lstStyle>
            <a:lvl1pPr algn="ctr" fontAlgn="t">
              <a:buClr>
                <a:schemeClr val="accent2"/>
              </a:buClr>
              <a:defRPr sz="800" b="0">
                <a:solidFill>
                  <a:schemeClr val="accent2"/>
                </a:solidFill>
                <a:latin typeface="Verdana"/>
              </a:defRPr>
            </a:lvl1pPr>
          </a:lstStyle>
          <a:p>
            <a:r>
              <a:rPr lang="en-IN" smtClean="0"/>
              <a:t>Copyright © Infineon Technologies AG 2018. All rights reserved.</a:t>
            </a:r>
            <a:endParaRPr lang="en-IN"/>
          </a:p>
        </p:txBody>
      </p:sp>
      <p:sp>
        <p:nvSpPr>
          <p:cNvPr id="3" name="IFXSHAPE"/>
          <p:cNvSpPr>
            <a:spLocks noGrp="1"/>
          </p:cNvSpPr>
          <p:nvPr>
            <p:ph type="sldNum" sz="quarter" idx="18"/>
          </p:nvPr>
        </p:nvSpPr>
        <p:spPr>
          <a:xfrm>
            <a:off x="8315516" y="6553200"/>
            <a:ext cx="288036" cy="304800"/>
          </a:xfrm>
        </p:spPr>
        <p:txBody>
          <a:bodyPr wrap="none" lIns="0" tIns="0" rIns="0" bIns="0" anchor="ctr">
            <a:noAutofit/>
          </a:bodyPr>
          <a:lstStyle>
            <a:lvl1pPr algn="r" fontAlgn="t">
              <a:buClr>
                <a:schemeClr val="accent2"/>
              </a:buClr>
              <a:defRPr sz="1600" b="0">
                <a:solidFill>
                  <a:schemeClr val="bg1"/>
                </a:solidFill>
                <a:latin typeface="Verdana"/>
              </a:defRPr>
            </a:lvl1pPr>
          </a:lstStyle>
          <a:p>
            <a:fld id="{F112386A-0F09-498A-9E95-203F8DAAA62B}" type="slidenum">
              <a:rPr lang="en-IN" smtClean="0"/>
              <a:pPr/>
              <a:t>‹#›</a:t>
            </a:fld>
            <a:endParaRPr lang="en-IN"/>
          </a:p>
        </p:txBody>
      </p:sp>
      <p:sp>
        <p:nvSpPr>
          <p:cNvPr id="2" name="IFXSHAPE"/>
          <p:cNvSpPr>
            <a:spLocks noGrp="1"/>
          </p:cNvSpPr>
          <p:nvPr>
            <p:ph type="title" hasCustomPrompt="1"/>
          </p:nvPr>
        </p:nvSpPr>
        <p:spPr>
          <a:xfrm>
            <a:off x="251520" y="188720"/>
            <a:ext cx="7223760" cy="720000"/>
          </a:xfrm>
          <a:prstGeom prst="rect">
            <a:avLst/>
          </a:prstGeom>
        </p:spPr>
        <p:txBody>
          <a:bodyPr/>
          <a:lstStyle/>
          <a:p>
            <a:r>
              <a:rPr lang="en-GB" dirty="0" smtClean="0"/>
              <a:t>Click to edit title</a:t>
            </a:r>
            <a:endParaRPr lang="en-GB" dirty="0"/>
          </a:p>
        </p:txBody>
      </p:sp>
      <p:sp>
        <p:nvSpPr>
          <p:cNvPr id="7" name="IFXSHAPE"/>
          <p:cNvSpPr>
            <a:spLocks noGrp="1"/>
          </p:cNvSpPr>
          <p:nvPr>
            <p:ph sz="quarter" idx="13" hasCustomPrompt="1"/>
          </p:nvPr>
        </p:nvSpPr>
        <p:spPr>
          <a:xfrm>
            <a:off x="250825" y="1268413"/>
            <a:ext cx="8640960" cy="1368425"/>
          </a:xfrm>
          <a:prstGeom prst="rect">
            <a:avLst/>
          </a:prstGeom>
        </p:spPr>
        <p:txBody>
          <a:bodyPr/>
          <a:lstStyle>
            <a:lvl4pPr>
              <a:buNone/>
              <a:defRPr/>
            </a:lvl4pPr>
          </a:lstStyle>
          <a:p>
            <a:pPr lvl="0"/>
            <a:r>
              <a:rPr lang="en-GB" noProof="0" dirty="0" smtClean="0"/>
              <a:t>Click to edit text</a:t>
            </a:r>
          </a:p>
          <a:p>
            <a:pPr lvl="1"/>
            <a:r>
              <a:rPr lang="en-GB" noProof="0" dirty="0" smtClean="0"/>
              <a:t>Second level</a:t>
            </a:r>
          </a:p>
          <a:p>
            <a:pPr lvl="2"/>
            <a:r>
              <a:rPr lang="en-GB" noProof="0" dirty="0" smtClean="0"/>
              <a:t>Third level</a:t>
            </a:r>
          </a:p>
        </p:txBody>
      </p:sp>
      <p:sp>
        <p:nvSpPr>
          <p:cNvPr id="9" name="IFXSHAPE"/>
          <p:cNvSpPr>
            <a:spLocks noGrp="1"/>
          </p:cNvSpPr>
          <p:nvPr>
            <p:ph sz="quarter" idx="14" hasCustomPrompt="1"/>
          </p:nvPr>
        </p:nvSpPr>
        <p:spPr>
          <a:xfrm>
            <a:off x="250825" y="2781299"/>
            <a:ext cx="2088232" cy="3600451"/>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1" name="IFXSHAPE"/>
          <p:cNvSpPr>
            <a:spLocks noGrp="1"/>
          </p:cNvSpPr>
          <p:nvPr>
            <p:ph sz="quarter" idx="15" hasCustomPrompt="1"/>
          </p:nvPr>
        </p:nvSpPr>
        <p:spPr>
          <a:xfrm>
            <a:off x="2484438" y="2781299"/>
            <a:ext cx="2016125" cy="3600451"/>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3" name="IFXSHAPE"/>
          <p:cNvSpPr>
            <a:spLocks noGrp="1"/>
          </p:cNvSpPr>
          <p:nvPr>
            <p:ph sz="quarter" idx="16" hasCustomPrompt="1"/>
          </p:nvPr>
        </p:nvSpPr>
        <p:spPr>
          <a:xfrm>
            <a:off x="4643438" y="2781299"/>
            <a:ext cx="2016125" cy="3600451"/>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5" name="IFXSHAPE"/>
          <p:cNvSpPr>
            <a:spLocks noGrp="1"/>
          </p:cNvSpPr>
          <p:nvPr>
            <p:ph sz="quarter" idx="17" hasCustomPrompt="1"/>
          </p:nvPr>
        </p:nvSpPr>
        <p:spPr>
          <a:xfrm>
            <a:off x="6804025" y="2781299"/>
            <a:ext cx="2088232" cy="3600451"/>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4" name="IFXSHAPE"/>
          <p:cNvSpPr>
            <a:spLocks noGrp="1"/>
          </p:cNvSpPr>
          <p:nvPr>
            <p:ph type="dt" sz="half" idx="19"/>
          </p:nvPr>
        </p:nvSpPr>
        <p:spPr>
          <a:xfrm>
            <a:off x="250824" y="6553200"/>
            <a:ext cx="288036" cy="304800"/>
          </a:xfrm>
        </p:spPr>
        <p:txBody>
          <a:bodyPr wrap="none" lIns="0" tIns="0" rIns="0" bIns="0" anchor="ctr">
            <a:noAutofit/>
          </a:bodyPr>
          <a:lstStyle>
            <a:lvl1pPr algn="l" fontAlgn="t">
              <a:buClr>
                <a:schemeClr val="accent2"/>
              </a:buClr>
              <a:defRPr sz="800" b="0">
                <a:solidFill>
                  <a:schemeClr val="accent2"/>
                </a:solidFill>
                <a:latin typeface="Verdana"/>
              </a:defRPr>
            </a:lvl1pPr>
          </a:lstStyle>
          <a:p>
            <a:r>
              <a:rPr lang="en-IN" smtClean="0"/>
              <a:t>2018-04-17   </a:t>
            </a:r>
            <a:r>
              <a:rPr lang="en-IN" b="1" smtClean="0"/>
              <a:t>restricted</a:t>
            </a:r>
            <a:endParaRPr lang="en-IN" b="1"/>
          </a:p>
        </p:txBody>
      </p:sp>
    </p:spTree>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FX_Empty">
    <p:spTree>
      <p:nvGrpSpPr>
        <p:cNvPr id="1" name=""/>
        <p:cNvGrpSpPr/>
        <p:nvPr/>
      </p:nvGrpSpPr>
      <p:grpSpPr>
        <a:xfrm>
          <a:off x="0" y="0"/>
          <a:ext cx="0" cy="0"/>
          <a:chOff x="0" y="0"/>
          <a:chExt cx="0" cy="0"/>
        </a:xfrm>
      </p:grpSpPr>
      <p:sp>
        <p:nvSpPr>
          <p:cNvPr id="4" name="IFXSHAPE"/>
          <p:cNvSpPr>
            <a:spLocks noGrp="1"/>
          </p:cNvSpPr>
          <p:nvPr>
            <p:ph type="ftr" sz="quarter" idx="12"/>
          </p:nvPr>
        </p:nvSpPr>
        <p:spPr>
          <a:xfrm>
            <a:off x="4283964" y="6553200"/>
            <a:ext cx="576072" cy="304800"/>
          </a:xfrm>
        </p:spPr>
        <p:txBody>
          <a:bodyPr wrap="none" lIns="0" tIns="0" rIns="0" bIns="0" anchor="ctr">
            <a:noAutofit/>
          </a:bodyPr>
          <a:lstStyle>
            <a:lvl1pPr algn="ctr" fontAlgn="t">
              <a:buClr>
                <a:schemeClr val="accent2"/>
              </a:buClr>
              <a:defRPr sz="800" b="0">
                <a:solidFill>
                  <a:schemeClr val="accent2"/>
                </a:solidFill>
                <a:latin typeface="Verdana"/>
              </a:defRPr>
            </a:lvl1pPr>
          </a:lstStyle>
          <a:p>
            <a:r>
              <a:rPr lang="en-IN" smtClean="0"/>
              <a:t>Copyright © Infineon Technologies AG 2018. All rights reserved.</a:t>
            </a:r>
            <a:endParaRPr lang="en-IN"/>
          </a:p>
        </p:txBody>
      </p:sp>
      <p:sp>
        <p:nvSpPr>
          <p:cNvPr id="2" name="IFXSHAPE"/>
          <p:cNvSpPr>
            <a:spLocks noGrp="1"/>
          </p:cNvSpPr>
          <p:nvPr>
            <p:ph type="sldNum" sz="quarter" idx="10"/>
          </p:nvPr>
        </p:nvSpPr>
        <p:spPr>
          <a:xfrm>
            <a:off x="8315516" y="6553200"/>
            <a:ext cx="288036" cy="304800"/>
          </a:xfrm>
        </p:spPr>
        <p:txBody>
          <a:bodyPr wrap="none" lIns="0" tIns="0" rIns="0" bIns="0" anchor="ctr">
            <a:noAutofit/>
          </a:bodyPr>
          <a:lstStyle>
            <a:lvl1pPr algn="r" fontAlgn="t">
              <a:buClr>
                <a:schemeClr val="accent2"/>
              </a:buClr>
              <a:defRPr sz="1600" b="0">
                <a:solidFill>
                  <a:schemeClr val="bg1"/>
                </a:solidFill>
                <a:latin typeface="Verdana"/>
              </a:defRPr>
            </a:lvl1pPr>
          </a:lstStyle>
          <a:p>
            <a:fld id="{A2DE2FF4-960C-44BA-8C89-BB05B27B302D}" type="slidenum">
              <a:rPr lang="en-IN" smtClean="0"/>
              <a:pPr/>
              <a:t>‹#›</a:t>
            </a:fld>
            <a:endParaRPr lang="en-IN"/>
          </a:p>
        </p:txBody>
      </p:sp>
      <p:sp>
        <p:nvSpPr>
          <p:cNvPr id="3" name="IFXSHAPE"/>
          <p:cNvSpPr>
            <a:spLocks noGrp="1"/>
          </p:cNvSpPr>
          <p:nvPr>
            <p:ph type="dt" sz="half" idx="11"/>
          </p:nvPr>
        </p:nvSpPr>
        <p:spPr>
          <a:xfrm>
            <a:off x="250824" y="6553200"/>
            <a:ext cx="288036" cy="304800"/>
          </a:xfrm>
        </p:spPr>
        <p:txBody>
          <a:bodyPr wrap="none" lIns="0" tIns="0" rIns="0" bIns="0" anchor="ctr">
            <a:noAutofit/>
          </a:bodyPr>
          <a:lstStyle>
            <a:lvl1pPr algn="l" fontAlgn="t">
              <a:buClr>
                <a:schemeClr val="accent2"/>
              </a:buClr>
              <a:defRPr sz="800" b="0">
                <a:solidFill>
                  <a:schemeClr val="accent2"/>
                </a:solidFill>
                <a:latin typeface="Verdana"/>
              </a:defRPr>
            </a:lvl1pPr>
          </a:lstStyle>
          <a:p>
            <a:r>
              <a:rPr lang="en-IN" smtClean="0"/>
              <a:t>2018-04-17   </a:t>
            </a:r>
            <a:r>
              <a:rPr lang="en-IN" b="1" smtClean="0"/>
              <a:t>restricted</a:t>
            </a:r>
            <a:endParaRPr lang="en-IN" b="1"/>
          </a:p>
        </p:txBody>
      </p:sp>
    </p:spTree>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IFX_Fina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IFXSHAPE"/>
          <p:cNvSpPr>
            <a:spLocks noGrp="1"/>
          </p:cNvSpPr>
          <p:nvPr>
            <p:ph type="ftr" sz="quarter" idx="12"/>
          </p:nvPr>
        </p:nvSpPr>
        <p:spPr>
          <a:xfrm>
            <a:off x="4283964" y="6553200"/>
            <a:ext cx="576072" cy="304800"/>
          </a:xfrm>
        </p:spPr>
        <p:txBody>
          <a:bodyPr wrap="none" lIns="0" tIns="0" rIns="0" bIns="0" anchor="ctr">
            <a:noAutofit/>
          </a:bodyPr>
          <a:lstStyle>
            <a:lvl1pPr algn="ctr" fontAlgn="t">
              <a:buClr>
                <a:schemeClr val="accent2"/>
              </a:buClr>
              <a:defRPr sz="800" b="0">
                <a:solidFill>
                  <a:schemeClr val="accent2"/>
                </a:solidFill>
                <a:latin typeface="Verdana"/>
              </a:defRPr>
            </a:lvl1pPr>
          </a:lstStyle>
          <a:p>
            <a:r>
              <a:rPr lang="en-IN" smtClean="0"/>
              <a:t>Copyright © Infineon Technologies AG 2018. All rights reserved.</a:t>
            </a:r>
            <a:endParaRPr lang="en-IN"/>
          </a:p>
        </p:txBody>
      </p:sp>
      <p:sp>
        <p:nvSpPr>
          <p:cNvPr id="2" name="IFXSHAPE"/>
          <p:cNvSpPr>
            <a:spLocks noGrp="1"/>
          </p:cNvSpPr>
          <p:nvPr>
            <p:ph type="sldNum" sz="quarter" idx="10"/>
          </p:nvPr>
        </p:nvSpPr>
        <p:spPr>
          <a:xfrm>
            <a:off x="8315516" y="6553200"/>
            <a:ext cx="288036" cy="304800"/>
          </a:xfrm>
        </p:spPr>
        <p:txBody>
          <a:bodyPr wrap="none" lIns="0" tIns="0" rIns="0" bIns="0" anchor="ctr">
            <a:noAutofit/>
          </a:bodyPr>
          <a:lstStyle>
            <a:lvl1pPr algn="r" fontAlgn="t">
              <a:buClr>
                <a:schemeClr val="accent2"/>
              </a:buClr>
              <a:defRPr sz="1600" b="0">
                <a:solidFill>
                  <a:schemeClr val="bg1"/>
                </a:solidFill>
                <a:latin typeface="Verdana"/>
              </a:defRPr>
            </a:lvl1pPr>
          </a:lstStyle>
          <a:p>
            <a:fld id="{87FE10EB-1B3E-4469-8F23-AAF08FFC5A58}" type="slidenum">
              <a:rPr lang="en-IN" smtClean="0"/>
              <a:pPr/>
              <a:t>‹#›</a:t>
            </a:fld>
            <a:endParaRPr lang="en-IN"/>
          </a:p>
        </p:txBody>
      </p:sp>
      <p:sp>
        <p:nvSpPr>
          <p:cNvPr id="3" name="IFXSHAPE"/>
          <p:cNvSpPr>
            <a:spLocks noGrp="1"/>
          </p:cNvSpPr>
          <p:nvPr>
            <p:ph type="dt" sz="half" idx="11"/>
          </p:nvPr>
        </p:nvSpPr>
        <p:spPr>
          <a:xfrm>
            <a:off x="250824" y="6553200"/>
            <a:ext cx="288036" cy="304800"/>
          </a:xfrm>
        </p:spPr>
        <p:txBody>
          <a:bodyPr wrap="none" lIns="0" tIns="0" rIns="0" bIns="0" anchor="ctr">
            <a:noAutofit/>
          </a:bodyPr>
          <a:lstStyle>
            <a:lvl1pPr algn="l" fontAlgn="t">
              <a:buClr>
                <a:schemeClr val="accent2"/>
              </a:buClr>
              <a:defRPr sz="800" b="0">
                <a:solidFill>
                  <a:schemeClr val="accent2"/>
                </a:solidFill>
                <a:latin typeface="Verdana"/>
              </a:defRPr>
            </a:lvl1pPr>
          </a:lstStyle>
          <a:p>
            <a:r>
              <a:rPr lang="en-IN" smtClean="0"/>
              <a:t>2018-04-17   </a:t>
            </a:r>
            <a:r>
              <a:rPr lang="en-IN" b="1" smtClean="0"/>
              <a:t>restricted</a:t>
            </a:r>
            <a:endParaRPr lang="en-IN" b="1"/>
          </a:p>
        </p:txBody>
      </p:sp>
    </p:spTree>
    <p:extLst>
      <p:ext uri="{BB962C8B-B14F-4D97-AF65-F5344CB8AC3E}">
        <p14:creationId xmlns:p14="http://schemas.microsoft.com/office/powerpoint/2010/main" val="3265689361"/>
      </p:ext>
    </p:extLst>
  </p:cSld>
  <p:clrMapOvr>
    <a:masterClrMapping/>
  </p:clrMapOvr>
  <p:timing>
    <p:tnLst>
      <p:par>
        <p:cTn id="1" dur="indefinite" restart="never" nodeType="tmRoot"/>
      </p:par>
    </p:tnLst>
  </p:timing>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IFX_PresentationTitle_2">
    <p:bg>
      <p:bgPr>
        <a:solidFill>
          <a:schemeClr val="bg1"/>
        </a:solidFill>
        <a:effectLst/>
      </p:bgPr>
    </p:bg>
    <p:spTree>
      <p:nvGrpSpPr>
        <p:cNvPr id="1" name=""/>
        <p:cNvGrpSpPr/>
        <p:nvPr/>
      </p:nvGrpSpPr>
      <p:grpSpPr>
        <a:xfrm>
          <a:off x="0" y="0"/>
          <a:ext cx="0" cy="0"/>
          <a:chOff x="0" y="0"/>
          <a:chExt cx="0" cy="0"/>
        </a:xfrm>
      </p:grpSpPr>
      <p:sp>
        <p:nvSpPr>
          <p:cNvPr id="4" name="IFXSHAPE"/>
          <p:cNvSpPr>
            <a:spLocks noGrp="1"/>
          </p:cNvSpPr>
          <p:nvPr>
            <p:ph type="ftr" sz="quarter" idx="12"/>
          </p:nvPr>
        </p:nvSpPr>
        <p:spPr>
          <a:xfrm>
            <a:off x="250824" y="381000"/>
            <a:ext cx="288036" cy="304800"/>
          </a:xfrm>
        </p:spPr>
        <p:txBody>
          <a:bodyPr wrap="none" lIns="0" tIns="0" rIns="0" bIns="0" anchor="ctr">
            <a:noAutofit/>
          </a:bodyPr>
          <a:lstStyle>
            <a:lvl1pPr algn="l" fontAlgn="t">
              <a:buClr>
                <a:schemeClr val="accent2"/>
              </a:buClr>
              <a:defRPr sz="2400">
                <a:solidFill>
                  <a:schemeClr val="accent2"/>
                </a:solidFill>
                <a:latin typeface="Verdana"/>
              </a:defRPr>
            </a:lvl1pPr>
          </a:lstStyle>
          <a:p>
            <a:endParaRPr lang="en-IN"/>
          </a:p>
        </p:txBody>
      </p:sp>
      <p:sp>
        <p:nvSpPr>
          <p:cNvPr id="2" name="IFXSHAPE"/>
          <p:cNvSpPr>
            <a:spLocks noGrp="1"/>
          </p:cNvSpPr>
          <p:nvPr>
            <p:ph type="sldNum" sz="quarter" idx="10"/>
          </p:nvPr>
        </p:nvSpPr>
        <p:spPr>
          <a:xfrm>
            <a:off x="8315516" y="6553200"/>
            <a:ext cx="288036" cy="304800"/>
          </a:xfrm>
        </p:spPr>
        <p:txBody>
          <a:bodyPr wrap="none" lIns="0" tIns="0" rIns="0" bIns="0" anchor="ctr">
            <a:noAutofit/>
          </a:bodyPr>
          <a:lstStyle>
            <a:lvl1pPr algn="r" fontAlgn="t">
              <a:buClr>
                <a:schemeClr val="bg1"/>
              </a:buClr>
              <a:defRPr sz="1600">
                <a:solidFill>
                  <a:schemeClr val="bg1"/>
                </a:solidFill>
                <a:latin typeface="Verdana"/>
              </a:defRPr>
            </a:lvl1pPr>
          </a:lstStyle>
          <a:p>
            <a:endParaRPr lang="en-IN"/>
          </a:p>
        </p:txBody>
      </p:sp>
      <p:sp>
        <p:nvSpPr>
          <p:cNvPr id="28" name="IFXSHAPE"/>
          <p:cNvSpPr>
            <a:spLocks noGrp="1"/>
          </p:cNvSpPr>
          <p:nvPr>
            <p:ph type="subTitle" idx="1" hasCustomPrompt="1"/>
          </p:nvPr>
        </p:nvSpPr>
        <p:spPr>
          <a:xfrm>
            <a:off x="468000" y="5508002"/>
            <a:ext cx="6336000" cy="615553"/>
          </a:xfrm>
          <a:prstGeom prst="rect">
            <a:avLst/>
          </a:prstGeom>
          <a:noFill/>
          <a:ln w="9525">
            <a:noFill/>
            <a:miter lim="800000"/>
            <a:headEnd/>
            <a:tailEnd/>
          </a:ln>
          <a:effectLst/>
        </p:spPr>
        <p:txBody>
          <a:bodyPr wrap="square" lIns="0" tIns="0" rIns="0" bIns="0" rtlCol="0" anchor="t" anchorCtr="0">
            <a:spAutoFit/>
          </a:bodyPr>
          <a:lstStyle>
            <a:lvl1pPr marL="0" indent="0">
              <a:spcAft>
                <a:spcPts val="0"/>
              </a:spcAft>
              <a:buNone/>
              <a:defRPr lang="en-GB" kern="0" noProof="0" dirty="0" smtClean="0">
                <a:ea typeface="Verdana" pitchFamily="34" charset="0"/>
                <a:cs typeface="Verdana" pitchFamily="34" charset="0"/>
              </a:defRPr>
            </a:lvl1pPr>
          </a:lstStyle>
          <a:p>
            <a:pPr marR="0" lvl="0" defTabSz="914400" eaLnBrk="0" fontAlgn="auto" latinLnBrk="0" hangingPunct="0">
              <a:spcAft>
                <a:spcPts val="300"/>
              </a:spcAft>
              <a:buSzTx/>
              <a:tabLst/>
            </a:pPr>
            <a:r>
              <a:rPr lang="en-GB" noProof="0" dirty="0" smtClean="0"/>
              <a:t>Author (department)</a:t>
            </a:r>
            <a:br>
              <a:rPr lang="en-GB" noProof="0" dirty="0" smtClean="0"/>
            </a:br>
            <a:r>
              <a:rPr lang="en-GB" noProof="0" dirty="0" smtClean="0"/>
              <a:t>Date</a:t>
            </a:r>
          </a:p>
        </p:txBody>
      </p:sp>
      <p:grpSp>
        <p:nvGrpSpPr>
          <p:cNvPr id="34" name="Gruppieren 36"/>
          <p:cNvGrpSpPr/>
          <p:nvPr userDrawn="1"/>
        </p:nvGrpSpPr>
        <p:grpSpPr>
          <a:xfrm>
            <a:off x="-24633" y="-27384"/>
            <a:ext cx="9176382" cy="5112568"/>
            <a:chOff x="-24633" y="-27384"/>
            <a:chExt cx="9176382" cy="5112568"/>
          </a:xfrm>
        </p:grpSpPr>
        <p:cxnSp>
          <p:nvCxnSpPr>
            <p:cNvPr id="35" name="Gerade Verbindung 17"/>
            <p:cNvCxnSpPr/>
            <p:nvPr/>
          </p:nvCxnSpPr>
          <p:spPr>
            <a:xfrm>
              <a:off x="2123728" y="4398016"/>
              <a:ext cx="216024" cy="687168"/>
            </a:xfrm>
            <a:prstGeom prst="line">
              <a:avLst/>
            </a:prstGeom>
            <a:ln w="12700">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36" name="Gerade Verbindung 18"/>
            <p:cNvCxnSpPr/>
            <p:nvPr/>
          </p:nvCxnSpPr>
          <p:spPr>
            <a:xfrm>
              <a:off x="-24633" y="2941926"/>
              <a:ext cx="2148361" cy="1456090"/>
            </a:xfrm>
            <a:prstGeom prst="line">
              <a:avLst/>
            </a:prstGeom>
            <a:ln w="12700">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37" name="Gerade Verbindung 19"/>
            <p:cNvCxnSpPr/>
            <p:nvPr/>
          </p:nvCxnSpPr>
          <p:spPr>
            <a:xfrm flipH="1">
              <a:off x="2123728" y="2708920"/>
              <a:ext cx="7020270" cy="1689096"/>
            </a:xfrm>
            <a:prstGeom prst="line">
              <a:avLst/>
            </a:prstGeom>
            <a:ln w="12700">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38" name="Gerade Verbindung 21"/>
            <p:cNvCxnSpPr/>
            <p:nvPr/>
          </p:nvCxnSpPr>
          <p:spPr>
            <a:xfrm>
              <a:off x="8141920" y="-7511"/>
              <a:ext cx="1009829" cy="1802204"/>
            </a:xfrm>
            <a:prstGeom prst="line">
              <a:avLst/>
            </a:prstGeom>
            <a:ln w="12700">
              <a:solidFill>
                <a:schemeClr val="bg1"/>
              </a:solidFill>
              <a:tailEnd type="none"/>
            </a:ln>
          </p:spPr>
          <p:style>
            <a:lnRef idx="1">
              <a:schemeClr val="accent1"/>
            </a:lnRef>
            <a:fillRef idx="0">
              <a:schemeClr val="accent1"/>
            </a:fillRef>
            <a:effectRef idx="0">
              <a:schemeClr val="accent1"/>
            </a:effectRef>
            <a:fontRef idx="minor">
              <a:schemeClr val="tx1"/>
            </a:fontRef>
          </p:style>
        </p:cxnSp>
        <p:sp>
          <p:nvSpPr>
            <p:cNvPr id="39" name="Ellipse 22"/>
            <p:cNvSpPr/>
            <p:nvPr/>
          </p:nvSpPr>
          <p:spPr bwMode="auto">
            <a:xfrm>
              <a:off x="2051720" y="4330531"/>
              <a:ext cx="144016" cy="144000"/>
            </a:xfrm>
            <a:prstGeom prst="ellipse">
              <a:avLst/>
            </a:prstGeom>
            <a:solidFill>
              <a:schemeClr val="bg1"/>
            </a:solidFill>
            <a:ln w="9525">
              <a:noFill/>
              <a:miter lim="800000"/>
              <a:headEnd/>
              <a:tailEnd/>
            </a:ln>
          </p:spPr>
          <p:txBody>
            <a:bodyPr wrap="square" lIns="72000" tIns="72000" rIns="72000" bIns="72000" rtlCol="0" anchor="ctr"/>
            <a:lstStyle/>
            <a:p>
              <a:pPr algn="ctr" eaLnBrk="0" hangingPunct="0"/>
              <a:endParaRPr lang="de-DE" sz="1600" dirty="0" smtClean="0">
                <a:latin typeface="+mn-lt"/>
                <a:ea typeface="Verdana" pitchFamily="34" charset="0"/>
                <a:cs typeface="Verdana" pitchFamily="34" charset="0"/>
              </a:endParaRPr>
            </a:p>
          </p:txBody>
        </p:sp>
        <p:cxnSp>
          <p:nvCxnSpPr>
            <p:cNvPr id="40" name="Gerade Verbindung 23"/>
            <p:cNvCxnSpPr/>
            <p:nvPr/>
          </p:nvCxnSpPr>
          <p:spPr>
            <a:xfrm flipH="1">
              <a:off x="6444208" y="-27384"/>
              <a:ext cx="1440160" cy="4968552"/>
            </a:xfrm>
            <a:prstGeom prst="line">
              <a:avLst/>
            </a:prstGeom>
            <a:ln w="12700">
              <a:solidFill>
                <a:schemeClr val="bg1"/>
              </a:solidFill>
              <a:tailEnd type="none"/>
            </a:ln>
          </p:spPr>
          <p:style>
            <a:lnRef idx="1">
              <a:schemeClr val="accent1"/>
            </a:lnRef>
            <a:fillRef idx="0">
              <a:schemeClr val="accent1"/>
            </a:fillRef>
            <a:effectRef idx="0">
              <a:schemeClr val="accent1"/>
            </a:effectRef>
            <a:fontRef idx="minor">
              <a:schemeClr val="tx1"/>
            </a:fontRef>
          </p:style>
        </p:cxnSp>
      </p:grpSp>
      <p:sp>
        <p:nvSpPr>
          <p:cNvPr id="9" name="IFXSHAPE"/>
          <p:cNvSpPr>
            <a:spLocks noGrp="1"/>
          </p:cNvSpPr>
          <p:nvPr>
            <p:ph type="title" hasCustomPrompt="1"/>
          </p:nvPr>
        </p:nvSpPr>
        <p:spPr>
          <a:xfrm>
            <a:off x="464941" y="4168551"/>
            <a:ext cx="8244000" cy="540000"/>
          </a:xfrm>
        </p:spPr>
        <p:txBody>
          <a:bodyPr anchor="t" anchorCtr="0">
            <a:spAutoFit/>
          </a:bodyPr>
          <a:lstStyle>
            <a:lvl1pPr>
              <a:defRPr lang="en-US" sz="3600" kern="0" dirty="0">
                <a:solidFill>
                  <a:schemeClr val="tx1"/>
                </a:solidFill>
                <a:latin typeface="Verdana" pitchFamily="34" charset="0"/>
                <a:ea typeface="Verdana" pitchFamily="34" charset="0"/>
                <a:cs typeface="Verdana" pitchFamily="34" charset="0"/>
              </a:defRPr>
            </a:lvl1pPr>
          </a:lstStyle>
          <a:p>
            <a:pPr marR="0" defTabSz="914400" eaLnBrk="0" fontAlgn="auto" latinLnBrk="0" hangingPunct="0">
              <a:spcBef>
                <a:spcPts val="0"/>
              </a:spcBef>
              <a:spcAft>
                <a:spcPts val="0"/>
              </a:spcAft>
              <a:buClr>
                <a:schemeClr val="accent1"/>
              </a:buClr>
              <a:buSzTx/>
              <a:tabLst/>
            </a:pPr>
            <a:r>
              <a:rPr lang="de-DE" sz="3600" kern="0" dirty="0" smtClean="0">
                <a:latin typeface="Verdana" pitchFamily="34" charset="0"/>
                <a:ea typeface="Verdana" pitchFamily="34" charset="0"/>
                <a:cs typeface="Verdana" pitchFamily="34" charset="0"/>
              </a:rPr>
              <a:t>Please type in title</a:t>
            </a:r>
            <a:br>
              <a:rPr lang="de-DE" sz="3600" kern="0" dirty="0" smtClean="0">
                <a:latin typeface="Verdana" pitchFamily="34" charset="0"/>
                <a:ea typeface="Verdana" pitchFamily="34" charset="0"/>
                <a:cs typeface="Verdana" pitchFamily="34" charset="0"/>
              </a:rPr>
            </a:br>
            <a:endParaRPr lang="de-DE" sz="3600" kern="0" dirty="0" smtClean="0">
              <a:latin typeface="Verdana" pitchFamily="34" charset="0"/>
              <a:ea typeface="Verdana" pitchFamily="34" charset="0"/>
              <a:cs typeface="Verdana" pitchFamily="34" charset="0"/>
            </a:endParaRPr>
          </a:p>
        </p:txBody>
      </p:sp>
      <p:pic>
        <p:nvPicPr>
          <p:cNvPr id="55" name="Grafik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07611" y="5809300"/>
            <a:ext cx="1404000" cy="614017"/>
          </a:xfrm>
          <a:prstGeom prst="rect">
            <a:avLst/>
          </a:prstGeom>
        </p:spPr>
      </p:pic>
      <p:sp>
        <p:nvSpPr>
          <p:cNvPr id="25" name="Freihandform 14"/>
          <p:cNvSpPr/>
          <p:nvPr userDrawn="1"/>
        </p:nvSpPr>
        <p:spPr bwMode="auto">
          <a:xfrm>
            <a:off x="-18742" y="-6178"/>
            <a:ext cx="9162742" cy="3867226"/>
          </a:xfrm>
          <a:custGeom>
            <a:avLst/>
            <a:gdLst>
              <a:gd name="connsiteX0" fmla="*/ 0 w 9150096"/>
              <a:gd name="connsiteY0" fmla="*/ 4066032 h 4066032"/>
              <a:gd name="connsiteX1" fmla="*/ 9150096 w 9150096"/>
              <a:gd name="connsiteY1" fmla="*/ 3663696 h 4066032"/>
              <a:gd name="connsiteX2" fmla="*/ 9150096 w 9150096"/>
              <a:gd name="connsiteY2" fmla="*/ 0 h 4066032"/>
              <a:gd name="connsiteX3" fmla="*/ 12192 w 9150096"/>
              <a:gd name="connsiteY3" fmla="*/ 0 h 4066032"/>
              <a:gd name="connsiteX4" fmla="*/ 0 w 9150096"/>
              <a:gd name="connsiteY4" fmla="*/ 4066032 h 4066032"/>
              <a:gd name="connsiteX0" fmla="*/ 12522 w 9162618"/>
              <a:gd name="connsiteY0" fmla="*/ 4066032 h 4066032"/>
              <a:gd name="connsiteX1" fmla="*/ 9162618 w 9162618"/>
              <a:gd name="connsiteY1" fmla="*/ 3663696 h 4066032"/>
              <a:gd name="connsiteX2" fmla="*/ 9162618 w 9162618"/>
              <a:gd name="connsiteY2" fmla="*/ 0 h 4066032"/>
              <a:gd name="connsiteX3" fmla="*/ 0 w 9162618"/>
              <a:gd name="connsiteY3" fmla="*/ 0 h 4066032"/>
              <a:gd name="connsiteX4" fmla="*/ 12522 w 9162618"/>
              <a:gd name="connsiteY4" fmla="*/ 4066032 h 4066032"/>
              <a:gd name="connsiteX0" fmla="*/ 12522 w 9162618"/>
              <a:gd name="connsiteY0" fmla="*/ 4072210 h 4072210"/>
              <a:gd name="connsiteX1" fmla="*/ 9162618 w 9162618"/>
              <a:gd name="connsiteY1" fmla="*/ 3669874 h 4072210"/>
              <a:gd name="connsiteX2" fmla="*/ 9162618 w 9162618"/>
              <a:gd name="connsiteY2" fmla="*/ 6178 h 4072210"/>
              <a:gd name="connsiteX3" fmla="*/ 0 w 9162618"/>
              <a:gd name="connsiteY3" fmla="*/ 0 h 4072210"/>
              <a:gd name="connsiteX4" fmla="*/ 12522 w 9162618"/>
              <a:gd name="connsiteY4" fmla="*/ 4072210 h 4072210"/>
              <a:gd name="connsiteX0" fmla="*/ 0 w 9150096"/>
              <a:gd name="connsiteY0" fmla="*/ 4066032 h 4066032"/>
              <a:gd name="connsiteX1" fmla="*/ 9150096 w 9150096"/>
              <a:gd name="connsiteY1" fmla="*/ 3663696 h 4066032"/>
              <a:gd name="connsiteX2" fmla="*/ 9150096 w 9150096"/>
              <a:gd name="connsiteY2" fmla="*/ 0 h 4066032"/>
              <a:gd name="connsiteX3" fmla="*/ 86332 w 9150096"/>
              <a:gd name="connsiteY3" fmla="*/ 6178 h 4066032"/>
              <a:gd name="connsiteX4" fmla="*/ 0 w 9150096"/>
              <a:gd name="connsiteY4" fmla="*/ 4066032 h 4066032"/>
              <a:gd name="connsiteX0" fmla="*/ 6344 w 9156440"/>
              <a:gd name="connsiteY0" fmla="*/ 4066032 h 4066032"/>
              <a:gd name="connsiteX1" fmla="*/ 9156440 w 9156440"/>
              <a:gd name="connsiteY1" fmla="*/ 3663696 h 4066032"/>
              <a:gd name="connsiteX2" fmla="*/ 9156440 w 9156440"/>
              <a:gd name="connsiteY2" fmla="*/ 0 h 4066032"/>
              <a:gd name="connsiteX3" fmla="*/ 0 w 9156440"/>
              <a:gd name="connsiteY3" fmla="*/ 6178 h 4066032"/>
              <a:gd name="connsiteX4" fmla="*/ 6344 w 9156440"/>
              <a:gd name="connsiteY4" fmla="*/ 4066032 h 4066032"/>
              <a:gd name="connsiteX0" fmla="*/ 289 w 9162742"/>
              <a:gd name="connsiteY0" fmla="*/ 4053675 h 4053675"/>
              <a:gd name="connsiteX1" fmla="*/ 9162742 w 9162742"/>
              <a:gd name="connsiteY1" fmla="*/ 3663696 h 4053675"/>
              <a:gd name="connsiteX2" fmla="*/ 9162742 w 9162742"/>
              <a:gd name="connsiteY2" fmla="*/ 0 h 4053675"/>
              <a:gd name="connsiteX3" fmla="*/ 6302 w 9162742"/>
              <a:gd name="connsiteY3" fmla="*/ 6178 h 4053675"/>
              <a:gd name="connsiteX4" fmla="*/ 289 w 9162742"/>
              <a:gd name="connsiteY4" fmla="*/ 4053675 h 4053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62742" h="4053675">
                <a:moveTo>
                  <a:pt x="289" y="4053675"/>
                </a:moveTo>
                <a:lnTo>
                  <a:pt x="9162742" y="3663696"/>
                </a:lnTo>
                <a:lnTo>
                  <a:pt x="9162742" y="0"/>
                </a:lnTo>
                <a:lnTo>
                  <a:pt x="6302" y="6178"/>
                </a:lnTo>
                <a:cubicBezTo>
                  <a:pt x="8417" y="1359463"/>
                  <a:pt x="-1826" y="2700390"/>
                  <a:pt x="289" y="4053675"/>
                </a:cubicBezTo>
                <a:close/>
              </a:path>
            </a:pathLst>
          </a:custGeom>
          <a:blipFill dpi="0" rotWithShape="1">
            <a:blip r:embed="rId3">
              <a:extLst>
                <a:ext uri="{28A0092B-C50C-407E-A947-70E740481C1C}">
                  <a14:useLocalDpi xmlns:a14="http://schemas.microsoft.com/office/drawing/2010/main" val="0"/>
                </a:ext>
              </a:extLst>
            </a:blip>
            <a:srcRect/>
            <a:stretch>
              <a:fillRect l="-12068" t="-5496" b="-71522"/>
            </a:stretch>
          </a:blipFill>
          <a:ln w="9525">
            <a:noFill/>
            <a:miter lim="800000"/>
            <a:headEnd/>
            <a:tailEnd/>
          </a:ln>
        </p:spPr>
        <p:txBody>
          <a:bodyPr wrap="square" lIns="72000" tIns="72000" rIns="72000" bIns="72000" rtlCol="0" anchor="ctr"/>
          <a:lstStyle/>
          <a:p>
            <a:pPr algn="ctr" eaLnBrk="0" hangingPunct="0"/>
            <a:endParaRPr lang="de-DE" sz="1600" dirty="0" smtClean="0">
              <a:latin typeface="+mn-lt"/>
              <a:ea typeface="Verdana" pitchFamily="34" charset="0"/>
              <a:cs typeface="Verdana" pitchFamily="34" charset="0"/>
            </a:endParaRPr>
          </a:p>
        </p:txBody>
      </p:sp>
      <p:grpSp>
        <p:nvGrpSpPr>
          <p:cNvPr id="26" name="Gruppieren 16"/>
          <p:cNvGrpSpPr/>
          <p:nvPr userDrawn="1"/>
        </p:nvGrpSpPr>
        <p:grpSpPr>
          <a:xfrm>
            <a:off x="-38456" y="-6096"/>
            <a:ext cx="9206840" cy="3795136"/>
            <a:chOff x="-38456" y="-6096"/>
            <a:chExt cx="9206840" cy="3957440"/>
          </a:xfrm>
        </p:grpSpPr>
        <p:cxnSp>
          <p:nvCxnSpPr>
            <p:cNvPr id="27" name="Gerade Verbindung 20"/>
            <p:cNvCxnSpPr/>
            <p:nvPr/>
          </p:nvCxnSpPr>
          <p:spPr>
            <a:xfrm>
              <a:off x="2843808" y="2513104"/>
              <a:ext cx="648072" cy="1438240"/>
            </a:xfrm>
            <a:prstGeom prst="line">
              <a:avLst/>
            </a:prstGeom>
            <a:ln w="12700">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29" name="Gerade Verbindung 25"/>
            <p:cNvCxnSpPr/>
            <p:nvPr/>
          </p:nvCxnSpPr>
          <p:spPr>
            <a:xfrm>
              <a:off x="-38456" y="1923981"/>
              <a:ext cx="2882264" cy="589123"/>
            </a:xfrm>
            <a:prstGeom prst="line">
              <a:avLst/>
            </a:prstGeom>
            <a:ln w="12700">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30" name="Gerade Verbindung 28"/>
            <p:cNvCxnSpPr/>
            <p:nvPr/>
          </p:nvCxnSpPr>
          <p:spPr>
            <a:xfrm flipH="1">
              <a:off x="2843808" y="0"/>
              <a:ext cx="1656184" cy="2513104"/>
            </a:xfrm>
            <a:prstGeom prst="line">
              <a:avLst/>
            </a:prstGeom>
            <a:ln w="12700">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31" name="Gerade Verbindung 29"/>
            <p:cNvCxnSpPr/>
            <p:nvPr/>
          </p:nvCxnSpPr>
          <p:spPr>
            <a:xfrm>
              <a:off x="6828632" y="-6096"/>
              <a:ext cx="2339752" cy="2605865"/>
            </a:xfrm>
            <a:prstGeom prst="line">
              <a:avLst/>
            </a:prstGeom>
            <a:ln w="12700">
              <a:solidFill>
                <a:schemeClr val="bg1"/>
              </a:solidFill>
              <a:tailEnd type="none"/>
            </a:ln>
          </p:spPr>
          <p:style>
            <a:lnRef idx="1">
              <a:schemeClr val="accent1"/>
            </a:lnRef>
            <a:fillRef idx="0">
              <a:schemeClr val="accent1"/>
            </a:fillRef>
            <a:effectRef idx="0">
              <a:schemeClr val="accent1"/>
            </a:effectRef>
            <a:fontRef idx="minor">
              <a:schemeClr val="tx1"/>
            </a:fontRef>
          </p:style>
        </p:cxnSp>
        <p:sp>
          <p:nvSpPr>
            <p:cNvPr id="32" name="Ellipse 31"/>
            <p:cNvSpPr/>
            <p:nvPr/>
          </p:nvSpPr>
          <p:spPr bwMode="auto">
            <a:xfrm>
              <a:off x="2783992" y="2434739"/>
              <a:ext cx="144016" cy="150158"/>
            </a:xfrm>
            <a:prstGeom prst="ellipse">
              <a:avLst/>
            </a:prstGeom>
            <a:solidFill>
              <a:schemeClr val="bg1"/>
            </a:solidFill>
            <a:ln w="9525">
              <a:noFill/>
              <a:miter lim="800000"/>
              <a:headEnd/>
              <a:tailEnd/>
            </a:ln>
          </p:spPr>
          <p:txBody>
            <a:bodyPr wrap="square" lIns="72000" tIns="72000" rIns="72000" bIns="72000" rtlCol="0" anchor="ctr"/>
            <a:lstStyle/>
            <a:p>
              <a:pPr algn="ctr" eaLnBrk="0" hangingPunct="0"/>
              <a:endParaRPr lang="de-DE" sz="1600" dirty="0" smtClean="0">
                <a:latin typeface="+mn-lt"/>
                <a:ea typeface="Verdana" pitchFamily="34" charset="0"/>
                <a:cs typeface="Verdana" pitchFamily="34" charset="0"/>
              </a:endParaRPr>
            </a:p>
          </p:txBody>
        </p:sp>
      </p:grpSp>
      <p:sp>
        <p:nvSpPr>
          <p:cNvPr id="3" name="IFXSHAPE"/>
          <p:cNvSpPr>
            <a:spLocks noGrp="1"/>
          </p:cNvSpPr>
          <p:nvPr>
            <p:ph type="dt" sz="half" idx="11"/>
          </p:nvPr>
        </p:nvSpPr>
        <p:spPr>
          <a:xfrm>
            <a:off x="4057650" y="6400800"/>
            <a:ext cx="288036" cy="304800"/>
          </a:xfrm>
        </p:spPr>
        <p:txBody>
          <a:bodyPr wrap="none" lIns="0" tIns="0" rIns="0" bIns="0" anchor="ctr">
            <a:noAutofit/>
          </a:bodyPr>
          <a:lstStyle>
            <a:lvl1pPr algn="l" fontAlgn="t">
              <a:buClr>
                <a:schemeClr val="accent1"/>
              </a:buClr>
              <a:defRPr sz="1200">
                <a:solidFill>
                  <a:schemeClr val="accent2"/>
                </a:solidFill>
                <a:latin typeface="Verdana"/>
              </a:defRPr>
            </a:lvl1pPr>
          </a:lstStyle>
          <a:p>
            <a:r>
              <a:rPr lang="en-IN" smtClean="0"/>
              <a:t>- restricted -</a:t>
            </a:r>
            <a:endParaRPr lang="en-IN"/>
          </a:p>
        </p:txBody>
      </p:sp>
    </p:spTree>
    <p:extLst>
      <p:ext uri="{BB962C8B-B14F-4D97-AF65-F5344CB8AC3E}">
        <p14:creationId xmlns:p14="http://schemas.microsoft.com/office/powerpoint/2010/main" val="2281391533"/>
      </p:ext>
    </p:extLst>
  </p:cSld>
  <p:clrMapOvr>
    <a:masterClrMapping/>
  </p:clrMapOvr>
  <p:timing>
    <p:tnLst>
      <p:par>
        <p:cTn id="1" dur="indefinite" restart="never" nodeType="tmRoot"/>
      </p:par>
    </p:tnLst>
  </p:timing>
  <p:hf sldNum="0" hdr="0" ftr="0"/>
  <p:extLst mod="1">
    <p:ext uri="{DCECCB84-F9BA-43D5-87BE-67443E8EF086}">
      <p15:sldGuideLst xmlns="" xmlns:p15="http://schemas.microsoft.com/office/powerpoint/2012/main">
        <p15:guide id="1" orient="horz" pos="709">
          <p15:clr>
            <a:srgbClr val="FBAE40"/>
          </p15:clr>
        </p15:guide>
        <p15:guide id="2" pos="297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FX_PresentationTitle_3">
    <p:bg>
      <p:bgPr>
        <a:solidFill>
          <a:schemeClr val="bg1"/>
        </a:solidFill>
        <a:effectLst/>
      </p:bgPr>
    </p:bg>
    <p:spTree>
      <p:nvGrpSpPr>
        <p:cNvPr id="1" name=""/>
        <p:cNvGrpSpPr/>
        <p:nvPr/>
      </p:nvGrpSpPr>
      <p:grpSpPr>
        <a:xfrm>
          <a:off x="0" y="0"/>
          <a:ext cx="0" cy="0"/>
          <a:chOff x="0" y="0"/>
          <a:chExt cx="0" cy="0"/>
        </a:xfrm>
      </p:grpSpPr>
      <p:sp>
        <p:nvSpPr>
          <p:cNvPr id="4" name="IFXSHAPE"/>
          <p:cNvSpPr>
            <a:spLocks noGrp="1"/>
          </p:cNvSpPr>
          <p:nvPr>
            <p:ph type="ftr" sz="quarter" idx="12"/>
          </p:nvPr>
        </p:nvSpPr>
        <p:spPr>
          <a:xfrm>
            <a:off x="250824" y="381000"/>
            <a:ext cx="288036" cy="304800"/>
          </a:xfrm>
        </p:spPr>
        <p:txBody>
          <a:bodyPr wrap="none" lIns="0" tIns="0" rIns="0" bIns="0" anchor="ctr">
            <a:noAutofit/>
          </a:bodyPr>
          <a:lstStyle>
            <a:lvl1pPr algn="l" fontAlgn="t">
              <a:buClr>
                <a:schemeClr val="accent2"/>
              </a:buClr>
              <a:defRPr sz="2400">
                <a:solidFill>
                  <a:schemeClr val="accent2"/>
                </a:solidFill>
                <a:latin typeface="Verdana"/>
              </a:defRPr>
            </a:lvl1pPr>
          </a:lstStyle>
          <a:p>
            <a:endParaRPr lang="en-IN"/>
          </a:p>
        </p:txBody>
      </p:sp>
      <p:sp>
        <p:nvSpPr>
          <p:cNvPr id="2" name="IFXSHAPE"/>
          <p:cNvSpPr>
            <a:spLocks noGrp="1"/>
          </p:cNvSpPr>
          <p:nvPr>
            <p:ph type="sldNum" sz="quarter" idx="10"/>
          </p:nvPr>
        </p:nvSpPr>
        <p:spPr>
          <a:xfrm>
            <a:off x="8315516" y="6553200"/>
            <a:ext cx="288036" cy="304800"/>
          </a:xfrm>
        </p:spPr>
        <p:txBody>
          <a:bodyPr wrap="none" lIns="0" tIns="0" rIns="0" bIns="0" anchor="ctr">
            <a:noAutofit/>
          </a:bodyPr>
          <a:lstStyle>
            <a:lvl1pPr algn="r" fontAlgn="t">
              <a:buClr>
                <a:schemeClr val="bg1"/>
              </a:buClr>
              <a:defRPr sz="1600">
                <a:solidFill>
                  <a:schemeClr val="bg1"/>
                </a:solidFill>
                <a:latin typeface="Verdana"/>
              </a:defRPr>
            </a:lvl1pPr>
          </a:lstStyle>
          <a:p>
            <a:endParaRPr lang="en-IN"/>
          </a:p>
        </p:txBody>
      </p:sp>
      <p:sp>
        <p:nvSpPr>
          <p:cNvPr id="28" name="IFXSHAPE"/>
          <p:cNvSpPr>
            <a:spLocks noGrp="1"/>
          </p:cNvSpPr>
          <p:nvPr>
            <p:ph type="subTitle" idx="1" hasCustomPrompt="1"/>
          </p:nvPr>
        </p:nvSpPr>
        <p:spPr>
          <a:xfrm>
            <a:off x="468000" y="5508002"/>
            <a:ext cx="6336000" cy="615553"/>
          </a:xfrm>
          <a:prstGeom prst="rect">
            <a:avLst/>
          </a:prstGeom>
          <a:noFill/>
          <a:ln w="9525">
            <a:noFill/>
            <a:miter lim="800000"/>
            <a:headEnd/>
            <a:tailEnd/>
          </a:ln>
          <a:effectLst/>
        </p:spPr>
        <p:txBody>
          <a:bodyPr wrap="square" lIns="0" tIns="0" rIns="0" bIns="0" rtlCol="0" anchor="t" anchorCtr="0">
            <a:spAutoFit/>
          </a:bodyPr>
          <a:lstStyle>
            <a:lvl1pPr marL="0" indent="0">
              <a:spcAft>
                <a:spcPts val="0"/>
              </a:spcAft>
              <a:buNone/>
              <a:defRPr lang="en-GB" kern="0" noProof="0" dirty="0" smtClean="0">
                <a:ea typeface="Verdana" pitchFamily="34" charset="0"/>
                <a:cs typeface="Verdana" pitchFamily="34" charset="0"/>
              </a:defRPr>
            </a:lvl1pPr>
          </a:lstStyle>
          <a:p>
            <a:pPr marR="0" lvl="0" defTabSz="914400" eaLnBrk="0" fontAlgn="auto" latinLnBrk="0" hangingPunct="0">
              <a:spcAft>
                <a:spcPts val="300"/>
              </a:spcAft>
              <a:buSzTx/>
              <a:tabLst/>
            </a:pPr>
            <a:r>
              <a:rPr lang="en-GB" noProof="0" dirty="0" smtClean="0"/>
              <a:t>Author (department)</a:t>
            </a:r>
            <a:br>
              <a:rPr lang="en-GB" noProof="0" dirty="0" smtClean="0"/>
            </a:br>
            <a:r>
              <a:rPr lang="en-GB" noProof="0" dirty="0" smtClean="0"/>
              <a:t>Date</a:t>
            </a:r>
          </a:p>
        </p:txBody>
      </p:sp>
      <p:grpSp>
        <p:nvGrpSpPr>
          <p:cNvPr id="34" name="Gruppieren 36"/>
          <p:cNvGrpSpPr/>
          <p:nvPr userDrawn="1"/>
        </p:nvGrpSpPr>
        <p:grpSpPr>
          <a:xfrm>
            <a:off x="-24633" y="-27384"/>
            <a:ext cx="9176382" cy="5112568"/>
            <a:chOff x="-24633" y="-27384"/>
            <a:chExt cx="9176382" cy="5112568"/>
          </a:xfrm>
        </p:grpSpPr>
        <p:cxnSp>
          <p:nvCxnSpPr>
            <p:cNvPr id="35" name="Gerade Verbindung 17"/>
            <p:cNvCxnSpPr/>
            <p:nvPr/>
          </p:nvCxnSpPr>
          <p:spPr>
            <a:xfrm>
              <a:off x="2123728" y="4398016"/>
              <a:ext cx="216024" cy="687168"/>
            </a:xfrm>
            <a:prstGeom prst="line">
              <a:avLst/>
            </a:prstGeom>
            <a:ln w="12700">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36" name="Gerade Verbindung 18"/>
            <p:cNvCxnSpPr/>
            <p:nvPr/>
          </p:nvCxnSpPr>
          <p:spPr>
            <a:xfrm>
              <a:off x="-24633" y="2941926"/>
              <a:ext cx="2148361" cy="1456090"/>
            </a:xfrm>
            <a:prstGeom prst="line">
              <a:avLst/>
            </a:prstGeom>
            <a:ln w="12700">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37" name="Gerade Verbindung 19"/>
            <p:cNvCxnSpPr/>
            <p:nvPr/>
          </p:nvCxnSpPr>
          <p:spPr>
            <a:xfrm flipH="1">
              <a:off x="2123728" y="2708920"/>
              <a:ext cx="7020270" cy="1689096"/>
            </a:xfrm>
            <a:prstGeom prst="line">
              <a:avLst/>
            </a:prstGeom>
            <a:ln w="12700">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38" name="Gerade Verbindung 21"/>
            <p:cNvCxnSpPr/>
            <p:nvPr/>
          </p:nvCxnSpPr>
          <p:spPr>
            <a:xfrm>
              <a:off x="8141920" y="-7511"/>
              <a:ext cx="1009829" cy="1802204"/>
            </a:xfrm>
            <a:prstGeom prst="line">
              <a:avLst/>
            </a:prstGeom>
            <a:ln w="12700">
              <a:solidFill>
                <a:schemeClr val="bg1"/>
              </a:solidFill>
              <a:tailEnd type="none"/>
            </a:ln>
          </p:spPr>
          <p:style>
            <a:lnRef idx="1">
              <a:schemeClr val="accent1"/>
            </a:lnRef>
            <a:fillRef idx="0">
              <a:schemeClr val="accent1"/>
            </a:fillRef>
            <a:effectRef idx="0">
              <a:schemeClr val="accent1"/>
            </a:effectRef>
            <a:fontRef idx="minor">
              <a:schemeClr val="tx1"/>
            </a:fontRef>
          </p:style>
        </p:cxnSp>
        <p:sp>
          <p:nvSpPr>
            <p:cNvPr id="39" name="Ellipse 22"/>
            <p:cNvSpPr/>
            <p:nvPr/>
          </p:nvSpPr>
          <p:spPr bwMode="auto">
            <a:xfrm>
              <a:off x="2051720" y="4330531"/>
              <a:ext cx="144016" cy="144000"/>
            </a:xfrm>
            <a:prstGeom prst="ellipse">
              <a:avLst/>
            </a:prstGeom>
            <a:solidFill>
              <a:schemeClr val="bg1"/>
            </a:solidFill>
            <a:ln w="9525">
              <a:noFill/>
              <a:miter lim="800000"/>
              <a:headEnd/>
              <a:tailEnd/>
            </a:ln>
          </p:spPr>
          <p:txBody>
            <a:bodyPr wrap="square" lIns="72000" tIns="72000" rIns="72000" bIns="72000" rtlCol="0" anchor="ctr"/>
            <a:lstStyle/>
            <a:p>
              <a:pPr algn="ctr" eaLnBrk="0" hangingPunct="0"/>
              <a:endParaRPr lang="de-DE" sz="1600" dirty="0" smtClean="0">
                <a:latin typeface="+mn-lt"/>
                <a:ea typeface="Verdana" pitchFamily="34" charset="0"/>
                <a:cs typeface="Verdana" pitchFamily="34" charset="0"/>
              </a:endParaRPr>
            </a:p>
          </p:txBody>
        </p:sp>
        <p:cxnSp>
          <p:nvCxnSpPr>
            <p:cNvPr id="40" name="Gerade Verbindung 23"/>
            <p:cNvCxnSpPr/>
            <p:nvPr/>
          </p:nvCxnSpPr>
          <p:spPr>
            <a:xfrm flipH="1">
              <a:off x="6444208" y="-27384"/>
              <a:ext cx="1440160" cy="4968552"/>
            </a:xfrm>
            <a:prstGeom prst="line">
              <a:avLst/>
            </a:prstGeom>
            <a:ln w="12700">
              <a:solidFill>
                <a:schemeClr val="bg1"/>
              </a:solidFill>
              <a:tailEnd type="none"/>
            </a:ln>
          </p:spPr>
          <p:style>
            <a:lnRef idx="1">
              <a:schemeClr val="accent1"/>
            </a:lnRef>
            <a:fillRef idx="0">
              <a:schemeClr val="accent1"/>
            </a:fillRef>
            <a:effectRef idx="0">
              <a:schemeClr val="accent1"/>
            </a:effectRef>
            <a:fontRef idx="minor">
              <a:schemeClr val="tx1"/>
            </a:fontRef>
          </p:style>
        </p:cxnSp>
      </p:grpSp>
      <p:sp>
        <p:nvSpPr>
          <p:cNvPr id="9" name="IFXSHAPE"/>
          <p:cNvSpPr>
            <a:spLocks noGrp="1"/>
          </p:cNvSpPr>
          <p:nvPr>
            <p:ph type="title" hasCustomPrompt="1"/>
          </p:nvPr>
        </p:nvSpPr>
        <p:spPr>
          <a:xfrm>
            <a:off x="464941" y="4168551"/>
            <a:ext cx="8244000" cy="540000"/>
          </a:xfrm>
        </p:spPr>
        <p:txBody>
          <a:bodyPr anchor="t" anchorCtr="0">
            <a:spAutoFit/>
          </a:bodyPr>
          <a:lstStyle>
            <a:lvl1pPr>
              <a:defRPr lang="en-US" sz="3600" kern="0" dirty="0">
                <a:solidFill>
                  <a:schemeClr val="tx1"/>
                </a:solidFill>
                <a:latin typeface="Verdana" pitchFamily="34" charset="0"/>
                <a:ea typeface="Verdana" pitchFamily="34" charset="0"/>
                <a:cs typeface="Verdana" pitchFamily="34" charset="0"/>
              </a:defRPr>
            </a:lvl1pPr>
          </a:lstStyle>
          <a:p>
            <a:pPr marR="0" defTabSz="914400" eaLnBrk="0" fontAlgn="auto" latinLnBrk="0" hangingPunct="0">
              <a:spcBef>
                <a:spcPts val="0"/>
              </a:spcBef>
              <a:spcAft>
                <a:spcPts val="0"/>
              </a:spcAft>
              <a:buClr>
                <a:schemeClr val="accent1"/>
              </a:buClr>
              <a:buSzTx/>
              <a:tabLst/>
            </a:pPr>
            <a:r>
              <a:rPr lang="de-DE" sz="3600" kern="0" dirty="0" smtClean="0">
                <a:latin typeface="Verdana" pitchFamily="34" charset="0"/>
                <a:ea typeface="Verdana" pitchFamily="34" charset="0"/>
                <a:cs typeface="Verdana" pitchFamily="34" charset="0"/>
              </a:rPr>
              <a:t>Please type in title</a:t>
            </a:r>
            <a:br>
              <a:rPr lang="de-DE" sz="3600" kern="0" dirty="0" smtClean="0">
                <a:latin typeface="Verdana" pitchFamily="34" charset="0"/>
                <a:ea typeface="Verdana" pitchFamily="34" charset="0"/>
                <a:cs typeface="Verdana" pitchFamily="34" charset="0"/>
              </a:rPr>
            </a:br>
            <a:endParaRPr lang="de-DE" sz="3600" kern="0" dirty="0" smtClean="0">
              <a:latin typeface="Verdana" pitchFamily="34" charset="0"/>
              <a:ea typeface="Verdana" pitchFamily="34" charset="0"/>
              <a:cs typeface="Verdana" pitchFamily="34" charset="0"/>
            </a:endParaRPr>
          </a:p>
        </p:txBody>
      </p:sp>
      <p:pic>
        <p:nvPicPr>
          <p:cNvPr id="55" name="Grafik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07611" y="5809300"/>
            <a:ext cx="1404000" cy="614017"/>
          </a:xfrm>
          <a:prstGeom prst="rect">
            <a:avLst/>
          </a:prstGeom>
        </p:spPr>
      </p:pic>
      <p:sp>
        <p:nvSpPr>
          <p:cNvPr id="17" name="Freihandform 19"/>
          <p:cNvSpPr/>
          <p:nvPr userDrawn="1"/>
        </p:nvSpPr>
        <p:spPr bwMode="auto">
          <a:xfrm>
            <a:off x="3948684" y="-15240"/>
            <a:ext cx="5202936" cy="3664987"/>
          </a:xfrm>
          <a:custGeom>
            <a:avLst/>
            <a:gdLst>
              <a:gd name="connsiteX0" fmla="*/ 5196840 w 5196840"/>
              <a:gd name="connsiteY0" fmla="*/ 3649980 h 3832860"/>
              <a:gd name="connsiteX1" fmla="*/ 5196840 w 5196840"/>
              <a:gd name="connsiteY1" fmla="*/ 0 h 3832860"/>
              <a:gd name="connsiteX2" fmla="*/ 861060 w 5196840"/>
              <a:gd name="connsiteY2" fmla="*/ 0 h 3832860"/>
              <a:gd name="connsiteX3" fmla="*/ 0 w 5196840"/>
              <a:gd name="connsiteY3" fmla="*/ 1996440 h 3832860"/>
              <a:gd name="connsiteX4" fmla="*/ 1295400 w 5196840"/>
              <a:gd name="connsiteY4" fmla="*/ 3832860 h 3832860"/>
              <a:gd name="connsiteX5" fmla="*/ 5196840 w 5196840"/>
              <a:gd name="connsiteY5" fmla="*/ 3649980 h 3832860"/>
              <a:gd name="connsiteX0" fmla="*/ 5196840 w 5196840"/>
              <a:gd name="connsiteY0" fmla="*/ 3649980 h 3832860"/>
              <a:gd name="connsiteX1" fmla="*/ 5196840 w 5196840"/>
              <a:gd name="connsiteY1" fmla="*/ 0 h 3832860"/>
              <a:gd name="connsiteX2" fmla="*/ 861060 w 5196840"/>
              <a:gd name="connsiteY2" fmla="*/ 0 h 3832860"/>
              <a:gd name="connsiteX3" fmla="*/ 0 w 5196840"/>
              <a:gd name="connsiteY3" fmla="*/ 1984083 h 3832860"/>
              <a:gd name="connsiteX4" fmla="*/ 1295400 w 5196840"/>
              <a:gd name="connsiteY4" fmla="*/ 3832860 h 3832860"/>
              <a:gd name="connsiteX5" fmla="*/ 5196840 w 5196840"/>
              <a:gd name="connsiteY5" fmla="*/ 3649980 h 3832860"/>
              <a:gd name="connsiteX0" fmla="*/ 5202936 w 5202936"/>
              <a:gd name="connsiteY0" fmla="*/ 3649980 h 3832860"/>
              <a:gd name="connsiteX1" fmla="*/ 5202936 w 5202936"/>
              <a:gd name="connsiteY1" fmla="*/ 0 h 3832860"/>
              <a:gd name="connsiteX2" fmla="*/ 867156 w 5202936"/>
              <a:gd name="connsiteY2" fmla="*/ 0 h 3832860"/>
              <a:gd name="connsiteX3" fmla="*/ 0 w 5202936"/>
              <a:gd name="connsiteY3" fmla="*/ 1984083 h 3832860"/>
              <a:gd name="connsiteX4" fmla="*/ 1301496 w 5202936"/>
              <a:gd name="connsiteY4" fmla="*/ 3832860 h 3832860"/>
              <a:gd name="connsiteX5" fmla="*/ 5202936 w 5202936"/>
              <a:gd name="connsiteY5" fmla="*/ 3649980 h 3832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02936" h="3832860">
                <a:moveTo>
                  <a:pt x="5202936" y="3649980"/>
                </a:moveTo>
                <a:lnTo>
                  <a:pt x="5202936" y="0"/>
                </a:lnTo>
                <a:lnTo>
                  <a:pt x="867156" y="0"/>
                </a:lnTo>
                <a:lnTo>
                  <a:pt x="0" y="1984083"/>
                </a:lnTo>
                <a:lnTo>
                  <a:pt x="1301496" y="3832860"/>
                </a:lnTo>
                <a:lnTo>
                  <a:pt x="5202936" y="3649980"/>
                </a:lnTo>
                <a:close/>
              </a:path>
            </a:pathLst>
          </a:custGeom>
          <a:blipFill dpi="0" rotWithShape="1">
            <a:blip r:embed="rId3" cstate="print">
              <a:extLst>
                <a:ext uri="{28A0092B-C50C-407E-A947-70E740481C1C}">
                  <a14:useLocalDpi xmlns:a14="http://schemas.microsoft.com/office/drawing/2010/main" val="0"/>
                </a:ext>
              </a:extLst>
            </a:blip>
            <a:srcRect/>
            <a:stretch>
              <a:fillRect l="-22040" t="-32632" r="-33130" b="-14225"/>
            </a:stretch>
          </a:blipFill>
          <a:ln w="9525">
            <a:noFill/>
            <a:miter lim="800000"/>
            <a:headEnd/>
            <a:tailEnd/>
          </a:ln>
        </p:spPr>
        <p:txBody>
          <a:bodyPr wrap="square" lIns="72000" tIns="72000" rIns="72000" bIns="72000" rtlCol="0" anchor="ctr"/>
          <a:lstStyle/>
          <a:p>
            <a:pPr algn="ctr" eaLnBrk="0" hangingPunct="0"/>
            <a:endParaRPr lang="de-DE" sz="1600" dirty="0" smtClean="0">
              <a:latin typeface="+mn-lt"/>
              <a:ea typeface="Verdana" pitchFamily="34" charset="0"/>
              <a:cs typeface="Verdana" pitchFamily="34" charset="0"/>
            </a:endParaRPr>
          </a:p>
        </p:txBody>
      </p:sp>
      <p:sp>
        <p:nvSpPr>
          <p:cNvPr id="18" name="Freihandform 21"/>
          <p:cNvSpPr/>
          <p:nvPr userDrawn="1"/>
        </p:nvSpPr>
        <p:spPr bwMode="auto">
          <a:xfrm>
            <a:off x="-12440" y="-15240"/>
            <a:ext cx="4831575" cy="1894426"/>
          </a:xfrm>
          <a:custGeom>
            <a:avLst/>
            <a:gdLst>
              <a:gd name="connsiteX0" fmla="*/ 4846320 w 4846320"/>
              <a:gd name="connsiteY0" fmla="*/ 0 h 1981200"/>
              <a:gd name="connsiteX1" fmla="*/ 0 w 4846320"/>
              <a:gd name="connsiteY1" fmla="*/ 0 h 1981200"/>
              <a:gd name="connsiteX2" fmla="*/ 0 w 4846320"/>
              <a:gd name="connsiteY2" fmla="*/ 1615440 h 1981200"/>
              <a:gd name="connsiteX3" fmla="*/ 4000500 w 4846320"/>
              <a:gd name="connsiteY3" fmla="*/ 1981200 h 1981200"/>
              <a:gd name="connsiteX4" fmla="*/ 4846320 w 4846320"/>
              <a:gd name="connsiteY4" fmla="*/ 0 h 1981200"/>
              <a:gd name="connsiteX0" fmla="*/ 4864855 w 4864855"/>
              <a:gd name="connsiteY0" fmla="*/ 0 h 1981200"/>
              <a:gd name="connsiteX1" fmla="*/ 0 w 4864855"/>
              <a:gd name="connsiteY1" fmla="*/ 0 h 1981200"/>
              <a:gd name="connsiteX2" fmla="*/ 0 w 4864855"/>
              <a:gd name="connsiteY2" fmla="*/ 1615440 h 1981200"/>
              <a:gd name="connsiteX3" fmla="*/ 4000500 w 4864855"/>
              <a:gd name="connsiteY3" fmla="*/ 1981200 h 1981200"/>
              <a:gd name="connsiteX4" fmla="*/ 4864855 w 4864855"/>
              <a:gd name="connsiteY4" fmla="*/ 0 h 1981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64855" h="1981200">
                <a:moveTo>
                  <a:pt x="4864855" y="0"/>
                </a:moveTo>
                <a:lnTo>
                  <a:pt x="0" y="0"/>
                </a:lnTo>
                <a:lnTo>
                  <a:pt x="0" y="1615440"/>
                </a:lnTo>
                <a:lnTo>
                  <a:pt x="4000500" y="1981200"/>
                </a:lnTo>
                <a:lnTo>
                  <a:pt x="4864855" y="0"/>
                </a:lnTo>
                <a:close/>
              </a:path>
            </a:pathLst>
          </a:custGeom>
          <a:blipFill dpi="0" rotWithShape="1">
            <a:blip r:embed="rId4">
              <a:extLst>
                <a:ext uri="{28A0092B-C50C-407E-A947-70E740481C1C}">
                  <a14:useLocalDpi xmlns:a14="http://schemas.microsoft.com/office/drawing/2010/main" val="0"/>
                </a:ext>
              </a:extLst>
            </a:blip>
            <a:srcRect/>
            <a:stretch>
              <a:fillRect t="-35378" b="-35378"/>
            </a:stretch>
          </a:blipFill>
          <a:ln w="9525">
            <a:noFill/>
            <a:miter lim="800000"/>
            <a:headEnd/>
            <a:tailEnd/>
          </a:ln>
        </p:spPr>
        <p:txBody>
          <a:bodyPr wrap="square" lIns="72000" tIns="72000" rIns="72000" bIns="72000" rtlCol="0" anchor="ctr"/>
          <a:lstStyle/>
          <a:p>
            <a:pPr algn="ctr" eaLnBrk="0" hangingPunct="0"/>
            <a:endParaRPr lang="de-DE" sz="1600" dirty="0" smtClean="0">
              <a:latin typeface="+mn-lt"/>
              <a:ea typeface="Verdana" pitchFamily="34" charset="0"/>
              <a:cs typeface="Verdana" pitchFamily="34" charset="0"/>
            </a:endParaRPr>
          </a:p>
        </p:txBody>
      </p:sp>
      <p:sp>
        <p:nvSpPr>
          <p:cNvPr id="19" name="Freihandform 22"/>
          <p:cNvSpPr/>
          <p:nvPr userDrawn="1"/>
        </p:nvSpPr>
        <p:spPr bwMode="auto">
          <a:xfrm>
            <a:off x="-12440" y="1529446"/>
            <a:ext cx="5267357" cy="2331602"/>
          </a:xfrm>
          <a:custGeom>
            <a:avLst/>
            <a:gdLst>
              <a:gd name="connsiteX0" fmla="*/ 5280660 w 5280660"/>
              <a:gd name="connsiteY0" fmla="*/ 2209800 h 2438400"/>
              <a:gd name="connsiteX1" fmla="*/ 3992880 w 5280660"/>
              <a:gd name="connsiteY1" fmla="*/ 365760 h 2438400"/>
              <a:gd name="connsiteX2" fmla="*/ 0 w 5280660"/>
              <a:gd name="connsiteY2" fmla="*/ 0 h 2438400"/>
              <a:gd name="connsiteX3" fmla="*/ 0 w 5280660"/>
              <a:gd name="connsiteY3" fmla="*/ 2438400 h 2438400"/>
              <a:gd name="connsiteX4" fmla="*/ 5280660 w 5280660"/>
              <a:gd name="connsiteY4" fmla="*/ 2209800 h 2438400"/>
              <a:gd name="connsiteX0" fmla="*/ 5293017 w 5293017"/>
              <a:gd name="connsiteY0" fmla="*/ 2215978 h 2438400"/>
              <a:gd name="connsiteX1" fmla="*/ 3992880 w 5293017"/>
              <a:gd name="connsiteY1" fmla="*/ 365760 h 2438400"/>
              <a:gd name="connsiteX2" fmla="*/ 0 w 5293017"/>
              <a:gd name="connsiteY2" fmla="*/ 0 h 2438400"/>
              <a:gd name="connsiteX3" fmla="*/ 0 w 5293017"/>
              <a:gd name="connsiteY3" fmla="*/ 2438400 h 2438400"/>
              <a:gd name="connsiteX4" fmla="*/ 5293017 w 5293017"/>
              <a:gd name="connsiteY4" fmla="*/ 2215978 h 243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93017" h="2438400">
                <a:moveTo>
                  <a:pt x="5293017" y="2215978"/>
                </a:moveTo>
                <a:lnTo>
                  <a:pt x="3992880" y="365760"/>
                </a:lnTo>
                <a:lnTo>
                  <a:pt x="0" y="0"/>
                </a:lnTo>
                <a:lnTo>
                  <a:pt x="0" y="2438400"/>
                </a:lnTo>
                <a:lnTo>
                  <a:pt x="5293017" y="2215978"/>
                </a:lnTo>
                <a:close/>
              </a:path>
            </a:pathLst>
          </a:custGeom>
          <a:blipFill dpi="0" rotWithShape="1">
            <a:blip r:embed="rId5">
              <a:extLst>
                <a:ext uri="{28A0092B-C50C-407E-A947-70E740481C1C}">
                  <a14:useLocalDpi xmlns:a14="http://schemas.microsoft.com/office/drawing/2010/main" val="0"/>
                </a:ext>
              </a:extLst>
            </a:blip>
            <a:srcRect/>
            <a:stretch>
              <a:fillRect t="-16331" b="-35109"/>
            </a:stretch>
          </a:blipFill>
          <a:ln w="9525">
            <a:noFill/>
            <a:miter lim="800000"/>
            <a:headEnd/>
            <a:tailEnd/>
          </a:ln>
        </p:spPr>
        <p:txBody>
          <a:bodyPr wrap="square" lIns="72000" tIns="72000" rIns="72000" bIns="72000" rtlCol="0" anchor="ctr"/>
          <a:lstStyle/>
          <a:p>
            <a:pPr algn="ctr" eaLnBrk="0" hangingPunct="0"/>
            <a:endParaRPr lang="de-DE" sz="1600" dirty="0" smtClean="0">
              <a:latin typeface="+mn-lt"/>
              <a:ea typeface="Verdana" pitchFamily="34" charset="0"/>
              <a:cs typeface="Verdana" pitchFamily="34" charset="0"/>
            </a:endParaRPr>
          </a:p>
        </p:txBody>
      </p:sp>
      <p:grpSp>
        <p:nvGrpSpPr>
          <p:cNvPr id="20" name="Gruppieren 23"/>
          <p:cNvGrpSpPr/>
          <p:nvPr userDrawn="1"/>
        </p:nvGrpSpPr>
        <p:grpSpPr>
          <a:xfrm>
            <a:off x="-12440" y="-15240"/>
            <a:ext cx="5267357" cy="3663608"/>
            <a:chOff x="27112" y="-15240"/>
            <a:chExt cx="5267357" cy="3831418"/>
          </a:xfrm>
        </p:grpSpPr>
        <p:cxnSp>
          <p:nvCxnSpPr>
            <p:cNvPr id="21" name="Gerade Verbindung 24"/>
            <p:cNvCxnSpPr>
              <a:endCxn id="19" idx="0"/>
            </p:cNvCxnSpPr>
            <p:nvPr/>
          </p:nvCxnSpPr>
          <p:spPr>
            <a:xfrm>
              <a:off x="4000428" y="1968843"/>
              <a:ext cx="1294041" cy="1847335"/>
            </a:xfrm>
            <a:prstGeom prst="line">
              <a:avLst/>
            </a:prstGeom>
            <a:ln w="12700">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22" name="Gerade Verbindung 26"/>
            <p:cNvCxnSpPr>
              <a:stCxn id="18" idx="2"/>
              <a:endCxn id="19" idx="1"/>
            </p:cNvCxnSpPr>
            <p:nvPr/>
          </p:nvCxnSpPr>
          <p:spPr>
            <a:xfrm>
              <a:off x="27112" y="1600200"/>
              <a:ext cx="3973523" cy="365760"/>
            </a:xfrm>
            <a:prstGeom prst="line">
              <a:avLst/>
            </a:prstGeom>
            <a:ln w="12700">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23" name="Gerade Verbindung 27"/>
            <p:cNvCxnSpPr>
              <a:stCxn id="17" idx="2"/>
              <a:endCxn id="19" idx="1"/>
            </p:cNvCxnSpPr>
            <p:nvPr/>
          </p:nvCxnSpPr>
          <p:spPr>
            <a:xfrm flipH="1">
              <a:off x="4000635" y="-15240"/>
              <a:ext cx="854757" cy="1981200"/>
            </a:xfrm>
            <a:prstGeom prst="line">
              <a:avLst/>
            </a:prstGeom>
            <a:ln w="12700">
              <a:solidFill>
                <a:schemeClr val="bg1"/>
              </a:solidFill>
              <a:tailEnd type="none"/>
            </a:ln>
          </p:spPr>
          <p:style>
            <a:lnRef idx="1">
              <a:schemeClr val="accent1"/>
            </a:lnRef>
            <a:fillRef idx="0">
              <a:schemeClr val="accent1"/>
            </a:fillRef>
            <a:effectRef idx="0">
              <a:schemeClr val="accent1"/>
            </a:effectRef>
            <a:fontRef idx="minor">
              <a:schemeClr val="tx1"/>
            </a:fontRef>
          </p:style>
        </p:cxnSp>
        <p:sp>
          <p:nvSpPr>
            <p:cNvPr id="24" name="Ellipse 30"/>
            <p:cNvSpPr/>
            <p:nvPr/>
          </p:nvSpPr>
          <p:spPr bwMode="auto">
            <a:xfrm>
              <a:off x="3934723" y="1893952"/>
              <a:ext cx="144016" cy="150596"/>
            </a:xfrm>
            <a:prstGeom prst="ellipse">
              <a:avLst/>
            </a:prstGeom>
            <a:solidFill>
              <a:schemeClr val="bg1"/>
            </a:solidFill>
            <a:ln w="9525">
              <a:noFill/>
              <a:miter lim="800000"/>
              <a:headEnd/>
              <a:tailEnd/>
            </a:ln>
          </p:spPr>
          <p:txBody>
            <a:bodyPr wrap="square" lIns="72000" tIns="72000" rIns="72000" bIns="72000" rtlCol="0" anchor="ctr"/>
            <a:lstStyle/>
            <a:p>
              <a:pPr algn="ctr" eaLnBrk="0" hangingPunct="0"/>
              <a:endParaRPr lang="de-DE" sz="1600" dirty="0" smtClean="0">
                <a:latin typeface="+mn-lt"/>
                <a:ea typeface="Verdana" pitchFamily="34" charset="0"/>
                <a:cs typeface="Verdana" pitchFamily="34" charset="0"/>
              </a:endParaRPr>
            </a:p>
          </p:txBody>
        </p:sp>
      </p:grpSp>
      <p:sp>
        <p:nvSpPr>
          <p:cNvPr id="3" name="IFXSHAPE"/>
          <p:cNvSpPr>
            <a:spLocks noGrp="1"/>
          </p:cNvSpPr>
          <p:nvPr>
            <p:ph type="dt" sz="half" idx="11"/>
          </p:nvPr>
        </p:nvSpPr>
        <p:spPr>
          <a:xfrm>
            <a:off x="4057650" y="6400800"/>
            <a:ext cx="288036" cy="304800"/>
          </a:xfrm>
        </p:spPr>
        <p:txBody>
          <a:bodyPr wrap="none" lIns="0" tIns="0" rIns="0" bIns="0" anchor="ctr">
            <a:noAutofit/>
          </a:bodyPr>
          <a:lstStyle>
            <a:lvl1pPr algn="l" fontAlgn="t">
              <a:buClr>
                <a:schemeClr val="accent1"/>
              </a:buClr>
              <a:defRPr sz="1200">
                <a:solidFill>
                  <a:schemeClr val="accent2"/>
                </a:solidFill>
                <a:latin typeface="Verdana"/>
              </a:defRPr>
            </a:lvl1pPr>
          </a:lstStyle>
          <a:p>
            <a:r>
              <a:rPr lang="en-IN" smtClean="0"/>
              <a:t>- restricted -</a:t>
            </a:r>
            <a:endParaRPr lang="en-IN"/>
          </a:p>
        </p:txBody>
      </p:sp>
    </p:spTree>
    <p:extLst>
      <p:ext uri="{BB962C8B-B14F-4D97-AF65-F5344CB8AC3E}">
        <p14:creationId xmlns:p14="http://schemas.microsoft.com/office/powerpoint/2010/main" val="2793536414"/>
      </p:ext>
    </p:extLst>
  </p:cSld>
  <p:clrMapOvr>
    <a:masterClrMapping/>
  </p:clrMapOvr>
  <p:timing>
    <p:tnLst>
      <p:par>
        <p:cTn id="1" dur="indefinite" restart="never" nodeType="tmRoot"/>
      </p:par>
    </p:tnLst>
  </p:timing>
  <p:hf sldNum="0" hdr="0" ftr="0"/>
  <p:extLst mod="1">
    <p:ext uri="{DCECCB84-F9BA-43D5-87BE-67443E8EF086}">
      <p15:sldGuideLst xmlns="" xmlns:p15="http://schemas.microsoft.com/office/powerpoint/2012/main">
        <p15:guide id="1" orient="horz" pos="709">
          <p15:clr>
            <a:srgbClr val="FBAE40"/>
          </p15:clr>
        </p15:guide>
        <p15:guide id="2" pos="297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FX_Title_Only">
    <p:spTree>
      <p:nvGrpSpPr>
        <p:cNvPr id="1" name=""/>
        <p:cNvGrpSpPr/>
        <p:nvPr/>
      </p:nvGrpSpPr>
      <p:grpSpPr>
        <a:xfrm>
          <a:off x="0" y="0"/>
          <a:ext cx="0" cy="0"/>
          <a:chOff x="0" y="0"/>
          <a:chExt cx="0" cy="0"/>
        </a:xfrm>
      </p:grpSpPr>
      <p:sp>
        <p:nvSpPr>
          <p:cNvPr id="5" name="IFXSHAPE"/>
          <p:cNvSpPr>
            <a:spLocks noGrp="1"/>
          </p:cNvSpPr>
          <p:nvPr>
            <p:ph type="ftr" sz="quarter" idx="12"/>
          </p:nvPr>
        </p:nvSpPr>
        <p:spPr>
          <a:xfrm>
            <a:off x="4283964" y="6553200"/>
            <a:ext cx="576072" cy="304800"/>
          </a:xfrm>
        </p:spPr>
        <p:txBody>
          <a:bodyPr wrap="none" lIns="0" tIns="0" rIns="0" bIns="0" anchor="ctr">
            <a:noAutofit/>
          </a:bodyPr>
          <a:lstStyle>
            <a:lvl1pPr algn="ctr" fontAlgn="t">
              <a:buClr>
                <a:schemeClr val="accent2"/>
              </a:buClr>
              <a:defRPr sz="800" b="0">
                <a:solidFill>
                  <a:schemeClr val="accent2"/>
                </a:solidFill>
                <a:latin typeface="Verdana"/>
              </a:defRPr>
            </a:lvl1pPr>
          </a:lstStyle>
          <a:p>
            <a:r>
              <a:rPr lang="en-IN" smtClean="0"/>
              <a:t>Copyright © Infineon Technologies AG 2018. All rights reserved.</a:t>
            </a:r>
            <a:endParaRPr lang="en-IN"/>
          </a:p>
        </p:txBody>
      </p:sp>
      <p:sp>
        <p:nvSpPr>
          <p:cNvPr id="2" name="IFXSHAPE"/>
          <p:cNvSpPr>
            <a:spLocks noGrp="1"/>
          </p:cNvSpPr>
          <p:nvPr>
            <p:ph type="title" hasCustomPrompt="1"/>
          </p:nvPr>
        </p:nvSpPr>
        <p:spPr>
          <a:xfrm>
            <a:off x="251520" y="188720"/>
            <a:ext cx="7223760" cy="720000"/>
          </a:xfrm>
          <a:prstGeom prst="rect">
            <a:avLst/>
          </a:prstGeom>
        </p:spPr>
        <p:txBody>
          <a:bodyPr/>
          <a:lstStyle/>
          <a:p>
            <a:r>
              <a:rPr lang="en-GB" dirty="0" smtClean="0"/>
              <a:t>Click to edit title</a:t>
            </a:r>
            <a:endParaRPr lang="en-GB" dirty="0"/>
          </a:p>
        </p:txBody>
      </p:sp>
      <p:sp>
        <p:nvSpPr>
          <p:cNvPr id="3" name="IFXSHAPE"/>
          <p:cNvSpPr>
            <a:spLocks noGrp="1"/>
          </p:cNvSpPr>
          <p:nvPr>
            <p:ph type="sldNum" sz="quarter" idx="10"/>
          </p:nvPr>
        </p:nvSpPr>
        <p:spPr>
          <a:xfrm>
            <a:off x="8315516" y="6553200"/>
            <a:ext cx="288036" cy="304800"/>
          </a:xfrm>
        </p:spPr>
        <p:txBody>
          <a:bodyPr wrap="none" lIns="0" tIns="0" rIns="0" bIns="0" anchor="ctr">
            <a:noAutofit/>
          </a:bodyPr>
          <a:lstStyle>
            <a:lvl1pPr algn="r" fontAlgn="t">
              <a:buClr>
                <a:schemeClr val="accent2"/>
              </a:buClr>
              <a:defRPr sz="1600" b="0">
                <a:solidFill>
                  <a:schemeClr val="bg1"/>
                </a:solidFill>
                <a:latin typeface="Verdana"/>
              </a:defRPr>
            </a:lvl1pPr>
          </a:lstStyle>
          <a:p>
            <a:fld id="{FF80E8E4-AA7E-45E1-AE72-F057997EEA97}" type="slidenum">
              <a:rPr lang="en-IN" smtClean="0"/>
              <a:pPr/>
              <a:t>‹#›</a:t>
            </a:fld>
            <a:endParaRPr lang="en-IN"/>
          </a:p>
        </p:txBody>
      </p:sp>
      <p:sp>
        <p:nvSpPr>
          <p:cNvPr id="4" name="IFXSHAPE"/>
          <p:cNvSpPr>
            <a:spLocks noGrp="1"/>
          </p:cNvSpPr>
          <p:nvPr>
            <p:ph type="dt" sz="half" idx="11"/>
          </p:nvPr>
        </p:nvSpPr>
        <p:spPr>
          <a:xfrm>
            <a:off x="250824" y="6553200"/>
            <a:ext cx="288036" cy="304800"/>
          </a:xfrm>
        </p:spPr>
        <p:txBody>
          <a:bodyPr wrap="none" lIns="0" tIns="0" rIns="0" bIns="0" anchor="ctr">
            <a:noAutofit/>
          </a:bodyPr>
          <a:lstStyle>
            <a:lvl1pPr algn="l" fontAlgn="t">
              <a:buClr>
                <a:schemeClr val="accent2"/>
              </a:buClr>
              <a:defRPr sz="800" b="0">
                <a:solidFill>
                  <a:schemeClr val="accent2"/>
                </a:solidFill>
                <a:latin typeface="Verdana"/>
              </a:defRPr>
            </a:lvl1pPr>
          </a:lstStyle>
          <a:p>
            <a:r>
              <a:rPr lang="en-IN" smtClean="0"/>
              <a:t>2018-04-17   </a:t>
            </a:r>
            <a:r>
              <a:rPr lang="en-IN" b="1" smtClean="0"/>
              <a:t>restricted</a:t>
            </a:r>
            <a:endParaRPr lang="en-IN" b="1"/>
          </a:p>
        </p:txBody>
      </p:sp>
    </p:spTree>
  </p:cSld>
  <p:clrMapOvr>
    <a:masterClrMapping/>
  </p:clrMapOvr>
  <p:timing>
    <p:tnLst>
      <p:par>
        <p:cTn id="1" dur="indefinite" restart="never" nodeType="tmRoot"/>
      </p:par>
    </p:tnLst>
  </p:timing>
  <p:hf hd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FX_Title_and_Content">
    <p:spTree>
      <p:nvGrpSpPr>
        <p:cNvPr id="1" name=""/>
        <p:cNvGrpSpPr/>
        <p:nvPr/>
      </p:nvGrpSpPr>
      <p:grpSpPr>
        <a:xfrm>
          <a:off x="0" y="0"/>
          <a:ext cx="0" cy="0"/>
          <a:chOff x="0" y="0"/>
          <a:chExt cx="0" cy="0"/>
        </a:xfrm>
      </p:grpSpPr>
      <p:sp>
        <p:nvSpPr>
          <p:cNvPr id="5" name="IFXSHAPE"/>
          <p:cNvSpPr>
            <a:spLocks noGrp="1"/>
          </p:cNvSpPr>
          <p:nvPr>
            <p:ph type="ftr" sz="quarter" idx="16"/>
          </p:nvPr>
        </p:nvSpPr>
        <p:spPr>
          <a:xfrm>
            <a:off x="4283964" y="6553200"/>
            <a:ext cx="576072" cy="304800"/>
          </a:xfrm>
        </p:spPr>
        <p:txBody>
          <a:bodyPr wrap="none" lIns="0" tIns="0" rIns="0" bIns="0" anchor="ctr">
            <a:noAutofit/>
          </a:bodyPr>
          <a:lstStyle>
            <a:lvl1pPr algn="ctr" fontAlgn="t">
              <a:buClr>
                <a:schemeClr val="accent2"/>
              </a:buClr>
              <a:defRPr sz="800" b="0">
                <a:solidFill>
                  <a:schemeClr val="accent2"/>
                </a:solidFill>
                <a:latin typeface="Verdana"/>
              </a:defRPr>
            </a:lvl1pPr>
          </a:lstStyle>
          <a:p>
            <a:r>
              <a:rPr lang="en-IN" smtClean="0"/>
              <a:t>Copyright © Infineon Technologies AG 2018. All rights reserved.</a:t>
            </a:r>
            <a:endParaRPr lang="en-IN"/>
          </a:p>
        </p:txBody>
      </p:sp>
      <p:sp>
        <p:nvSpPr>
          <p:cNvPr id="3" name="IFXSHAPE"/>
          <p:cNvSpPr>
            <a:spLocks noGrp="1"/>
          </p:cNvSpPr>
          <p:nvPr>
            <p:ph type="sldNum" sz="quarter" idx="14"/>
          </p:nvPr>
        </p:nvSpPr>
        <p:spPr>
          <a:xfrm>
            <a:off x="8315516" y="6553200"/>
            <a:ext cx="288036" cy="304800"/>
          </a:xfrm>
        </p:spPr>
        <p:txBody>
          <a:bodyPr wrap="none" lIns="0" tIns="0" rIns="0" bIns="0" anchor="ctr">
            <a:noAutofit/>
          </a:bodyPr>
          <a:lstStyle>
            <a:lvl1pPr algn="r" fontAlgn="t">
              <a:buClr>
                <a:schemeClr val="accent2"/>
              </a:buClr>
              <a:defRPr sz="1600" b="0">
                <a:solidFill>
                  <a:schemeClr val="bg1"/>
                </a:solidFill>
                <a:latin typeface="Verdana"/>
              </a:defRPr>
            </a:lvl1pPr>
          </a:lstStyle>
          <a:p>
            <a:fld id="{1C3A6870-E5EB-4671-8370-7DA786D67513}" type="slidenum">
              <a:rPr lang="en-IN" smtClean="0"/>
              <a:pPr/>
              <a:t>‹#›</a:t>
            </a:fld>
            <a:endParaRPr lang="en-IN"/>
          </a:p>
        </p:txBody>
      </p:sp>
      <p:sp>
        <p:nvSpPr>
          <p:cNvPr id="2" name="IFXSHAPE"/>
          <p:cNvSpPr>
            <a:spLocks noGrp="1"/>
          </p:cNvSpPr>
          <p:nvPr>
            <p:ph type="title" hasCustomPrompt="1"/>
          </p:nvPr>
        </p:nvSpPr>
        <p:spPr>
          <a:xfrm>
            <a:off x="251520" y="188720"/>
            <a:ext cx="7223760" cy="720000"/>
          </a:xfrm>
          <a:prstGeom prst="rect">
            <a:avLst/>
          </a:prstGeom>
        </p:spPr>
        <p:txBody>
          <a:bodyPr/>
          <a:lstStyle/>
          <a:p>
            <a:r>
              <a:rPr lang="en-GB" dirty="0" smtClean="0"/>
              <a:t>Click to edit title</a:t>
            </a:r>
            <a:endParaRPr lang="en-GB" dirty="0"/>
          </a:p>
        </p:txBody>
      </p:sp>
      <p:sp>
        <p:nvSpPr>
          <p:cNvPr id="7" name="IFXSHAPE"/>
          <p:cNvSpPr>
            <a:spLocks noGrp="1"/>
          </p:cNvSpPr>
          <p:nvPr>
            <p:ph sz="quarter" idx="13" hasCustomPrompt="1"/>
          </p:nvPr>
        </p:nvSpPr>
        <p:spPr>
          <a:xfrm>
            <a:off x="250824" y="1268413"/>
            <a:ext cx="8641655" cy="5113337"/>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4" name="IFXSHAPE"/>
          <p:cNvSpPr>
            <a:spLocks noGrp="1"/>
          </p:cNvSpPr>
          <p:nvPr>
            <p:ph type="dt" sz="half" idx="15"/>
          </p:nvPr>
        </p:nvSpPr>
        <p:spPr>
          <a:xfrm>
            <a:off x="250824" y="6553200"/>
            <a:ext cx="288036" cy="304800"/>
          </a:xfrm>
        </p:spPr>
        <p:txBody>
          <a:bodyPr wrap="none" lIns="0" tIns="0" rIns="0" bIns="0" anchor="ctr">
            <a:noAutofit/>
          </a:bodyPr>
          <a:lstStyle>
            <a:lvl1pPr algn="l" fontAlgn="t">
              <a:buClr>
                <a:schemeClr val="accent2"/>
              </a:buClr>
              <a:defRPr sz="800" b="0">
                <a:solidFill>
                  <a:schemeClr val="accent2"/>
                </a:solidFill>
                <a:latin typeface="Verdana"/>
              </a:defRPr>
            </a:lvl1pPr>
          </a:lstStyle>
          <a:p>
            <a:r>
              <a:rPr lang="en-IN" smtClean="0"/>
              <a:t>2018-04-17   </a:t>
            </a:r>
            <a:r>
              <a:rPr lang="en-IN" b="1" smtClean="0"/>
              <a:t>restricted</a:t>
            </a:r>
            <a:endParaRPr lang="en-IN" b="1"/>
          </a:p>
        </p:txBody>
      </p:sp>
    </p:spTree>
  </p:cSld>
  <p:clrMapOvr>
    <a:masterClrMapping/>
  </p:clrMapOvr>
  <p:timing>
    <p:tnLst>
      <p:par>
        <p:cTn id="1" dur="indefinite" restart="never" nodeType="tmRoot"/>
      </p:par>
    </p:tnLst>
  </p:timing>
  <p:hf hd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FX_Agenda">
    <p:spTree>
      <p:nvGrpSpPr>
        <p:cNvPr id="1" name=""/>
        <p:cNvGrpSpPr/>
        <p:nvPr/>
      </p:nvGrpSpPr>
      <p:grpSpPr>
        <a:xfrm>
          <a:off x="0" y="0"/>
          <a:ext cx="0" cy="0"/>
          <a:chOff x="0" y="0"/>
          <a:chExt cx="0" cy="0"/>
        </a:xfrm>
      </p:grpSpPr>
      <p:sp>
        <p:nvSpPr>
          <p:cNvPr id="5" name="IFXSHAPE"/>
          <p:cNvSpPr>
            <a:spLocks noGrp="1"/>
          </p:cNvSpPr>
          <p:nvPr>
            <p:ph type="ftr" sz="quarter" idx="38"/>
          </p:nvPr>
        </p:nvSpPr>
        <p:spPr>
          <a:xfrm>
            <a:off x="4283964" y="6553200"/>
            <a:ext cx="576072" cy="304800"/>
          </a:xfrm>
        </p:spPr>
        <p:txBody>
          <a:bodyPr wrap="none" lIns="0" tIns="0" rIns="0" bIns="0" anchor="ctr">
            <a:noAutofit/>
          </a:bodyPr>
          <a:lstStyle>
            <a:lvl1pPr algn="ctr" fontAlgn="t">
              <a:buClr>
                <a:schemeClr val="accent2"/>
              </a:buClr>
              <a:defRPr sz="800" b="0">
                <a:solidFill>
                  <a:schemeClr val="accent2"/>
                </a:solidFill>
                <a:latin typeface="Verdana"/>
              </a:defRPr>
            </a:lvl1pPr>
          </a:lstStyle>
          <a:p>
            <a:r>
              <a:rPr lang="en-IN" smtClean="0"/>
              <a:t>Copyright © Infineon Technologies AG 2018. All rights reserved.</a:t>
            </a:r>
            <a:endParaRPr lang="en-IN"/>
          </a:p>
        </p:txBody>
      </p:sp>
      <p:sp>
        <p:nvSpPr>
          <p:cNvPr id="3" name="IFXSHAPE"/>
          <p:cNvSpPr>
            <a:spLocks noGrp="1"/>
          </p:cNvSpPr>
          <p:nvPr>
            <p:ph type="sldNum" sz="quarter" idx="36"/>
          </p:nvPr>
        </p:nvSpPr>
        <p:spPr>
          <a:xfrm>
            <a:off x="8315516" y="6553200"/>
            <a:ext cx="288036" cy="304800"/>
          </a:xfrm>
        </p:spPr>
        <p:txBody>
          <a:bodyPr wrap="none" lIns="0" tIns="0" rIns="0" bIns="0" anchor="ctr">
            <a:noAutofit/>
          </a:bodyPr>
          <a:lstStyle>
            <a:lvl1pPr algn="r" fontAlgn="t">
              <a:buClr>
                <a:schemeClr val="accent2"/>
              </a:buClr>
              <a:defRPr sz="1600" b="0">
                <a:solidFill>
                  <a:schemeClr val="bg1"/>
                </a:solidFill>
                <a:latin typeface="Verdana"/>
              </a:defRPr>
            </a:lvl1pPr>
          </a:lstStyle>
          <a:p>
            <a:fld id="{BFBEE9D7-763E-4BCC-9EB9-DD0A9D738CC5}" type="slidenum">
              <a:rPr lang="en-IN" smtClean="0"/>
              <a:pPr/>
              <a:t>‹#›</a:t>
            </a:fld>
            <a:endParaRPr lang="en-IN"/>
          </a:p>
        </p:txBody>
      </p:sp>
      <p:sp>
        <p:nvSpPr>
          <p:cNvPr id="2" name="IFXSHAPE"/>
          <p:cNvSpPr>
            <a:spLocks noGrp="1"/>
          </p:cNvSpPr>
          <p:nvPr>
            <p:ph type="title" hasCustomPrompt="1"/>
          </p:nvPr>
        </p:nvSpPr>
        <p:spPr>
          <a:xfrm>
            <a:off x="251520" y="188720"/>
            <a:ext cx="7223760" cy="720000"/>
          </a:xfrm>
          <a:prstGeom prst="rect">
            <a:avLst/>
          </a:prstGeom>
        </p:spPr>
        <p:txBody>
          <a:bodyPr/>
          <a:lstStyle/>
          <a:p>
            <a:r>
              <a:rPr lang="en-GB" dirty="0" smtClean="0"/>
              <a:t>Click to edit title</a:t>
            </a:r>
            <a:endParaRPr lang="en-GB" dirty="0"/>
          </a:p>
        </p:txBody>
      </p:sp>
      <p:sp>
        <p:nvSpPr>
          <p:cNvPr id="19" name="IFXSHAPE"/>
          <p:cNvSpPr>
            <a:spLocks noGrp="1"/>
          </p:cNvSpPr>
          <p:nvPr>
            <p:ph type="body" idx="17" hasCustomPrompt="1"/>
          </p:nvPr>
        </p:nvSpPr>
        <p:spPr>
          <a:xfrm>
            <a:off x="971500" y="1268412"/>
            <a:ext cx="7921676" cy="576072"/>
          </a:xfrm>
          <a:prstGeom prst="rect">
            <a:avLst/>
          </a:prstGeom>
          <a:noFill/>
        </p:spPr>
        <p:txBody>
          <a:bodyPr wrap="square" lIns="0" anchor="ctr">
            <a:noAutofit/>
          </a:bodyPr>
          <a:lstStyle>
            <a:lvl1pPr marL="0" indent="0" fontAlgn="auto">
              <a:buNone/>
              <a:defRPr/>
            </a:lvl1pPr>
            <a:lvl2pPr fontAlgn="auto">
              <a:defRPr/>
            </a:lvl2pPr>
            <a:lvl3pPr fontAlgn="auto">
              <a:defRPr/>
            </a:lvl3pPr>
            <a:lvl4pPr fontAlgn="auto">
              <a:defRPr/>
            </a:lvl4pPr>
            <a:lvl5pPr fontAlgn="auto">
              <a:defRPr/>
            </a:lvl5pPr>
          </a:lstStyle>
          <a:p>
            <a:pPr lvl="0"/>
            <a:r>
              <a:rPr lang="en-GB" dirty="0" smtClean="0"/>
              <a:t>Click to edit text</a:t>
            </a:r>
          </a:p>
        </p:txBody>
      </p:sp>
      <p:sp>
        <p:nvSpPr>
          <p:cNvPr id="20" name="IFXSHAPE"/>
          <p:cNvSpPr>
            <a:spLocks noGrp="1"/>
          </p:cNvSpPr>
          <p:nvPr>
            <p:ph type="body" sz="quarter" idx="18" hasCustomPrompt="1"/>
          </p:nvPr>
        </p:nvSpPr>
        <p:spPr>
          <a:xfrm>
            <a:off x="971501" y="1916493"/>
            <a:ext cx="7921676" cy="576072"/>
          </a:xfrm>
          <a:prstGeom prst="rect">
            <a:avLst/>
          </a:prstGeom>
          <a:noFill/>
        </p:spPr>
        <p:txBody>
          <a:bodyPr wrap="square" lIns="0" anchor="ctr">
            <a:noAutofit/>
          </a:bodyPr>
          <a:lstStyle>
            <a:lvl1pPr marL="0" indent="0" fontAlgn="auto">
              <a:buNone/>
              <a:defRPr/>
            </a:lvl1pPr>
            <a:lvl2pPr fontAlgn="auto">
              <a:defRPr/>
            </a:lvl2pPr>
            <a:lvl3pPr fontAlgn="auto">
              <a:defRPr/>
            </a:lvl3pPr>
            <a:lvl4pPr fontAlgn="auto">
              <a:defRPr/>
            </a:lvl4pPr>
            <a:lvl5pPr fontAlgn="auto">
              <a:defRPr/>
            </a:lvl5pPr>
          </a:lstStyle>
          <a:p>
            <a:pPr lvl="0"/>
            <a:r>
              <a:rPr lang="en-GB" noProof="0" dirty="0" smtClean="0"/>
              <a:t>Click to edit text</a:t>
            </a:r>
          </a:p>
        </p:txBody>
      </p:sp>
      <p:sp>
        <p:nvSpPr>
          <p:cNvPr id="21" name="IFXSHAPE"/>
          <p:cNvSpPr>
            <a:spLocks noGrp="1"/>
          </p:cNvSpPr>
          <p:nvPr>
            <p:ph type="body" sz="quarter" idx="19" hasCustomPrompt="1"/>
          </p:nvPr>
        </p:nvSpPr>
        <p:spPr>
          <a:xfrm>
            <a:off x="971501" y="2564574"/>
            <a:ext cx="7921676" cy="576072"/>
          </a:xfrm>
          <a:prstGeom prst="rect">
            <a:avLst/>
          </a:prstGeom>
          <a:noFill/>
        </p:spPr>
        <p:txBody>
          <a:bodyPr wrap="square" lIns="0" anchor="ctr">
            <a:noAutofit/>
          </a:bodyPr>
          <a:lstStyle>
            <a:lvl1pPr marL="0" indent="0" fontAlgn="auto">
              <a:buNone/>
              <a:defRPr/>
            </a:lvl1pPr>
            <a:lvl2pPr fontAlgn="auto">
              <a:defRPr/>
            </a:lvl2pPr>
            <a:lvl3pPr fontAlgn="auto">
              <a:defRPr/>
            </a:lvl3pPr>
            <a:lvl4pPr fontAlgn="auto">
              <a:defRPr/>
            </a:lvl4pPr>
            <a:lvl5pPr fontAlgn="auto">
              <a:defRPr/>
            </a:lvl5pPr>
          </a:lstStyle>
          <a:p>
            <a:pPr lvl="0"/>
            <a:r>
              <a:rPr lang="en-GB" noProof="0" dirty="0" smtClean="0"/>
              <a:t>Click to edit text</a:t>
            </a:r>
          </a:p>
        </p:txBody>
      </p:sp>
      <p:sp>
        <p:nvSpPr>
          <p:cNvPr id="22" name="IFXSHAPE"/>
          <p:cNvSpPr>
            <a:spLocks noGrp="1"/>
          </p:cNvSpPr>
          <p:nvPr>
            <p:ph type="body" sz="quarter" idx="20" hasCustomPrompt="1"/>
          </p:nvPr>
        </p:nvSpPr>
        <p:spPr>
          <a:xfrm>
            <a:off x="971501" y="3212655"/>
            <a:ext cx="7921676" cy="576072"/>
          </a:xfrm>
          <a:prstGeom prst="rect">
            <a:avLst/>
          </a:prstGeom>
          <a:noFill/>
        </p:spPr>
        <p:txBody>
          <a:bodyPr wrap="square" lIns="0" anchor="ctr">
            <a:noAutofit/>
          </a:bodyPr>
          <a:lstStyle>
            <a:lvl1pPr marL="0" indent="0" fontAlgn="auto">
              <a:buNone/>
              <a:defRPr/>
            </a:lvl1pPr>
            <a:lvl2pPr fontAlgn="auto">
              <a:defRPr/>
            </a:lvl2pPr>
            <a:lvl3pPr fontAlgn="auto">
              <a:defRPr/>
            </a:lvl3pPr>
            <a:lvl4pPr fontAlgn="auto">
              <a:defRPr/>
            </a:lvl4pPr>
            <a:lvl5pPr fontAlgn="auto">
              <a:defRPr/>
            </a:lvl5pPr>
          </a:lstStyle>
          <a:p>
            <a:pPr lvl="0"/>
            <a:r>
              <a:rPr lang="en-GB" noProof="0" dirty="0" smtClean="0"/>
              <a:t>Click to edit text</a:t>
            </a:r>
          </a:p>
        </p:txBody>
      </p:sp>
      <p:sp>
        <p:nvSpPr>
          <p:cNvPr id="23" name="IFXSHAPE"/>
          <p:cNvSpPr>
            <a:spLocks noGrp="1"/>
          </p:cNvSpPr>
          <p:nvPr>
            <p:ph type="body" sz="quarter" idx="21" hasCustomPrompt="1"/>
          </p:nvPr>
        </p:nvSpPr>
        <p:spPr>
          <a:xfrm>
            <a:off x="971501" y="3860736"/>
            <a:ext cx="7921676" cy="576072"/>
          </a:xfrm>
          <a:prstGeom prst="rect">
            <a:avLst/>
          </a:prstGeom>
          <a:noFill/>
        </p:spPr>
        <p:txBody>
          <a:bodyPr wrap="square" lIns="0" anchor="ctr">
            <a:noAutofit/>
          </a:bodyPr>
          <a:lstStyle>
            <a:lvl1pPr marL="0" indent="0" fontAlgn="auto">
              <a:buNone/>
              <a:defRPr/>
            </a:lvl1pPr>
            <a:lvl2pPr fontAlgn="auto">
              <a:defRPr/>
            </a:lvl2pPr>
            <a:lvl3pPr fontAlgn="auto">
              <a:defRPr/>
            </a:lvl3pPr>
            <a:lvl4pPr fontAlgn="auto">
              <a:defRPr/>
            </a:lvl4pPr>
            <a:lvl5pPr fontAlgn="auto">
              <a:defRPr/>
            </a:lvl5pPr>
          </a:lstStyle>
          <a:p>
            <a:pPr lvl="0"/>
            <a:r>
              <a:rPr lang="en-GB" noProof="0" dirty="0" smtClean="0"/>
              <a:t>Click to edit text</a:t>
            </a:r>
          </a:p>
        </p:txBody>
      </p:sp>
      <p:sp>
        <p:nvSpPr>
          <p:cNvPr id="24" name="IFXSHAPE"/>
          <p:cNvSpPr>
            <a:spLocks noGrp="1"/>
          </p:cNvSpPr>
          <p:nvPr>
            <p:ph type="body" sz="quarter" idx="22" hasCustomPrompt="1"/>
          </p:nvPr>
        </p:nvSpPr>
        <p:spPr>
          <a:xfrm>
            <a:off x="971501" y="4508817"/>
            <a:ext cx="7921676" cy="576072"/>
          </a:xfrm>
          <a:prstGeom prst="rect">
            <a:avLst/>
          </a:prstGeom>
          <a:noFill/>
        </p:spPr>
        <p:txBody>
          <a:bodyPr wrap="square" lIns="0" anchor="ctr">
            <a:noAutofit/>
          </a:bodyPr>
          <a:lstStyle>
            <a:lvl1pPr marL="0" indent="0" fontAlgn="auto">
              <a:buNone/>
              <a:defRPr/>
            </a:lvl1pPr>
            <a:lvl2pPr fontAlgn="auto">
              <a:defRPr/>
            </a:lvl2pPr>
            <a:lvl3pPr fontAlgn="auto">
              <a:defRPr/>
            </a:lvl3pPr>
            <a:lvl4pPr fontAlgn="auto">
              <a:defRPr/>
            </a:lvl4pPr>
            <a:lvl5pPr fontAlgn="auto">
              <a:defRPr/>
            </a:lvl5pPr>
          </a:lstStyle>
          <a:p>
            <a:pPr lvl="0"/>
            <a:r>
              <a:rPr lang="en-GB" noProof="0" dirty="0" smtClean="0"/>
              <a:t>Click to edit text</a:t>
            </a:r>
          </a:p>
        </p:txBody>
      </p:sp>
      <p:sp>
        <p:nvSpPr>
          <p:cNvPr id="28" name="IFXSHAPE"/>
          <p:cNvSpPr>
            <a:spLocks noGrp="1"/>
          </p:cNvSpPr>
          <p:nvPr>
            <p:ph type="body" sz="quarter" idx="23" hasCustomPrompt="1"/>
          </p:nvPr>
        </p:nvSpPr>
        <p:spPr>
          <a:xfrm>
            <a:off x="971501" y="5156898"/>
            <a:ext cx="7921676" cy="576072"/>
          </a:xfrm>
          <a:prstGeom prst="rect">
            <a:avLst/>
          </a:prstGeom>
          <a:noFill/>
        </p:spPr>
        <p:txBody>
          <a:bodyPr wrap="square" lIns="0" anchor="ctr">
            <a:noAutofit/>
          </a:bodyPr>
          <a:lstStyle>
            <a:lvl1pPr marL="0" indent="0" fontAlgn="auto">
              <a:buNone/>
              <a:defRPr/>
            </a:lvl1pPr>
            <a:lvl2pPr fontAlgn="auto">
              <a:defRPr/>
            </a:lvl2pPr>
            <a:lvl3pPr fontAlgn="auto">
              <a:defRPr/>
            </a:lvl3pPr>
            <a:lvl4pPr fontAlgn="auto">
              <a:defRPr/>
            </a:lvl4pPr>
            <a:lvl5pPr fontAlgn="auto">
              <a:defRPr/>
            </a:lvl5pPr>
          </a:lstStyle>
          <a:p>
            <a:pPr lvl="0"/>
            <a:r>
              <a:rPr lang="en-GB" noProof="0" dirty="0" smtClean="0"/>
              <a:t>Click to edit text</a:t>
            </a:r>
          </a:p>
        </p:txBody>
      </p:sp>
      <p:sp>
        <p:nvSpPr>
          <p:cNvPr id="29" name="IFXSHAPE"/>
          <p:cNvSpPr>
            <a:spLocks noGrp="1"/>
          </p:cNvSpPr>
          <p:nvPr>
            <p:ph type="body" sz="quarter" idx="24" hasCustomPrompt="1"/>
          </p:nvPr>
        </p:nvSpPr>
        <p:spPr>
          <a:xfrm>
            <a:off x="971501" y="5804979"/>
            <a:ext cx="7921676" cy="576072"/>
          </a:xfrm>
          <a:prstGeom prst="rect">
            <a:avLst/>
          </a:prstGeom>
          <a:noFill/>
        </p:spPr>
        <p:txBody>
          <a:bodyPr wrap="square" lIns="0" anchor="ctr">
            <a:noAutofit/>
          </a:bodyPr>
          <a:lstStyle>
            <a:lvl1pPr marL="0" indent="0" fontAlgn="auto">
              <a:buNone/>
              <a:defRPr/>
            </a:lvl1pPr>
            <a:lvl2pPr fontAlgn="auto">
              <a:defRPr/>
            </a:lvl2pPr>
            <a:lvl3pPr fontAlgn="auto">
              <a:defRPr/>
            </a:lvl3pPr>
            <a:lvl4pPr fontAlgn="auto">
              <a:defRPr/>
            </a:lvl4pPr>
            <a:lvl5pPr fontAlgn="auto">
              <a:defRPr/>
            </a:lvl5pPr>
          </a:lstStyle>
          <a:p>
            <a:pPr lvl="0"/>
            <a:r>
              <a:rPr lang="en-GB" noProof="0" dirty="0" smtClean="0"/>
              <a:t>Click to edit text</a:t>
            </a:r>
          </a:p>
        </p:txBody>
      </p:sp>
      <p:sp>
        <p:nvSpPr>
          <p:cNvPr id="30" name="IFXSHAPE"/>
          <p:cNvSpPr>
            <a:spLocks noGrp="1"/>
          </p:cNvSpPr>
          <p:nvPr>
            <p:ph type="body" idx="28" hasCustomPrompt="1"/>
          </p:nvPr>
        </p:nvSpPr>
        <p:spPr>
          <a:xfrm>
            <a:off x="250825" y="1268412"/>
            <a:ext cx="576000" cy="576072"/>
          </a:xfrm>
          <a:prstGeom prst="ellipse">
            <a:avLst/>
          </a:prstGeom>
          <a:solidFill>
            <a:schemeClr val="accent4"/>
          </a:solidFill>
        </p:spPr>
        <p:txBody>
          <a:bodyPr wrap="square" lIns="0" anchor="ctr">
            <a:noAutofit/>
          </a:bodyPr>
          <a:lstStyle>
            <a:lvl1pPr marL="0" indent="0" algn="ctr" fontAlgn="auto">
              <a:buNone/>
              <a:defRPr>
                <a:solidFill>
                  <a:schemeClr val="bg1"/>
                </a:solidFill>
              </a:defRPr>
            </a:lvl1pPr>
            <a:lvl2pPr fontAlgn="auto">
              <a:defRPr/>
            </a:lvl2pPr>
            <a:lvl3pPr fontAlgn="auto">
              <a:defRPr/>
            </a:lvl3pPr>
            <a:lvl4pPr fontAlgn="auto">
              <a:defRPr/>
            </a:lvl4pPr>
            <a:lvl5pPr fontAlgn="auto">
              <a:defRPr/>
            </a:lvl5pPr>
          </a:lstStyle>
          <a:p>
            <a:pPr lvl="0"/>
            <a:r>
              <a:rPr lang="en-GB" dirty="0" err="1" smtClean="0"/>
              <a:t>Nr</a:t>
            </a:r>
            <a:r>
              <a:rPr lang="en-GB" dirty="0" smtClean="0"/>
              <a:t>.</a:t>
            </a:r>
          </a:p>
        </p:txBody>
      </p:sp>
      <p:sp>
        <p:nvSpPr>
          <p:cNvPr id="31" name="IFXSHAPE"/>
          <p:cNvSpPr>
            <a:spLocks noGrp="1"/>
          </p:cNvSpPr>
          <p:nvPr>
            <p:ph type="body" idx="29" hasCustomPrompt="1"/>
          </p:nvPr>
        </p:nvSpPr>
        <p:spPr>
          <a:xfrm>
            <a:off x="250825" y="1916593"/>
            <a:ext cx="576000" cy="576072"/>
          </a:xfrm>
          <a:prstGeom prst="ellipse">
            <a:avLst/>
          </a:prstGeom>
          <a:solidFill>
            <a:schemeClr val="accent4"/>
          </a:solidFill>
        </p:spPr>
        <p:txBody>
          <a:bodyPr wrap="square" lIns="0" anchor="ctr">
            <a:noAutofit/>
          </a:bodyPr>
          <a:lstStyle>
            <a:lvl1pPr marL="0" indent="0" algn="ctr" fontAlgn="auto">
              <a:buNone/>
              <a:defRPr>
                <a:solidFill>
                  <a:schemeClr val="bg1"/>
                </a:solidFill>
              </a:defRPr>
            </a:lvl1pPr>
            <a:lvl2pPr fontAlgn="auto">
              <a:defRPr/>
            </a:lvl2pPr>
            <a:lvl3pPr fontAlgn="auto">
              <a:defRPr/>
            </a:lvl3pPr>
            <a:lvl4pPr fontAlgn="auto">
              <a:defRPr/>
            </a:lvl4pPr>
            <a:lvl5pPr fontAlgn="auto">
              <a:defRPr/>
            </a:lvl5pPr>
          </a:lstStyle>
          <a:p>
            <a:pPr lvl="0"/>
            <a:r>
              <a:rPr lang="en-GB" dirty="0" err="1" smtClean="0"/>
              <a:t>Nr</a:t>
            </a:r>
            <a:r>
              <a:rPr lang="en-GB" dirty="0" smtClean="0"/>
              <a:t>.</a:t>
            </a:r>
          </a:p>
        </p:txBody>
      </p:sp>
      <p:sp>
        <p:nvSpPr>
          <p:cNvPr id="32" name="IFXSHAPE"/>
          <p:cNvSpPr>
            <a:spLocks noGrp="1"/>
          </p:cNvSpPr>
          <p:nvPr>
            <p:ph type="body" idx="30" hasCustomPrompt="1"/>
          </p:nvPr>
        </p:nvSpPr>
        <p:spPr>
          <a:xfrm>
            <a:off x="250825" y="2564774"/>
            <a:ext cx="576000" cy="576072"/>
          </a:xfrm>
          <a:prstGeom prst="ellipse">
            <a:avLst/>
          </a:prstGeom>
          <a:solidFill>
            <a:schemeClr val="accent4"/>
          </a:solidFill>
        </p:spPr>
        <p:txBody>
          <a:bodyPr wrap="square" lIns="0" anchor="ctr">
            <a:noAutofit/>
          </a:bodyPr>
          <a:lstStyle>
            <a:lvl1pPr marL="0" indent="0" algn="ctr" fontAlgn="auto">
              <a:buNone/>
              <a:defRPr>
                <a:solidFill>
                  <a:schemeClr val="bg1"/>
                </a:solidFill>
              </a:defRPr>
            </a:lvl1pPr>
            <a:lvl2pPr fontAlgn="auto">
              <a:defRPr/>
            </a:lvl2pPr>
            <a:lvl3pPr fontAlgn="auto">
              <a:defRPr/>
            </a:lvl3pPr>
            <a:lvl4pPr fontAlgn="auto">
              <a:defRPr/>
            </a:lvl4pPr>
            <a:lvl5pPr fontAlgn="auto">
              <a:defRPr/>
            </a:lvl5pPr>
          </a:lstStyle>
          <a:p>
            <a:pPr lvl="0"/>
            <a:r>
              <a:rPr lang="en-GB" dirty="0" err="1" smtClean="0"/>
              <a:t>Nr</a:t>
            </a:r>
            <a:r>
              <a:rPr lang="en-GB" dirty="0" smtClean="0"/>
              <a:t>.</a:t>
            </a:r>
          </a:p>
        </p:txBody>
      </p:sp>
      <p:sp>
        <p:nvSpPr>
          <p:cNvPr id="33" name="IFXSHAPE"/>
          <p:cNvSpPr>
            <a:spLocks noGrp="1"/>
          </p:cNvSpPr>
          <p:nvPr>
            <p:ph type="body" idx="31" hasCustomPrompt="1"/>
          </p:nvPr>
        </p:nvSpPr>
        <p:spPr>
          <a:xfrm>
            <a:off x="250825" y="3212955"/>
            <a:ext cx="576000" cy="576072"/>
          </a:xfrm>
          <a:prstGeom prst="ellipse">
            <a:avLst/>
          </a:prstGeom>
          <a:solidFill>
            <a:schemeClr val="accent4"/>
          </a:solidFill>
        </p:spPr>
        <p:txBody>
          <a:bodyPr wrap="square" lIns="0" anchor="ctr">
            <a:noAutofit/>
          </a:bodyPr>
          <a:lstStyle>
            <a:lvl1pPr marL="0" indent="0" algn="ctr" fontAlgn="auto">
              <a:buNone/>
              <a:defRPr>
                <a:solidFill>
                  <a:schemeClr val="bg1"/>
                </a:solidFill>
              </a:defRPr>
            </a:lvl1pPr>
            <a:lvl2pPr fontAlgn="auto">
              <a:defRPr/>
            </a:lvl2pPr>
            <a:lvl3pPr fontAlgn="auto">
              <a:defRPr/>
            </a:lvl3pPr>
            <a:lvl4pPr fontAlgn="auto">
              <a:defRPr/>
            </a:lvl4pPr>
            <a:lvl5pPr fontAlgn="auto">
              <a:defRPr/>
            </a:lvl5pPr>
          </a:lstStyle>
          <a:p>
            <a:pPr lvl="0"/>
            <a:r>
              <a:rPr lang="en-GB" dirty="0" err="1" smtClean="0"/>
              <a:t>Nr</a:t>
            </a:r>
            <a:r>
              <a:rPr lang="en-GB" dirty="0" smtClean="0"/>
              <a:t>.</a:t>
            </a:r>
          </a:p>
        </p:txBody>
      </p:sp>
      <p:sp>
        <p:nvSpPr>
          <p:cNvPr id="34" name="IFXSHAPE"/>
          <p:cNvSpPr>
            <a:spLocks noGrp="1"/>
          </p:cNvSpPr>
          <p:nvPr>
            <p:ph type="body" idx="32" hasCustomPrompt="1"/>
          </p:nvPr>
        </p:nvSpPr>
        <p:spPr>
          <a:xfrm>
            <a:off x="250825" y="3861136"/>
            <a:ext cx="576000" cy="576072"/>
          </a:xfrm>
          <a:prstGeom prst="ellipse">
            <a:avLst/>
          </a:prstGeom>
          <a:solidFill>
            <a:schemeClr val="accent4"/>
          </a:solidFill>
        </p:spPr>
        <p:txBody>
          <a:bodyPr wrap="square" lIns="0" anchor="ctr">
            <a:noAutofit/>
          </a:bodyPr>
          <a:lstStyle>
            <a:lvl1pPr marL="0" indent="0" algn="ctr" fontAlgn="auto">
              <a:buNone/>
              <a:defRPr>
                <a:solidFill>
                  <a:schemeClr val="bg1"/>
                </a:solidFill>
              </a:defRPr>
            </a:lvl1pPr>
            <a:lvl2pPr fontAlgn="auto">
              <a:defRPr/>
            </a:lvl2pPr>
            <a:lvl3pPr fontAlgn="auto">
              <a:defRPr/>
            </a:lvl3pPr>
            <a:lvl4pPr fontAlgn="auto">
              <a:defRPr/>
            </a:lvl4pPr>
            <a:lvl5pPr fontAlgn="auto">
              <a:defRPr/>
            </a:lvl5pPr>
          </a:lstStyle>
          <a:p>
            <a:pPr lvl="0"/>
            <a:r>
              <a:rPr lang="en-GB" dirty="0" err="1" smtClean="0"/>
              <a:t>Nr</a:t>
            </a:r>
            <a:r>
              <a:rPr lang="en-GB" dirty="0" smtClean="0"/>
              <a:t>.</a:t>
            </a:r>
          </a:p>
        </p:txBody>
      </p:sp>
      <p:sp>
        <p:nvSpPr>
          <p:cNvPr id="35" name="IFXSHAPE"/>
          <p:cNvSpPr>
            <a:spLocks noGrp="1"/>
          </p:cNvSpPr>
          <p:nvPr>
            <p:ph type="body" idx="33" hasCustomPrompt="1"/>
          </p:nvPr>
        </p:nvSpPr>
        <p:spPr>
          <a:xfrm>
            <a:off x="250825" y="4509317"/>
            <a:ext cx="576000" cy="576072"/>
          </a:xfrm>
          <a:prstGeom prst="ellipse">
            <a:avLst/>
          </a:prstGeom>
          <a:solidFill>
            <a:schemeClr val="accent4"/>
          </a:solidFill>
        </p:spPr>
        <p:txBody>
          <a:bodyPr wrap="square" lIns="0" anchor="ctr">
            <a:noAutofit/>
          </a:bodyPr>
          <a:lstStyle>
            <a:lvl1pPr marL="0" indent="0" algn="ctr" fontAlgn="auto">
              <a:buNone/>
              <a:defRPr>
                <a:solidFill>
                  <a:schemeClr val="bg1"/>
                </a:solidFill>
              </a:defRPr>
            </a:lvl1pPr>
            <a:lvl2pPr fontAlgn="auto">
              <a:defRPr/>
            </a:lvl2pPr>
            <a:lvl3pPr fontAlgn="auto">
              <a:defRPr/>
            </a:lvl3pPr>
            <a:lvl4pPr fontAlgn="auto">
              <a:defRPr/>
            </a:lvl4pPr>
            <a:lvl5pPr fontAlgn="auto">
              <a:defRPr/>
            </a:lvl5pPr>
          </a:lstStyle>
          <a:p>
            <a:pPr lvl="0"/>
            <a:r>
              <a:rPr lang="en-GB" dirty="0" err="1" smtClean="0"/>
              <a:t>Nr</a:t>
            </a:r>
            <a:r>
              <a:rPr lang="en-GB" dirty="0" smtClean="0"/>
              <a:t>.</a:t>
            </a:r>
          </a:p>
        </p:txBody>
      </p:sp>
      <p:sp>
        <p:nvSpPr>
          <p:cNvPr id="36" name="IFXSHAPE"/>
          <p:cNvSpPr>
            <a:spLocks noGrp="1"/>
          </p:cNvSpPr>
          <p:nvPr>
            <p:ph type="body" idx="34" hasCustomPrompt="1"/>
          </p:nvPr>
        </p:nvSpPr>
        <p:spPr>
          <a:xfrm>
            <a:off x="250825" y="5157498"/>
            <a:ext cx="576000" cy="576072"/>
          </a:xfrm>
          <a:prstGeom prst="ellipse">
            <a:avLst/>
          </a:prstGeom>
          <a:solidFill>
            <a:schemeClr val="accent4"/>
          </a:solidFill>
        </p:spPr>
        <p:txBody>
          <a:bodyPr wrap="square" lIns="0" anchor="ctr">
            <a:noAutofit/>
          </a:bodyPr>
          <a:lstStyle>
            <a:lvl1pPr marL="0" indent="0" algn="ctr" fontAlgn="auto">
              <a:buNone/>
              <a:defRPr>
                <a:solidFill>
                  <a:schemeClr val="bg1"/>
                </a:solidFill>
              </a:defRPr>
            </a:lvl1pPr>
            <a:lvl2pPr fontAlgn="auto">
              <a:defRPr/>
            </a:lvl2pPr>
            <a:lvl3pPr fontAlgn="auto">
              <a:defRPr/>
            </a:lvl3pPr>
            <a:lvl4pPr fontAlgn="auto">
              <a:defRPr/>
            </a:lvl4pPr>
            <a:lvl5pPr fontAlgn="auto">
              <a:defRPr/>
            </a:lvl5pPr>
          </a:lstStyle>
          <a:p>
            <a:pPr lvl="0"/>
            <a:r>
              <a:rPr lang="en-GB" dirty="0" err="1" smtClean="0"/>
              <a:t>Nr</a:t>
            </a:r>
            <a:r>
              <a:rPr lang="en-GB" dirty="0" smtClean="0"/>
              <a:t>.</a:t>
            </a:r>
          </a:p>
        </p:txBody>
      </p:sp>
      <p:sp>
        <p:nvSpPr>
          <p:cNvPr id="37" name="IFXSHAPE"/>
          <p:cNvSpPr>
            <a:spLocks noGrp="1"/>
          </p:cNvSpPr>
          <p:nvPr>
            <p:ph type="body" idx="35" hasCustomPrompt="1"/>
          </p:nvPr>
        </p:nvSpPr>
        <p:spPr>
          <a:xfrm>
            <a:off x="250825" y="5805678"/>
            <a:ext cx="576000" cy="576072"/>
          </a:xfrm>
          <a:prstGeom prst="ellipse">
            <a:avLst/>
          </a:prstGeom>
          <a:solidFill>
            <a:schemeClr val="accent4"/>
          </a:solidFill>
        </p:spPr>
        <p:txBody>
          <a:bodyPr wrap="square" lIns="0" anchor="ctr">
            <a:noAutofit/>
          </a:bodyPr>
          <a:lstStyle>
            <a:lvl1pPr marL="0" indent="0" algn="ctr" fontAlgn="auto">
              <a:buNone/>
              <a:defRPr>
                <a:solidFill>
                  <a:schemeClr val="bg1"/>
                </a:solidFill>
              </a:defRPr>
            </a:lvl1pPr>
            <a:lvl2pPr fontAlgn="auto">
              <a:defRPr/>
            </a:lvl2pPr>
            <a:lvl3pPr fontAlgn="auto">
              <a:defRPr/>
            </a:lvl3pPr>
            <a:lvl4pPr fontAlgn="auto">
              <a:defRPr/>
            </a:lvl4pPr>
            <a:lvl5pPr fontAlgn="auto">
              <a:defRPr/>
            </a:lvl5pPr>
          </a:lstStyle>
          <a:p>
            <a:pPr lvl="0"/>
            <a:r>
              <a:rPr lang="en-GB" dirty="0" err="1" smtClean="0"/>
              <a:t>Nr</a:t>
            </a:r>
            <a:r>
              <a:rPr lang="en-GB" dirty="0" smtClean="0"/>
              <a:t>.</a:t>
            </a:r>
          </a:p>
        </p:txBody>
      </p:sp>
      <p:sp>
        <p:nvSpPr>
          <p:cNvPr id="4" name="IFXSHAPE"/>
          <p:cNvSpPr>
            <a:spLocks noGrp="1"/>
          </p:cNvSpPr>
          <p:nvPr>
            <p:ph type="dt" sz="half" idx="37"/>
          </p:nvPr>
        </p:nvSpPr>
        <p:spPr>
          <a:xfrm>
            <a:off x="250824" y="6553200"/>
            <a:ext cx="288036" cy="304800"/>
          </a:xfrm>
        </p:spPr>
        <p:txBody>
          <a:bodyPr wrap="none" lIns="0" tIns="0" rIns="0" bIns="0" anchor="ctr">
            <a:noAutofit/>
          </a:bodyPr>
          <a:lstStyle>
            <a:lvl1pPr algn="l" fontAlgn="t">
              <a:buClr>
                <a:schemeClr val="accent2"/>
              </a:buClr>
              <a:defRPr sz="800" b="0">
                <a:solidFill>
                  <a:schemeClr val="accent2"/>
                </a:solidFill>
                <a:latin typeface="Verdana"/>
              </a:defRPr>
            </a:lvl1pPr>
          </a:lstStyle>
          <a:p>
            <a:r>
              <a:rPr lang="en-IN" smtClean="0"/>
              <a:t>2018-04-17   </a:t>
            </a:r>
            <a:r>
              <a:rPr lang="en-IN" b="1" smtClean="0"/>
              <a:t>restricted</a:t>
            </a:r>
            <a:endParaRPr lang="en-IN" b="1"/>
          </a:p>
        </p:txBody>
      </p:sp>
    </p:spTree>
  </p:cSld>
  <p:clrMapOvr>
    <a:masterClrMapping/>
  </p:clrMapOvr>
  <p:timing>
    <p:tnLst>
      <p:par>
        <p:cTn id="1" dur="indefinite" restart="never" nodeType="tmRoot"/>
      </p:par>
    </p:tnLst>
  </p:timing>
  <p:hf hd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FX_Title_and_Two_Content">
    <p:spTree>
      <p:nvGrpSpPr>
        <p:cNvPr id="1" name=""/>
        <p:cNvGrpSpPr/>
        <p:nvPr/>
      </p:nvGrpSpPr>
      <p:grpSpPr>
        <a:xfrm>
          <a:off x="0" y="0"/>
          <a:ext cx="0" cy="0"/>
          <a:chOff x="0" y="0"/>
          <a:chExt cx="0" cy="0"/>
        </a:xfrm>
      </p:grpSpPr>
      <p:sp>
        <p:nvSpPr>
          <p:cNvPr id="5" name="IFXSHAPE"/>
          <p:cNvSpPr>
            <a:spLocks noGrp="1"/>
          </p:cNvSpPr>
          <p:nvPr>
            <p:ph type="ftr" sz="quarter" idx="17"/>
          </p:nvPr>
        </p:nvSpPr>
        <p:spPr>
          <a:xfrm>
            <a:off x="4283964" y="6553200"/>
            <a:ext cx="576072" cy="304800"/>
          </a:xfrm>
        </p:spPr>
        <p:txBody>
          <a:bodyPr wrap="none" lIns="0" tIns="0" rIns="0" bIns="0" anchor="ctr">
            <a:noAutofit/>
          </a:bodyPr>
          <a:lstStyle>
            <a:lvl1pPr algn="ctr" fontAlgn="t">
              <a:buClr>
                <a:schemeClr val="accent2"/>
              </a:buClr>
              <a:defRPr sz="800" b="0">
                <a:solidFill>
                  <a:schemeClr val="accent2"/>
                </a:solidFill>
                <a:latin typeface="Verdana"/>
              </a:defRPr>
            </a:lvl1pPr>
          </a:lstStyle>
          <a:p>
            <a:r>
              <a:rPr lang="en-IN" smtClean="0"/>
              <a:t>Copyright © Infineon Technologies AG 2018. All rights reserved.</a:t>
            </a:r>
            <a:endParaRPr lang="en-IN"/>
          </a:p>
        </p:txBody>
      </p:sp>
      <p:sp>
        <p:nvSpPr>
          <p:cNvPr id="3" name="IFXSHAPE"/>
          <p:cNvSpPr>
            <a:spLocks noGrp="1"/>
          </p:cNvSpPr>
          <p:nvPr>
            <p:ph type="sldNum" sz="quarter" idx="15"/>
          </p:nvPr>
        </p:nvSpPr>
        <p:spPr>
          <a:xfrm>
            <a:off x="8315516" y="6553200"/>
            <a:ext cx="288036" cy="304800"/>
          </a:xfrm>
        </p:spPr>
        <p:txBody>
          <a:bodyPr wrap="none" lIns="0" tIns="0" rIns="0" bIns="0" anchor="ctr">
            <a:noAutofit/>
          </a:bodyPr>
          <a:lstStyle>
            <a:lvl1pPr algn="r" fontAlgn="t">
              <a:buClr>
                <a:schemeClr val="accent2"/>
              </a:buClr>
              <a:defRPr sz="1600" b="0">
                <a:solidFill>
                  <a:schemeClr val="bg1"/>
                </a:solidFill>
                <a:latin typeface="Verdana"/>
              </a:defRPr>
            </a:lvl1pPr>
          </a:lstStyle>
          <a:p>
            <a:fld id="{FD32A3EA-4FF3-4708-BA86-6F043A5A37F2}" type="slidenum">
              <a:rPr lang="en-IN" smtClean="0"/>
              <a:pPr/>
              <a:t>‹#›</a:t>
            </a:fld>
            <a:endParaRPr lang="en-IN"/>
          </a:p>
        </p:txBody>
      </p:sp>
      <p:sp>
        <p:nvSpPr>
          <p:cNvPr id="2" name="IFXSHAPE"/>
          <p:cNvSpPr>
            <a:spLocks noGrp="1"/>
          </p:cNvSpPr>
          <p:nvPr>
            <p:ph type="title" hasCustomPrompt="1"/>
          </p:nvPr>
        </p:nvSpPr>
        <p:spPr>
          <a:xfrm>
            <a:off x="251520" y="188720"/>
            <a:ext cx="7223760" cy="720000"/>
          </a:xfrm>
          <a:prstGeom prst="rect">
            <a:avLst/>
          </a:prstGeom>
        </p:spPr>
        <p:txBody>
          <a:bodyPr/>
          <a:lstStyle/>
          <a:p>
            <a:r>
              <a:rPr lang="en-GB" dirty="0" smtClean="0"/>
              <a:t>Click to edit title</a:t>
            </a:r>
            <a:endParaRPr lang="en-GB" dirty="0"/>
          </a:p>
        </p:txBody>
      </p:sp>
      <p:sp>
        <p:nvSpPr>
          <p:cNvPr id="7" name="IFXSHAPE"/>
          <p:cNvSpPr>
            <a:spLocks noGrp="1"/>
          </p:cNvSpPr>
          <p:nvPr>
            <p:ph sz="quarter" idx="13" hasCustomPrompt="1"/>
          </p:nvPr>
        </p:nvSpPr>
        <p:spPr>
          <a:xfrm>
            <a:off x="250825" y="1268413"/>
            <a:ext cx="4248472" cy="5113337"/>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9" name="IFXSHAPE"/>
          <p:cNvSpPr>
            <a:spLocks noGrp="1"/>
          </p:cNvSpPr>
          <p:nvPr>
            <p:ph sz="quarter" idx="14" hasCustomPrompt="1"/>
          </p:nvPr>
        </p:nvSpPr>
        <p:spPr>
          <a:xfrm>
            <a:off x="4643438" y="1268413"/>
            <a:ext cx="4249042" cy="5113337"/>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4" name="IFXSHAPE"/>
          <p:cNvSpPr>
            <a:spLocks noGrp="1"/>
          </p:cNvSpPr>
          <p:nvPr>
            <p:ph type="dt" sz="half" idx="16"/>
          </p:nvPr>
        </p:nvSpPr>
        <p:spPr>
          <a:xfrm>
            <a:off x="250824" y="6553200"/>
            <a:ext cx="288036" cy="304800"/>
          </a:xfrm>
        </p:spPr>
        <p:txBody>
          <a:bodyPr wrap="none" lIns="0" tIns="0" rIns="0" bIns="0" anchor="ctr">
            <a:noAutofit/>
          </a:bodyPr>
          <a:lstStyle>
            <a:lvl1pPr algn="l" fontAlgn="t">
              <a:buClr>
                <a:schemeClr val="accent2"/>
              </a:buClr>
              <a:defRPr sz="800" b="0">
                <a:solidFill>
                  <a:schemeClr val="accent2"/>
                </a:solidFill>
                <a:latin typeface="Verdana"/>
              </a:defRPr>
            </a:lvl1pPr>
          </a:lstStyle>
          <a:p>
            <a:r>
              <a:rPr lang="en-IN" smtClean="0"/>
              <a:t>2018-04-17   </a:t>
            </a:r>
            <a:r>
              <a:rPr lang="en-IN" b="1" smtClean="0"/>
              <a:t>restricted</a:t>
            </a:r>
            <a:endParaRPr lang="en-IN" b="1"/>
          </a:p>
        </p:txBody>
      </p:sp>
    </p:spTree>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IFX_Section">
    <p:bg>
      <p:bgRef idx="1001">
        <a:schemeClr val="bg1"/>
      </p:bgRef>
    </p:bg>
    <p:spTree>
      <p:nvGrpSpPr>
        <p:cNvPr id="1" name=""/>
        <p:cNvGrpSpPr/>
        <p:nvPr/>
      </p:nvGrpSpPr>
      <p:grpSpPr>
        <a:xfrm>
          <a:off x="0" y="0"/>
          <a:ext cx="0" cy="0"/>
          <a:chOff x="0" y="0"/>
          <a:chExt cx="0" cy="0"/>
        </a:xfrm>
      </p:grpSpPr>
      <p:sp>
        <p:nvSpPr>
          <p:cNvPr id="4" name="IFXSHAPE"/>
          <p:cNvSpPr>
            <a:spLocks noGrp="1"/>
          </p:cNvSpPr>
          <p:nvPr>
            <p:ph type="ftr" sz="quarter" idx="16"/>
          </p:nvPr>
        </p:nvSpPr>
        <p:spPr>
          <a:xfrm>
            <a:off x="4283964" y="6553200"/>
            <a:ext cx="576072" cy="304800"/>
          </a:xfrm>
        </p:spPr>
        <p:txBody>
          <a:bodyPr wrap="none" lIns="0" tIns="0" rIns="0" bIns="0" anchor="ctr">
            <a:noAutofit/>
          </a:bodyPr>
          <a:lstStyle>
            <a:lvl1pPr algn="ctr" fontAlgn="t">
              <a:buClr>
                <a:schemeClr val="accent2"/>
              </a:buClr>
              <a:defRPr sz="800" b="0">
                <a:solidFill>
                  <a:schemeClr val="accent2"/>
                </a:solidFill>
                <a:latin typeface="Verdana"/>
              </a:defRPr>
            </a:lvl1pPr>
          </a:lstStyle>
          <a:p>
            <a:r>
              <a:rPr lang="en-IN" smtClean="0"/>
              <a:t>Copyright © Infineon Technologies AG 2018. All rights reserved.</a:t>
            </a:r>
            <a:endParaRPr lang="en-IN"/>
          </a:p>
        </p:txBody>
      </p:sp>
      <p:sp>
        <p:nvSpPr>
          <p:cNvPr id="2" name="IFXSHAPE"/>
          <p:cNvSpPr>
            <a:spLocks noGrp="1"/>
          </p:cNvSpPr>
          <p:nvPr>
            <p:ph type="sldNum" sz="quarter" idx="14"/>
          </p:nvPr>
        </p:nvSpPr>
        <p:spPr>
          <a:xfrm>
            <a:off x="8315516" y="6553200"/>
            <a:ext cx="288036" cy="304800"/>
          </a:xfrm>
        </p:spPr>
        <p:txBody>
          <a:bodyPr wrap="none" lIns="0" tIns="0" rIns="0" bIns="0" anchor="ctr">
            <a:noAutofit/>
          </a:bodyPr>
          <a:lstStyle>
            <a:lvl1pPr algn="r" fontAlgn="t">
              <a:buClr>
                <a:schemeClr val="accent2"/>
              </a:buClr>
              <a:defRPr sz="1600" b="0">
                <a:solidFill>
                  <a:schemeClr val="bg1"/>
                </a:solidFill>
                <a:latin typeface="Verdana"/>
              </a:defRPr>
            </a:lvl1pPr>
          </a:lstStyle>
          <a:p>
            <a:fld id="{CAEC8A23-E367-4E20-8078-CB8122286ECE}" type="slidenum">
              <a:rPr lang="en-IN" smtClean="0"/>
              <a:pPr/>
              <a:t>‹#›</a:t>
            </a:fld>
            <a:endParaRPr lang="en-IN"/>
          </a:p>
        </p:txBody>
      </p:sp>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0"/>
            <a:ext cx="9143998" cy="6857999"/>
          </a:xfrm>
          <a:prstGeom prst="rect">
            <a:avLst/>
          </a:prstGeom>
        </p:spPr>
      </p:pic>
      <p:sp>
        <p:nvSpPr>
          <p:cNvPr id="11" name="IFXSHAPE"/>
          <p:cNvSpPr>
            <a:spLocks noGrp="1"/>
          </p:cNvSpPr>
          <p:nvPr>
            <p:ph type="body" sz="quarter" idx="13" hasCustomPrompt="1"/>
          </p:nvPr>
        </p:nvSpPr>
        <p:spPr>
          <a:xfrm>
            <a:off x="251519" y="1268413"/>
            <a:ext cx="7128769" cy="2447925"/>
          </a:xfrm>
          <a:prstGeom prst="rect">
            <a:avLst/>
          </a:prstGeom>
        </p:spPr>
        <p:txBody>
          <a:bodyPr anchor="b">
            <a:normAutofit/>
          </a:bodyPr>
          <a:lstStyle>
            <a:lvl1pPr marL="0" indent="0">
              <a:buNone/>
              <a:defRPr sz="4800"/>
            </a:lvl1pPr>
          </a:lstStyle>
          <a:p>
            <a:pPr lvl="0"/>
            <a:r>
              <a:rPr lang="en-GB" dirty="0" smtClean="0"/>
              <a:t>Click to enter section</a:t>
            </a:r>
          </a:p>
        </p:txBody>
      </p:sp>
      <p:sp>
        <p:nvSpPr>
          <p:cNvPr id="3" name="IFXSHAPE"/>
          <p:cNvSpPr>
            <a:spLocks noGrp="1"/>
          </p:cNvSpPr>
          <p:nvPr>
            <p:ph type="dt" sz="half" idx="15"/>
          </p:nvPr>
        </p:nvSpPr>
        <p:spPr>
          <a:xfrm>
            <a:off x="250824" y="6553200"/>
            <a:ext cx="288036" cy="304800"/>
          </a:xfrm>
        </p:spPr>
        <p:txBody>
          <a:bodyPr wrap="none" lIns="0" tIns="0" rIns="0" bIns="0" anchor="ctr">
            <a:noAutofit/>
          </a:bodyPr>
          <a:lstStyle>
            <a:lvl1pPr algn="l" fontAlgn="t">
              <a:buClr>
                <a:schemeClr val="accent2"/>
              </a:buClr>
              <a:defRPr sz="800" b="0">
                <a:solidFill>
                  <a:schemeClr val="accent2"/>
                </a:solidFill>
                <a:latin typeface="Verdana"/>
              </a:defRPr>
            </a:lvl1pPr>
          </a:lstStyle>
          <a:p>
            <a:r>
              <a:rPr lang="en-IN" smtClean="0"/>
              <a:t>2018-04-17   </a:t>
            </a:r>
            <a:r>
              <a:rPr lang="en-IN" b="1" smtClean="0"/>
              <a:t>restricted</a:t>
            </a:r>
            <a:endParaRPr lang="en-IN" b="1"/>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FX_Title and 4 Content">
    <p:spTree>
      <p:nvGrpSpPr>
        <p:cNvPr id="1" name=""/>
        <p:cNvGrpSpPr/>
        <p:nvPr/>
      </p:nvGrpSpPr>
      <p:grpSpPr>
        <a:xfrm>
          <a:off x="0" y="0"/>
          <a:ext cx="0" cy="0"/>
          <a:chOff x="0" y="0"/>
          <a:chExt cx="0" cy="0"/>
        </a:xfrm>
      </p:grpSpPr>
      <p:sp>
        <p:nvSpPr>
          <p:cNvPr id="5" name="IFXSHAPE"/>
          <p:cNvSpPr>
            <a:spLocks noGrp="1"/>
          </p:cNvSpPr>
          <p:nvPr>
            <p:ph type="ftr" sz="quarter" idx="19"/>
          </p:nvPr>
        </p:nvSpPr>
        <p:spPr>
          <a:xfrm>
            <a:off x="4283964" y="6553200"/>
            <a:ext cx="576072" cy="304800"/>
          </a:xfrm>
        </p:spPr>
        <p:txBody>
          <a:bodyPr wrap="none" lIns="0" tIns="0" rIns="0" bIns="0" anchor="ctr">
            <a:noAutofit/>
          </a:bodyPr>
          <a:lstStyle>
            <a:lvl1pPr algn="ctr" fontAlgn="t">
              <a:buClr>
                <a:schemeClr val="accent2"/>
              </a:buClr>
              <a:defRPr sz="800" b="0">
                <a:solidFill>
                  <a:schemeClr val="accent2"/>
                </a:solidFill>
                <a:latin typeface="Verdana"/>
              </a:defRPr>
            </a:lvl1pPr>
          </a:lstStyle>
          <a:p>
            <a:r>
              <a:rPr lang="en-IN" smtClean="0"/>
              <a:t>Copyright © Infineon Technologies AG 2018. All rights reserved.</a:t>
            </a:r>
            <a:endParaRPr lang="en-IN"/>
          </a:p>
        </p:txBody>
      </p:sp>
      <p:sp>
        <p:nvSpPr>
          <p:cNvPr id="3" name="IFXSHAPE"/>
          <p:cNvSpPr>
            <a:spLocks noGrp="1"/>
          </p:cNvSpPr>
          <p:nvPr>
            <p:ph type="sldNum" sz="quarter" idx="17"/>
          </p:nvPr>
        </p:nvSpPr>
        <p:spPr>
          <a:xfrm>
            <a:off x="8315516" y="6553200"/>
            <a:ext cx="288036" cy="304800"/>
          </a:xfrm>
        </p:spPr>
        <p:txBody>
          <a:bodyPr wrap="none" lIns="0" tIns="0" rIns="0" bIns="0" anchor="ctr">
            <a:noAutofit/>
          </a:bodyPr>
          <a:lstStyle>
            <a:lvl1pPr algn="r" fontAlgn="t">
              <a:buClr>
                <a:schemeClr val="accent2"/>
              </a:buClr>
              <a:defRPr sz="1600" b="0">
                <a:solidFill>
                  <a:schemeClr val="bg1"/>
                </a:solidFill>
                <a:latin typeface="Verdana"/>
              </a:defRPr>
            </a:lvl1pPr>
          </a:lstStyle>
          <a:p>
            <a:fld id="{975C31BE-A791-42C4-B903-C5F6ABA13BF2}" type="slidenum">
              <a:rPr lang="en-IN" smtClean="0"/>
              <a:pPr/>
              <a:t>‹#›</a:t>
            </a:fld>
            <a:endParaRPr lang="en-IN"/>
          </a:p>
        </p:txBody>
      </p:sp>
      <p:sp>
        <p:nvSpPr>
          <p:cNvPr id="2" name="IFXSHAPE"/>
          <p:cNvSpPr>
            <a:spLocks noGrp="1"/>
          </p:cNvSpPr>
          <p:nvPr>
            <p:ph type="title" hasCustomPrompt="1"/>
          </p:nvPr>
        </p:nvSpPr>
        <p:spPr>
          <a:xfrm>
            <a:off x="251520" y="188720"/>
            <a:ext cx="7223760" cy="720000"/>
          </a:xfrm>
          <a:prstGeom prst="rect">
            <a:avLst/>
          </a:prstGeom>
        </p:spPr>
        <p:txBody>
          <a:bodyPr/>
          <a:lstStyle/>
          <a:p>
            <a:r>
              <a:rPr lang="en-GB" dirty="0" smtClean="0"/>
              <a:t>Click to edit title</a:t>
            </a:r>
            <a:endParaRPr lang="en-GB" dirty="0"/>
          </a:p>
        </p:txBody>
      </p:sp>
      <p:sp>
        <p:nvSpPr>
          <p:cNvPr id="7" name="IFXSHAPE"/>
          <p:cNvSpPr>
            <a:spLocks noGrp="1"/>
          </p:cNvSpPr>
          <p:nvPr>
            <p:ph sz="quarter" idx="13" hasCustomPrompt="1"/>
          </p:nvPr>
        </p:nvSpPr>
        <p:spPr>
          <a:xfrm>
            <a:off x="250825" y="1268412"/>
            <a:ext cx="4248472" cy="2316631"/>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9" name="IFXSHAPE"/>
          <p:cNvSpPr>
            <a:spLocks noGrp="1"/>
          </p:cNvSpPr>
          <p:nvPr>
            <p:ph sz="quarter" idx="14" hasCustomPrompt="1"/>
          </p:nvPr>
        </p:nvSpPr>
        <p:spPr>
          <a:xfrm>
            <a:off x="4643438" y="1268413"/>
            <a:ext cx="4249042" cy="2316630"/>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1" name="IFXSHAPE"/>
          <p:cNvSpPr>
            <a:spLocks noGrp="1"/>
          </p:cNvSpPr>
          <p:nvPr>
            <p:ph sz="quarter" idx="15" hasCustomPrompt="1"/>
          </p:nvPr>
        </p:nvSpPr>
        <p:spPr>
          <a:xfrm>
            <a:off x="250825" y="3860799"/>
            <a:ext cx="4248472" cy="2520951"/>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3" name="IFXSHAPE"/>
          <p:cNvSpPr>
            <a:spLocks noGrp="1"/>
          </p:cNvSpPr>
          <p:nvPr>
            <p:ph sz="quarter" idx="16" hasCustomPrompt="1"/>
          </p:nvPr>
        </p:nvSpPr>
        <p:spPr>
          <a:xfrm>
            <a:off x="4643438" y="3860800"/>
            <a:ext cx="4249042" cy="2520950"/>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4" name="IFXSHAPE"/>
          <p:cNvSpPr>
            <a:spLocks noGrp="1"/>
          </p:cNvSpPr>
          <p:nvPr>
            <p:ph type="dt" sz="half" idx="18"/>
          </p:nvPr>
        </p:nvSpPr>
        <p:spPr>
          <a:xfrm>
            <a:off x="250824" y="6553200"/>
            <a:ext cx="288036" cy="304800"/>
          </a:xfrm>
        </p:spPr>
        <p:txBody>
          <a:bodyPr wrap="none" lIns="0" tIns="0" rIns="0" bIns="0" anchor="ctr">
            <a:noAutofit/>
          </a:bodyPr>
          <a:lstStyle>
            <a:lvl1pPr algn="l" fontAlgn="t">
              <a:buClr>
                <a:schemeClr val="accent2"/>
              </a:buClr>
              <a:defRPr sz="800" b="0">
                <a:solidFill>
                  <a:schemeClr val="accent2"/>
                </a:solidFill>
                <a:latin typeface="Verdana"/>
              </a:defRPr>
            </a:lvl1pPr>
          </a:lstStyle>
          <a:p>
            <a:r>
              <a:rPr lang="en-IN" smtClean="0"/>
              <a:t>2018-04-17   </a:t>
            </a:r>
            <a:r>
              <a:rPr lang="en-IN" b="1" smtClean="0"/>
              <a:t>restricted</a:t>
            </a:r>
            <a:endParaRPr lang="en-IN" b="1"/>
          </a:p>
        </p:txBody>
      </p:sp>
    </p:spTree>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White">
      <p:bgPr>
        <a:solidFill>
          <a:schemeClr val="bg1"/>
        </a:solidFill>
        <a:effectLst/>
      </p:bgPr>
    </p:bg>
    <p:spTree>
      <p:nvGrpSpPr>
        <p:cNvPr id="1" name=""/>
        <p:cNvGrpSpPr/>
        <p:nvPr/>
      </p:nvGrpSpPr>
      <p:grpSpPr>
        <a:xfrm>
          <a:off x="0" y="0"/>
          <a:ext cx="0" cy="0"/>
          <a:chOff x="0" y="0"/>
          <a:chExt cx="0" cy="0"/>
        </a:xfrm>
      </p:grpSpPr>
      <p:sp>
        <p:nvSpPr>
          <p:cNvPr id="2" name="IFXSHAPE"/>
          <p:cNvSpPr>
            <a:spLocks noGrp="1"/>
          </p:cNvSpPr>
          <p:nvPr>
            <p:ph type="sldNum" sz="quarter" idx="4"/>
          </p:nvPr>
        </p:nvSpPr>
        <p:spPr>
          <a:xfrm>
            <a:off x="8315516" y="6553200"/>
            <a:ext cx="288036" cy="304800"/>
          </a:xfrm>
          <a:prstGeom prst="rect">
            <a:avLst/>
          </a:prstGeom>
        </p:spPr>
        <p:txBody>
          <a:bodyPr vert="horz" wrap="none" lIns="0" tIns="0" rIns="0" bIns="0" rtlCol="0" anchor="ctr">
            <a:noAutofit/>
          </a:bodyPr>
          <a:lstStyle>
            <a:lvl1pPr algn="r" fontAlgn="t">
              <a:buClr>
                <a:schemeClr val="accent2"/>
              </a:buClr>
              <a:defRPr sz="1600" b="0">
                <a:solidFill>
                  <a:schemeClr val="bg1"/>
                </a:solidFill>
                <a:latin typeface="Verdana"/>
              </a:defRPr>
            </a:lvl1pPr>
          </a:lstStyle>
          <a:p>
            <a:fld id="{0F9385D1-5B62-4E68-94BC-0E29E851C673}" type="slidenum">
              <a:rPr lang="en-IN" smtClean="0"/>
              <a:pPr/>
              <a:t>‹#›</a:t>
            </a:fld>
            <a:endParaRPr lang="en-IN"/>
          </a:p>
        </p:txBody>
      </p:sp>
      <p:sp>
        <p:nvSpPr>
          <p:cNvPr id="4" name="IFXSHAPE"/>
          <p:cNvSpPr>
            <a:spLocks noGrp="1"/>
          </p:cNvSpPr>
          <p:nvPr>
            <p:ph type="ftr" sz="quarter" idx="3"/>
          </p:nvPr>
        </p:nvSpPr>
        <p:spPr>
          <a:xfrm>
            <a:off x="4283964" y="6553200"/>
            <a:ext cx="576072" cy="304800"/>
          </a:xfrm>
          <a:prstGeom prst="rect">
            <a:avLst/>
          </a:prstGeom>
        </p:spPr>
        <p:txBody>
          <a:bodyPr vert="horz" wrap="none" lIns="0" tIns="0" rIns="0" bIns="0" rtlCol="0" anchor="ctr">
            <a:noAutofit/>
          </a:bodyPr>
          <a:lstStyle>
            <a:lvl1pPr algn="ctr" fontAlgn="t">
              <a:buClr>
                <a:schemeClr val="accent2"/>
              </a:buClr>
              <a:defRPr sz="800" b="0">
                <a:solidFill>
                  <a:schemeClr val="accent2"/>
                </a:solidFill>
                <a:latin typeface="Verdana"/>
              </a:defRPr>
            </a:lvl1pPr>
          </a:lstStyle>
          <a:p>
            <a:r>
              <a:rPr lang="en-IN" smtClean="0"/>
              <a:t>Copyright © Infineon Technologies AG 2018. All rights reserved.</a:t>
            </a:r>
            <a:endParaRPr lang="en-IN"/>
          </a:p>
        </p:txBody>
      </p:sp>
      <p:pic>
        <p:nvPicPr>
          <p:cNvPr id="10" name="Grafik 9"/>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20" y="6551308"/>
            <a:ext cx="9143959" cy="304799"/>
          </a:xfrm>
          <a:prstGeom prst="rect">
            <a:avLst/>
          </a:prstGeom>
        </p:spPr>
      </p:pic>
      <p:pic>
        <p:nvPicPr>
          <p:cNvPr id="11" name="Grafik 10"/>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0" y="1400"/>
            <a:ext cx="9144000" cy="908304"/>
          </a:xfrm>
          <a:prstGeom prst="rect">
            <a:avLst/>
          </a:prstGeom>
        </p:spPr>
      </p:pic>
      <p:sp>
        <p:nvSpPr>
          <p:cNvPr id="12" name="IFXSHAPE"/>
          <p:cNvSpPr>
            <a:spLocks noGrp="1"/>
          </p:cNvSpPr>
          <p:nvPr>
            <p:ph type="title"/>
          </p:nvPr>
        </p:nvSpPr>
        <p:spPr>
          <a:xfrm>
            <a:off x="251520" y="188720"/>
            <a:ext cx="7223760" cy="720000"/>
          </a:xfrm>
          <a:prstGeom prst="rect">
            <a:avLst/>
          </a:prstGeom>
        </p:spPr>
        <p:txBody>
          <a:bodyPr vert="horz" lIns="0" tIns="0" rIns="0" bIns="10800" rtlCol="0" anchor="b" anchorCtr="0">
            <a:noAutofit/>
          </a:bodyPr>
          <a:lstStyle/>
          <a:p>
            <a:r>
              <a:rPr lang="en-GB" noProof="0" dirty="0" smtClean="0"/>
              <a:t>Click to edit title</a:t>
            </a:r>
            <a:endParaRPr lang="en-GB" noProof="0" dirty="0"/>
          </a:p>
        </p:txBody>
      </p:sp>
      <p:sp>
        <p:nvSpPr>
          <p:cNvPr id="23" name="IFXSHAPE"/>
          <p:cNvSpPr>
            <a:spLocks noGrp="1"/>
          </p:cNvSpPr>
          <p:nvPr>
            <p:ph type="body" idx="1"/>
          </p:nvPr>
        </p:nvSpPr>
        <p:spPr>
          <a:xfrm>
            <a:off x="250824" y="1268413"/>
            <a:ext cx="8640763" cy="5113337"/>
          </a:xfrm>
          <a:prstGeom prst="rect">
            <a:avLst/>
          </a:prstGeom>
        </p:spPr>
        <p:txBody>
          <a:bodyPr vert="horz" lIns="0" tIns="0" rIns="0" bIns="0" rtlCol="0">
            <a:normAutofit/>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3" name="IFXSHAPE"/>
          <p:cNvSpPr>
            <a:spLocks noGrp="1"/>
          </p:cNvSpPr>
          <p:nvPr>
            <p:ph type="dt" sz="half" idx="2"/>
          </p:nvPr>
        </p:nvSpPr>
        <p:spPr>
          <a:xfrm>
            <a:off x="250824" y="6553200"/>
            <a:ext cx="288036" cy="304800"/>
          </a:xfrm>
          <a:prstGeom prst="rect">
            <a:avLst/>
          </a:prstGeom>
        </p:spPr>
        <p:txBody>
          <a:bodyPr vert="horz" wrap="none" lIns="0" tIns="0" rIns="0" bIns="0" rtlCol="0" anchor="ctr">
            <a:noAutofit/>
          </a:bodyPr>
          <a:lstStyle>
            <a:lvl1pPr algn="l" fontAlgn="t">
              <a:buClr>
                <a:schemeClr val="accent2"/>
              </a:buClr>
              <a:defRPr sz="800" b="0">
                <a:solidFill>
                  <a:schemeClr val="accent2"/>
                </a:solidFill>
                <a:latin typeface="Verdana"/>
              </a:defRPr>
            </a:lvl1pPr>
          </a:lstStyle>
          <a:p>
            <a:r>
              <a:rPr lang="en-IN" smtClean="0"/>
              <a:t>2018-04-17   </a:t>
            </a:r>
            <a:r>
              <a:rPr lang="en-IN" b="1" smtClean="0"/>
              <a:t>restricted</a:t>
            </a:r>
            <a:endParaRPr lang="en-IN" b="1"/>
          </a:p>
        </p:txBody>
      </p:sp>
    </p:spTree>
  </p:cSld>
  <p:clrMap bg1="lt1" tx1="dk1" bg2="lt2" tx2="dk2" accent1="accent1" accent2="accent2" accent3="accent3" accent4="accent4" accent5="accent5" accent6="accent6" hlink="hlink" folHlink="folHlink"/>
  <p:sldLayoutIdLst>
    <p:sldLayoutId id="2147483744" r:id="rId1"/>
    <p:sldLayoutId id="2147483751" r:id="rId2"/>
    <p:sldLayoutId id="2147483752" r:id="rId3"/>
    <p:sldLayoutId id="2147483729" r:id="rId4"/>
    <p:sldLayoutId id="2147483730" r:id="rId5"/>
    <p:sldLayoutId id="2147483741" r:id="rId6"/>
    <p:sldLayoutId id="2147483731" r:id="rId7"/>
    <p:sldLayoutId id="2147483742"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8" r:id="rId17"/>
  </p:sldLayoutIdLst>
  <p:hf hdr="0"/>
  <p:txStyles>
    <p:titleStyle>
      <a:lvl1pPr algn="l" rtl="0" eaLnBrk="1" fontAlgn="base" hangingPunct="1">
        <a:spcBef>
          <a:spcPct val="0"/>
        </a:spcBef>
        <a:spcAft>
          <a:spcPct val="0"/>
        </a:spcAft>
        <a:buClr>
          <a:schemeClr val="tx1"/>
        </a:buClr>
        <a:buFontTx/>
        <a:buNone/>
        <a:defRPr sz="2400" b="0">
          <a:solidFill>
            <a:schemeClr val="tx1"/>
          </a:solidFill>
          <a:latin typeface="+mj-lt"/>
          <a:ea typeface="+mj-ea"/>
          <a:cs typeface="+mj-cs"/>
        </a:defRPr>
      </a:lvl1pPr>
      <a:lvl2pPr algn="l" rtl="0" eaLnBrk="1" fontAlgn="base" hangingPunct="1">
        <a:spcBef>
          <a:spcPct val="0"/>
        </a:spcBef>
        <a:spcAft>
          <a:spcPct val="0"/>
        </a:spcAft>
        <a:defRPr sz="2600" b="1">
          <a:solidFill>
            <a:schemeClr val="tx2"/>
          </a:solidFill>
          <a:latin typeface="Arial" charset="0"/>
        </a:defRPr>
      </a:lvl2pPr>
      <a:lvl3pPr algn="l" rtl="0" eaLnBrk="1" fontAlgn="base" hangingPunct="1">
        <a:spcBef>
          <a:spcPct val="0"/>
        </a:spcBef>
        <a:spcAft>
          <a:spcPct val="0"/>
        </a:spcAft>
        <a:defRPr sz="2600" b="1">
          <a:solidFill>
            <a:schemeClr val="tx2"/>
          </a:solidFill>
          <a:latin typeface="Arial" charset="0"/>
        </a:defRPr>
      </a:lvl3pPr>
      <a:lvl4pPr algn="l" rtl="0" eaLnBrk="1" fontAlgn="base" hangingPunct="1">
        <a:spcBef>
          <a:spcPct val="0"/>
        </a:spcBef>
        <a:spcAft>
          <a:spcPct val="0"/>
        </a:spcAft>
        <a:defRPr sz="2600" b="1">
          <a:solidFill>
            <a:schemeClr val="tx2"/>
          </a:solidFill>
          <a:latin typeface="Arial" charset="0"/>
        </a:defRPr>
      </a:lvl4pPr>
      <a:lvl5pPr algn="l" rtl="0" eaLnBrk="1" fontAlgn="base" hangingPunct="1">
        <a:spcBef>
          <a:spcPct val="0"/>
        </a:spcBef>
        <a:spcAft>
          <a:spcPct val="0"/>
        </a:spcAft>
        <a:defRPr sz="2600" b="1">
          <a:solidFill>
            <a:schemeClr val="tx2"/>
          </a:solidFill>
          <a:latin typeface="Arial" charset="0"/>
        </a:defRPr>
      </a:lvl5pPr>
      <a:lvl6pPr marL="457200" algn="l" rtl="0" eaLnBrk="1" fontAlgn="base" hangingPunct="1">
        <a:spcBef>
          <a:spcPct val="0"/>
        </a:spcBef>
        <a:spcAft>
          <a:spcPct val="0"/>
        </a:spcAft>
        <a:defRPr sz="2600" b="1">
          <a:solidFill>
            <a:schemeClr val="tx2"/>
          </a:solidFill>
          <a:latin typeface="Arial" charset="0"/>
        </a:defRPr>
      </a:lvl6pPr>
      <a:lvl7pPr marL="914400" algn="l" rtl="0" eaLnBrk="1" fontAlgn="base" hangingPunct="1">
        <a:spcBef>
          <a:spcPct val="0"/>
        </a:spcBef>
        <a:spcAft>
          <a:spcPct val="0"/>
        </a:spcAft>
        <a:defRPr sz="2600" b="1">
          <a:solidFill>
            <a:schemeClr val="tx2"/>
          </a:solidFill>
          <a:latin typeface="Arial" charset="0"/>
        </a:defRPr>
      </a:lvl7pPr>
      <a:lvl8pPr marL="1371600" algn="l" rtl="0" eaLnBrk="1" fontAlgn="base" hangingPunct="1">
        <a:spcBef>
          <a:spcPct val="0"/>
        </a:spcBef>
        <a:spcAft>
          <a:spcPct val="0"/>
        </a:spcAft>
        <a:defRPr sz="2600" b="1">
          <a:solidFill>
            <a:schemeClr val="tx2"/>
          </a:solidFill>
          <a:latin typeface="Arial" charset="0"/>
        </a:defRPr>
      </a:lvl8pPr>
      <a:lvl9pPr marL="1828800" algn="l" rtl="0" eaLnBrk="1" fontAlgn="base" hangingPunct="1">
        <a:spcBef>
          <a:spcPct val="0"/>
        </a:spcBef>
        <a:spcAft>
          <a:spcPct val="0"/>
        </a:spcAft>
        <a:defRPr sz="2600" b="1">
          <a:solidFill>
            <a:schemeClr val="tx2"/>
          </a:solidFill>
          <a:latin typeface="Arial" charset="0"/>
        </a:defRPr>
      </a:lvl9pPr>
    </p:titleStyle>
    <p:bodyStyle>
      <a:lvl1pPr marL="288000" indent="-288000" algn="l" rtl="0" eaLnBrk="1" fontAlgn="base" hangingPunct="1">
        <a:spcBef>
          <a:spcPts val="0"/>
        </a:spcBef>
        <a:spcAft>
          <a:spcPts val="1200"/>
        </a:spcAft>
        <a:buClr>
          <a:schemeClr val="accent1"/>
        </a:buClr>
        <a:buSzPct val="100000"/>
        <a:buFont typeface="Arial" panose="020B0604020202020204" pitchFamily="34" charset="0"/>
        <a:buChar char="›"/>
        <a:defRPr sz="2000" baseline="0">
          <a:solidFill>
            <a:schemeClr val="tx1"/>
          </a:solidFill>
          <a:latin typeface="Verdana" pitchFamily="34" charset="0"/>
          <a:ea typeface="+mn-ea"/>
          <a:cs typeface="+mn-cs"/>
        </a:defRPr>
      </a:lvl1pPr>
      <a:lvl2pPr marL="576000" indent="-288000" algn="l" rtl="0" eaLnBrk="1" fontAlgn="base" hangingPunct="1">
        <a:spcBef>
          <a:spcPts val="0"/>
        </a:spcBef>
        <a:spcAft>
          <a:spcPts val="900"/>
        </a:spcAft>
        <a:buClr>
          <a:schemeClr val="accent1"/>
        </a:buClr>
        <a:buSzPct val="100000"/>
        <a:buFont typeface="Verdana" panose="020B0604030504040204" pitchFamily="34" charset="0"/>
        <a:buChar char="–"/>
        <a:defRPr sz="2000">
          <a:solidFill>
            <a:schemeClr val="tx1"/>
          </a:solidFill>
          <a:latin typeface="Verdana" pitchFamily="34" charset="0"/>
        </a:defRPr>
      </a:lvl2pPr>
      <a:lvl3pPr marL="864000" indent="-288000" algn="l" rtl="0" eaLnBrk="1" fontAlgn="base" hangingPunct="1">
        <a:spcBef>
          <a:spcPts val="0"/>
        </a:spcBef>
        <a:spcAft>
          <a:spcPts val="600"/>
        </a:spcAft>
        <a:buClr>
          <a:schemeClr val="accent1"/>
        </a:buClr>
        <a:buSzPct val="100000"/>
        <a:buFont typeface="Verdana" pitchFamily="34" charset="0"/>
        <a:buChar char="–"/>
        <a:defRPr sz="1800" baseline="0">
          <a:solidFill>
            <a:schemeClr val="tx1"/>
          </a:solidFill>
          <a:latin typeface="Verdana" pitchFamily="34" charset="0"/>
        </a:defRPr>
      </a:lvl3pPr>
      <a:lvl4pPr marL="1080000" indent="-216000" algn="l" rtl="0" eaLnBrk="1" fontAlgn="base" hangingPunct="1">
        <a:spcBef>
          <a:spcPts val="0"/>
        </a:spcBef>
        <a:spcAft>
          <a:spcPts val="300"/>
        </a:spcAft>
        <a:buClr>
          <a:schemeClr val="accent1"/>
        </a:buClr>
        <a:buSzPct val="100000"/>
        <a:buFont typeface="Verdana" panose="020B0604030504040204" pitchFamily="34" charset="0"/>
        <a:buChar char="–"/>
        <a:defRPr sz="1600" baseline="0">
          <a:solidFill>
            <a:schemeClr val="tx1"/>
          </a:solidFill>
          <a:latin typeface="Verdana" pitchFamily="34" charset="0"/>
        </a:defRPr>
      </a:lvl4pPr>
      <a:lvl5pPr marL="1296000" indent="-216000" algn="l" rtl="0" eaLnBrk="1" fontAlgn="base" hangingPunct="1">
        <a:spcBef>
          <a:spcPts val="0"/>
        </a:spcBef>
        <a:spcAft>
          <a:spcPts val="300"/>
        </a:spcAft>
        <a:buClr>
          <a:schemeClr val="accent1"/>
        </a:buClr>
        <a:buSzPct val="100000"/>
        <a:buFont typeface="Verdana" panose="020B0604030504040204" pitchFamily="34" charset="0"/>
        <a:buChar char="–"/>
        <a:defRPr sz="1400" baseline="0">
          <a:solidFill>
            <a:schemeClr val="tx1"/>
          </a:solidFill>
          <a:latin typeface="Verdana" pitchFamily="34" charset="0"/>
        </a:defRPr>
      </a:lvl5pPr>
      <a:lvl6pPr marL="1296000" indent="-216000" algn="l" rtl="0" eaLnBrk="1" fontAlgn="base" hangingPunct="1">
        <a:spcBef>
          <a:spcPts val="0"/>
        </a:spcBef>
        <a:spcAft>
          <a:spcPts val="300"/>
        </a:spcAft>
        <a:buClr>
          <a:schemeClr val="accent1"/>
        </a:buClr>
        <a:buFont typeface="Verdana" pitchFamily="34" charset="0"/>
        <a:buNone/>
        <a:defRPr sz="1400" baseline="0">
          <a:solidFill>
            <a:schemeClr val="tx1"/>
          </a:solidFill>
          <a:latin typeface="Verdana" pitchFamily="34" charset="0"/>
        </a:defRPr>
      </a:lvl6pPr>
      <a:lvl7pPr marL="2514600" indent="-228600" algn="l" rtl="0" eaLnBrk="1" fontAlgn="base" hangingPunct="1">
        <a:spcBef>
          <a:spcPct val="25000"/>
        </a:spcBef>
        <a:spcAft>
          <a:spcPct val="0"/>
        </a:spcAft>
        <a:buClr>
          <a:schemeClr val="tx1"/>
        </a:buClr>
        <a:buChar char="–"/>
        <a:defRPr sz="2000">
          <a:solidFill>
            <a:srgbClr val="666666"/>
          </a:solidFill>
          <a:latin typeface="+mn-lt"/>
        </a:defRPr>
      </a:lvl7pPr>
      <a:lvl8pPr marL="2971800" indent="-228600" algn="l" rtl="0" eaLnBrk="1" fontAlgn="base" hangingPunct="1">
        <a:spcBef>
          <a:spcPct val="25000"/>
        </a:spcBef>
        <a:spcAft>
          <a:spcPct val="0"/>
        </a:spcAft>
        <a:buClr>
          <a:schemeClr val="tx1"/>
        </a:buClr>
        <a:buChar char="–"/>
        <a:defRPr sz="2000">
          <a:solidFill>
            <a:srgbClr val="666666"/>
          </a:solidFill>
          <a:latin typeface="+mn-lt"/>
        </a:defRPr>
      </a:lvl8pPr>
      <a:lvl9pPr marL="3429000" indent="-228600" algn="l" rtl="0" eaLnBrk="1" fontAlgn="base" hangingPunct="1">
        <a:spcBef>
          <a:spcPct val="25000"/>
        </a:spcBef>
        <a:spcAft>
          <a:spcPct val="0"/>
        </a:spcAft>
        <a:buClr>
          <a:schemeClr val="tx1"/>
        </a:buClr>
        <a:buChar char="–"/>
        <a:defRPr sz="2000">
          <a:solidFill>
            <a:srgbClr val="666666"/>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 Target="slide18.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slide" Target="slide18.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hyperlink" Target="http://www.ulb.ac.be/di/map/adalpozz/data/creditcard.Rdata" TargetMode="Externa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slide" Target="slide18.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68000" y="5507991"/>
            <a:ext cx="6336000" cy="615553"/>
          </a:xfrm>
        </p:spPr>
        <p:txBody>
          <a:bodyPr/>
          <a:lstStyle/>
          <a:p>
            <a:r>
              <a:rPr lang="de-DE" dirty="0" err="1" smtClean="0"/>
              <a:t>Rakendra</a:t>
            </a:r>
            <a:r>
              <a:rPr lang="de-DE" dirty="0" smtClean="0"/>
              <a:t> </a:t>
            </a:r>
            <a:r>
              <a:rPr lang="de-DE" dirty="0" err="1" smtClean="0"/>
              <a:t>Thapa</a:t>
            </a:r>
            <a:r>
              <a:rPr lang="de-DE" dirty="0" smtClean="0"/>
              <a:t> (rakendra.thapa@infineon.com)</a:t>
            </a:r>
          </a:p>
          <a:p>
            <a:r>
              <a:rPr lang="de-DE" dirty="0" smtClean="0"/>
              <a:t>Date: 19 April 2018</a:t>
            </a:r>
          </a:p>
        </p:txBody>
      </p:sp>
      <p:sp>
        <p:nvSpPr>
          <p:cNvPr id="3" name="Title 2"/>
          <p:cNvSpPr>
            <a:spLocks noGrp="1"/>
          </p:cNvSpPr>
          <p:nvPr>
            <p:ph type="title"/>
          </p:nvPr>
        </p:nvSpPr>
        <p:spPr>
          <a:xfrm>
            <a:off x="468000" y="692696"/>
            <a:ext cx="8280464" cy="1949302"/>
          </a:xfrm>
        </p:spPr>
        <p:txBody>
          <a:bodyPr/>
          <a:lstStyle/>
          <a:p>
            <a:r>
              <a:rPr lang="en-US" dirty="0"/>
              <a:t>Modelling and Implemention of Real-world Fraud Detection System based on Artificial Neural networks</a:t>
            </a:r>
          </a:p>
        </p:txBody>
      </p:sp>
      <p:sp>
        <p:nvSpPr>
          <p:cNvPr id="4" name="Date Placeholder 3"/>
          <p:cNvSpPr>
            <a:spLocks noGrp="1"/>
          </p:cNvSpPr>
          <p:nvPr>
            <p:ph type="dt" sz="half" idx="11"/>
          </p:nvPr>
        </p:nvSpPr>
        <p:spPr/>
        <p:txBody>
          <a:bodyPr/>
          <a:lstStyle/>
          <a:p>
            <a:r>
              <a:rPr lang="en-IN" smtClean="0"/>
              <a:t>- restricted -</a:t>
            </a:r>
            <a:endParaRPr lang="en-IN"/>
          </a:p>
        </p:txBody>
      </p:sp>
    </p:spTree>
    <p:extLst>
      <p:ext uri="{BB962C8B-B14F-4D97-AF65-F5344CB8AC3E}">
        <p14:creationId xmlns:p14="http://schemas.microsoft.com/office/powerpoint/2010/main" val="6459500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6"/>
          </p:nvPr>
        </p:nvSpPr>
        <p:spPr/>
        <p:txBody>
          <a:bodyPr/>
          <a:lstStyle/>
          <a:p>
            <a:r>
              <a:rPr lang="en-IN" smtClean="0"/>
              <a:t>Copyright © Infineon Technologies AG 2018. All rights reserved.</a:t>
            </a:r>
            <a:endParaRPr lang="en-IN"/>
          </a:p>
        </p:txBody>
      </p:sp>
      <p:sp>
        <p:nvSpPr>
          <p:cNvPr id="3" name="Slide Number Placeholder 2"/>
          <p:cNvSpPr>
            <a:spLocks noGrp="1"/>
          </p:cNvSpPr>
          <p:nvPr>
            <p:ph type="sldNum" sz="quarter" idx="14"/>
          </p:nvPr>
        </p:nvSpPr>
        <p:spPr/>
        <p:txBody>
          <a:bodyPr/>
          <a:lstStyle/>
          <a:p>
            <a:fld id="{1C3A6870-E5EB-4671-8370-7DA786D67513}" type="slidenum">
              <a:rPr lang="en-IN" smtClean="0"/>
              <a:pPr/>
              <a:t>10</a:t>
            </a:fld>
            <a:endParaRPr lang="en-IN"/>
          </a:p>
        </p:txBody>
      </p:sp>
      <p:sp>
        <p:nvSpPr>
          <p:cNvPr id="4" name="Title 3"/>
          <p:cNvSpPr>
            <a:spLocks noGrp="1"/>
          </p:cNvSpPr>
          <p:nvPr>
            <p:ph type="title"/>
          </p:nvPr>
        </p:nvSpPr>
        <p:spPr/>
        <p:txBody>
          <a:bodyPr/>
          <a:lstStyle/>
          <a:p>
            <a:r>
              <a:rPr lang="en-US" b="1" dirty="0" smtClean="0">
                <a:latin typeface="Cambria" panose="02040503050406030204" pitchFamily="18" charset="0"/>
              </a:rPr>
              <a:t>Posterior Probability Calibration for Model Learned on </a:t>
            </a:r>
            <a:r>
              <a:rPr lang="en-US" b="1" dirty="0" err="1" smtClean="0">
                <a:latin typeface="Cambria" panose="02040503050406030204" pitchFamily="18" charset="0"/>
              </a:rPr>
              <a:t>Undersampled</a:t>
            </a:r>
            <a:r>
              <a:rPr lang="en-US" b="1" dirty="0" smtClean="0">
                <a:latin typeface="Cambria" panose="02040503050406030204" pitchFamily="18" charset="0"/>
              </a:rPr>
              <a:t> Data.</a:t>
            </a:r>
            <a:endParaRPr lang="en-IN" b="1" dirty="0">
              <a:latin typeface="Cambria" panose="02040503050406030204" pitchFamily="18" charset="0"/>
            </a:endParaRPr>
          </a:p>
        </p:txBody>
      </p:sp>
      <mc:AlternateContent xmlns:mc="http://schemas.openxmlformats.org/markup-compatibility/2006" xmlns:a14="http://schemas.microsoft.com/office/drawing/2010/main">
        <mc:Choice Requires="a14">
          <p:sp>
            <p:nvSpPr>
              <p:cNvPr id="5" name="Content Placeholder 4"/>
              <p:cNvSpPr>
                <a:spLocks noGrp="1"/>
              </p:cNvSpPr>
              <p:nvPr>
                <p:ph sz="quarter" idx="13"/>
              </p:nvPr>
            </p:nvSpPr>
            <p:spPr>
              <a:xfrm>
                <a:off x="265688" y="947144"/>
                <a:ext cx="8641655" cy="5113337"/>
              </a:xfrm>
            </p:spPr>
            <p:txBody>
              <a:bodyPr>
                <a:normAutofit/>
              </a:bodyPr>
              <a:lstStyle/>
              <a:p>
                <a:r>
                  <a:rPr lang="en-US" sz="1600" dirty="0" smtClean="0">
                    <a:latin typeface="Calibri" panose="020F0502020204030204" pitchFamily="34" charset="0"/>
                  </a:rPr>
                  <a:t>Let,</a:t>
                </a:r>
              </a:p>
              <a:p>
                <a:pPr lvl="1">
                  <a:buFont typeface="Arial" panose="020B0604020202020204" pitchFamily="34" charset="0"/>
                  <a:buChar char="•"/>
                </a:pPr>
                <a:r>
                  <a:rPr lang="en-US" sz="1600" dirty="0" smtClean="0">
                    <a:latin typeface="Calibri" panose="020F0502020204030204" pitchFamily="34" charset="0"/>
                  </a:rPr>
                  <a:t>X is input variable set</a:t>
                </a:r>
              </a:p>
              <a:p>
                <a:pPr lvl="1">
                  <a:buFont typeface="Arial" panose="020B0604020202020204" pitchFamily="34" charset="0"/>
                  <a:buChar char="•"/>
                </a:pPr>
                <a:r>
                  <a:rPr lang="en-US" sz="1600" dirty="0" smtClean="0">
                    <a:latin typeface="Calibri" panose="020F0502020204030204" pitchFamily="34" charset="0"/>
                  </a:rPr>
                  <a:t>Y is output class set (0, 1) </a:t>
                </a:r>
              </a:p>
              <a:p>
                <a:pPr lvl="1">
                  <a:buFont typeface="Arial" panose="020B0604020202020204" pitchFamily="34" charset="0"/>
                  <a:buChar char="•"/>
                </a:pPr>
                <a:r>
                  <a:rPr lang="en-US" sz="1600" dirty="0" smtClean="0">
                    <a:latin typeface="Calibri" panose="020F0502020204030204" pitchFamily="34" charset="0"/>
                  </a:rPr>
                  <a:t>S  is </a:t>
                </a:r>
                <a:r>
                  <a:rPr lang="en-IN" sz="1600" dirty="0" smtClean="0">
                    <a:latin typeface="Calibri" panose="020F0502020204030204" pitchFamily="34" charset="0"/>
                  </a:rPr>
                  <a:t>random binary selection </a:t>
                </a:r>
                <a:r>
                  <a:rPr lang="en-IN" sz="1600" dirty="0">
                    <a:latin typeface="Calibri" panose="020F0502020204030204" pitchFamily="34" charset="0"/>
                  </a:rPr>
                  <a:t>variable for each of the N samples in (X, </a:t>
                </a:r>
                <a:r>
                  <a:rPr lang="en-IN" sz="1600" dirty="0" smtClean="0">
                    <a:latin typeface="Calibri" panose="020F0502020204030204" pitchFamily="34" charset="0"/>
                  </a:rPr>
                  <a:t>Y).</a:t>
                </a:r>
              </a:p>
              <a:p>
                <a:pPr lvl="2">
                  <a:buFont typeface="Wingdings" panose="05000000000000000000" pitchFamily="2" charset="2"/>
                  <a:buChar char="§"/>
                </a:pPr>
                <a:r>
                  <a:rPr lang="en-IN" sz="1400" dirty="0" smtClean="0">
                    <a:latin typeface="Calibri" panose="020F0502020204030204" pitchFamily="34" charset="0"/>
                  </a:rPr>
                  <a:t>1 </a:t>
                </a:r>
                <a:r>
                  <a:rPr lang="en-IN" sz="1400" dirty="0">
                    <a:latin typeface="Calibri" panose="020F0502020204030204" pitchFamily="34" charset="0"/>
                  </a:rPr>
                  <a:t>if the point is in (X, Y ) and </a:t>
                </a:r>
                <a:endParaRPr lang="en-IN" sz="1400" dirty="0" smtClean="0">
                  <a:latin typeface="Calibri" panose="020F0502020204030204" pitchFamily="34" charset="0"/>
                </a:endParaRPr>
              </a:p>
              <a:p>
                <a:pPr lvl="2">
                  <a:buFont typeface="Wingdings" panose="05000000000000000000" pitchFamily="2" charset="2"/>
                  <a:buChar char="§"/>
                </a:pPr>
                <a:r>
                  <a:rPr lang="en-IN" sz="1400" dirty="0" smtClean="0">
                    <a:latin typeface="Calibri" panose="020F0502020204030204" pitchFamily="34" charset="0"/>
                  </a:rPr>
                  <a:t>0 </a:t>
                </a:r>
                <a:r>
                  <a:rPr lang="en-IN" sz="1400" dirty="0">
                    <a:latin typeface="Calibri" panose="020F0502020204030204" pitchFamily="34" charset="0"/>
                  </a:rPr>
                  <a:t>otherwise.</a:t>
                </a:r>
                <a:endParaRPr lang="en-US" sz="1400" dirty="0" smtClean="0">
                  <a:latin typeface="Calibri" panose="020F0502020204030204" pitchFamily="34" charset="0"/>
                </a:endParaRPr>
              </a:p>
              <a:p>
                <a:pPr lvl="1">
                  <a:buFont typeface="Arial" panose="020B0604020202020204" pitchFamily="34" charset="0"/>
                  <a:buChar char="•"/>
                </a:pPr>
                <a:r>
                  <a:rPr lang="en-IN" sz="1600" dirty="0" smtClean="0">
                    <a:latin typeface="Calibri" panose="020F0502020204030204" pitchFamily="34" charset="0"/>
                  </a:rPr>
                  <a:t> </a:t>
                </a:r>
                <a:r>
                  <a:rPr lang="en-IN" sz="1600" dirty="0">
                    <a:latin typeface="Calibri" panose="020F0502020204030204" pitchFamily="34" charset="0"/>
                  </a:rPr>
                  <a:t>+ </a:t>
                </a:r>
                <a:r>
                  <a:rPr lang="en-IN" sz="1600" dirty="0" smtClean="0">
                    <a:latin typeface="Calibri" panose="020F0502020204030204" pitchFamily="34" charset="0"/>
                  </a:rPr>
                  <a:t> denote  </a:t>
                </a:r>
                <a:r>
                  <a:rPr lang="en-IN" sz="1600" dirty="0">
                    <a:latin typeface="Calibri" panose="020F0502020204030204" pitchFamily="34" charset="0"/>
                  </a:rPr>
                  <a:t>y = </a:t>
                </a:r>
                <a:r>
                  <a:rPr lang="en-IN" sz="1600" dirty="0" smtClean="0">
                    <a:latin typeface="Calibri" panose="020F0502020204030204" pitchFamily="34" charset="0"/>
                  </a:rPr>
                  <a:t>1</a:t>
                </a:r>
              </a:p>
              <a:p>
                <a:pPr lvl="1">
                  <a:buFont typeface="Arial" panose="020B0604020202020204" pitchFamily="34" charset="0"/>
                  <a:buChar char="•"/>
                </a:pPr>
                <a:r>
                  <a:rPr lang="en-IN" sz="1600" dirty="0" smtClean="0">
                    <a:latin typeface="Calibri" panose="020F0502020204030204" pitchFamily="34" charset="0"/>
                  </a:rPr>
                  <a:t> </a:t>
                </a:r>
                <a:r>
                  <a:rPr lang="en-IN" sz="1600" dirty="0">
                    <a:latin typeface="Calibri" panose="020F0502020204030204" pitchFamily="34" charset="0"/>
                  </a:rPr>
                  <a:t>− denote y = </a:t>
                </a:r>
                <a:r>
                  <a:rPr lang="en-IN" sz="1600" dirty="0" smtClean="0">
                    <a:latin typeface="Calibri" panose="020F0502020204030204" pitchFamily="34" charset="0"/>
                  </a:rPr>
                  <a:t>0, </a:t>
                </a:r>
              </a:p>
              <a:p>
                <a:pPr lvl="2">
                  <a:buFont typeface="Arial" panose="020B0604020202020204" pitchFamily="34" charset="0"/>
                  <a:buChar char="•"/>
                </a:pPr>
                <a:r>
                  <a:rPr lang="es-ES" sz="1400" dirty="0" smtClean="0">
                    <a:latin typeface="Calibri" panose="020F0502020204030204" pitchFamily="34" charset="0"/>
                  </a:rPr>
                  <a:t>p</a:t>
                </a:r>
                <a:r>
                  <a:rPr lang="es-ES" sz="1400" dirty="0">
                    <a:latin typeface="Calibri" panose="020F0502020204030204" pitchFamily="34" charset="0"/>
                  </a:rPr>
                  <a:t>(+, x) = p(y = 1, x) and p(−, x) = p(y = 0, x). </a:t>
                </a:r>
                <a:endParaRPr lang="es-ES" sz="1400" dirty="0" smtClean="0">
                  <a:latin typeface="Calibri" panose="020F0502020204030204" pitchFamily="34" charset="0"/>
                </a:endParaRPr>
              </a:p>
              <a:p>
                <a:endParaRPr lang="en-IN" sz="1600" dirty="0" smtClean="0">
                  <a:latin typeface="Calibri" panose="020F0502020204030204" pitchFamily="34" charset="0"/>
                </a:endParaRPr>
              </a:p>
              <a:p>
                <a:r>
                  <a:rPr lang="en-IN" sz="1600" dirty="0" smtClean="0">
                    <a:latin typeface="Calibri" panose="020F0502020204030204" pitchFamily="34" charset="0"/>
                  </a:rPr>
                  <a:t>From Bayes</a:t>
                </a:r>
                <a:r>
                  <a:rPr lang="en-IN" sz="1600" dirty="0">
                    <a:latin typeface="Calibri" panose="020F0502020204030204" pitchFamily="34" charset="0"/>
                  </a:rPr>
                  <a:t>’ rule, </a:t>
                </a:r>
                <a:r>
                  <a:rPr lang="en-IN" sz="1600" dirty="0" smtClean="0">
                    <a:latin typeface="Calibri" panose="020F0502020204030204" pitchFamily="34" charset="0"/>
                  </a:rPr>
                  <a:t>we </a:t>
                </a:r>
                <a:r>
                  <a:rPr lang="en-IN" sz="1600" dirty="0">
                    <a:latin typeface="Calibri" panose="020F0502020204030204" pitchFamily="34" charset="0"/>
                  </a:rPr>
                  <a:t>can write:</a:t>
                </a:r>
              </a:p>
              <a:p>
                <a:pPr marL="0" indent="0">
                  <a:buNone/>
                </a:pPr>
                <a:r>
                  <a:rPr lang="en-IN" sz="1600" dirty="0" smtClean="0">
                    <a:latin typeface="Calibri" panose="020F0502020204030204" pitchFamily="34" charset="0"/>
                  </a:rPr>
                  <a:t>	p</a:t>
                </a:r>
                <a:r>
                  <a:rPr lang="en-IN" sz="1600" dirty="0">
                    <a:latin typeface="Calibri" panose="020F0502020204030204" pitchFamily="34" charset="0"/>
                  </a:rPr>
                  <a:t>(+|x, s = 1)</a:t>
                </a:r>
                <a14:m>
                  <m:oMath xmlns:m="http://schemas.openxmlformats.org/officeDocument/2006/math">
                    <m:r>
                      <a:rPr lang="en-IN" sz="1600" i="1" smtClean="0">
                        <a:latin typeface="Cambria Math"/>
                      </a:rPr>
                      <m:t>=</m:t>
                    </m:r>
                    <m:f>
                      <m:fPr>
                        <m:ctrlPr>
                          <a:rPr lang="en-IN" sz="1600" i="1" smtClean="0">
                            <a:latin typeface="Cambria Math"/>
                          </a:rPr>
                        </m:ctrlPr>
                      </m:fPr>
                      <m:num>
                        <m:r>
                          <m:rPr>
                            <m:nor/>
                          </m:rPr>
                          <a:rPr lang="en-IN" sz="1600" dirty="0">
                            <a:latin typeface="Calibri" panose="020F0502020204030204" pitchFamily="34" charset="0"/>
                          </a:rPr>
                          <m:t>p</m:t>
                        </m:r>
                        <m:r>
                          <m:rPr>
                            <m:nor/>
                          </m:rPr>
                          <a:rPr lang="en-IN" sz="1600" dirty="0">
                            <a:latin typeface="Calibri" panose="020F0502020204030204" pitchFamily="34" charset="0"/>
                          </a:rPr>
                          <m:t>(</m:t>
                        </m:r>
                        <m:r>
                          <m:rPr>
                            <m:nor/>
                          </m:rPr>
                          <a:rPr lang="en-IN" sz="1600" dirty="0">
                            <a:latin typeface="Calibri" panose="020F0502020204030204" pitchFamily="34" charset="0"/>
                          </a:rPr>
                          <m:t>s</m:t>
                        </m:r>
                        <m:r>
                          <m:rPr>
                            <m:nor/>
                          </m:rPr>
                          <a:rPr lang="en-IN" sz="1600" dirty="0">
                            <a:latin typeface="Calibri" panose="020F0502020204030204" pitchFamily="34" charset="0"/>
                          </a:rPr>
                          <m:t> = 1|+)</m:t>
                        </m:r>
                        <m:r>
                          <m:rPr>
                            <m:nor/>
                          </m:rPr>
                          <a:rPr lang="en-IN" sz="1600" dirty="0">
                            <a:latin typeface="Calibri" panose="020F0502020204030204" pitchFamily="34" charset="0"/>
                          </a:rPr>
                          <m:t>p</m:t>
                        </m:r>
                        <m:r>
                          <m:rPr>
                            <m:nor/>
                          </m:rPr>
                          <a:rPr lang="en-IN" sz="1600" dirty="0">
                            <a:latin typeface="Calibri" panose="020F0502020204030204" pitchFamily="34" charset="0"/>
                          </a:rPr>
                          <m:t>(+|</m:t>
                        </m:r>
                        <m:r>
                          <m:rPr>
                            <m:nor/>
                          </m:rPr>
                          <a:rPr lang="en-IN" sz="1600" dirty="0">
                            <a:latin typeface="Calibri" panose="020F0502020204030204" pitchFamily="34" charset="0"/>
                          </a:rPr>
                          <m:t>x</m:t>
                        </m:r>
                        <m:r>
                          <m:rPr>
                            <m:nor/>
                          </m:rPr>
                          <a:rPr lang="en-IN" sz="1600" dirty="0">
                            <a:latin typeface="Calibri" panose="020F0502020204030204" pitchFamily="34" charset="0"/>
                          </a:rPr>
                          <m:t>)</m:t>
                        </m:r>
                      </m:num>
                      <m:den>
                        <m:r>
                          <m:rPr>
                            <m:nor/>
                          </m:rPr>
                          <a:rPr lang="en-IN" sz="1600">
                            <a:latin typeface="Calibri" panose="020F0502020204030204" pitchFamily="34" charset="0"/>
                          </a:rPr>
                          <m:t>p</m:t>
                        </m:r>
                        <m:r>
                          <m:rPr>
                            <m:nor/>
                          </m:rPr>
                          <a:rPr lang="en-IN" sz="1600">
                            <a:latin typeface="Calibri" panose="020F0502020204030204" pitchFamily="34" charset="0"/>
                          </a:rPr>
                          <m:t>(</m:t>
                        </m:r>
                        <m:r>
                          <m:rPr>
                            <m:nor/>
                          </m:rPr>
                          <a:rPr lang="en-IN" sz="1600">
                            <a:latin typeface="Calibri" panose="020F0502020204030204" pitchFamily="34" charset="0"/>
                          </a:rPr>
                          <m:t>s</m:t>
                        </m:r>
                        <m:r>
                          <m:rPr>
                            <m:nor/>
                          </m:rPr>
                          <a:rPr lang="en-IN" sz="1600">
                            <a:latin typeface="Calibri" panose="020F0502020204030204" pitchFamily="34" charset="0"/>
                          </a:rPr>
                          <m:t> = 1|+)</m:t>
                        </m:r>
                        <m:r>
                          <m:rPr>
                            <m:nor/>
                          </m:rPr>
                          <a:rPr lang="en-IN" sz="1600">
                            <a:latin typeface="Calibri" panose="020F0502020204030204" pitchFamily="34" charset="0"/>
                          </a:rPr>
                          <m:t>p</m:t>
                        </m:r>
                        <m:r>
                          <m:rPr>
                            <m:nor/>
                          </m:rPr>
                          <a:rPr lang="en-IN" sz="1600">
                            <a:latin typeface="Calibri" panose="020F0502020204030204" pitchFamily="34" charset="0"/>
                          </a:rPr>
                          <m:t>(+|</m:t>
                        </m:r>
                        <m:r>
                          <m:rPr>
                            <m:nor/>
                          </m:rPr>
                          <a:rPr lang="en-IN" sz="1600">
                            <a:latin typeface="Calibri" panose="020F0502020204030204" pitchFamily="34" charset="0"/>
                          </a:rPr>
                          <m:t>x</m:t>
                        </m:r>
                        <m:r>
                          <m:rPr>
                            <m:nor/>
                          </m:rPr>
                          <a:rPr lang="en-IN" sz="1600">
                            <a:latin typeface="Calibri" panose="020F0502020204030204" pitchFamily="34" charset="0"/>
                          </a:rPr>
                          <m:t>) + </m:t>
                        </m:r>
                        <m:r>
                          <m:rPr>
                            <m:nor/>
                          </m:rPr>
                          <a:rPr lang="en-IN" sz="1600">
                            <a:latin typeface="Calibri" panose="020F0502020204030204" pitchFamily="34" charset="0"/>
                          </a:rPr>
                          <m:t>p</m:t>
                        </m:r>
                        <m:r>
                          <m:rPr>
                            <m:nor/>
                          </m:rPr>
                          <a:rPr lang="en-IN" sz="1600">
                            <a:latin typeface="Calibri" panose="020F0502020204030204" pitchFamily="34" charset="0"/>
                          </a:rPr>
                          <m:t>(</m:t>
                        </m:r>
                        <m:r>
                          <m:rPr>
                            <m:nor/>
                          </m:rPr>
                          <a:rPr lang="en-IN" sz="1600">
                            <a:latin typeface="Calibri" panose="020F0502020204030204" pitchFamily="34" charset="0"/>
                          </a:rPr>
                          <m:t>s</m:t>
                        </m:r>
                        <m:r>
                          <m:rPr>
                            <m:nor/>
                          </m:rPr>
                          <a:rPr lang="en-IN" sz="1600">
                            <a:latin typeface="Calibri" panose="020F0502020204030204" pitchFamily="34" charset="0"/>
                          </a:rPr>
                          <m:t> = 1|−)</m:t>
                        </m:r>
                        <m:r>
                          <m:rPr>
                            <m:nor/>
                          </m:rPr>
                          <a:rPr lang="en-IN" sz="1600">
                            <a:latin typeface="Calibri" panose="020F0502020204030204" pitchFamily="34" charset="0"/>
                          </a:rPr>
                          <m:t>p</m:t>
                        </m:r>
                        <m:r>
                          <m:rPr>
                            <m:nor/>
                          </m:rPr>
                          <a:rPr lang="en-IN" sz="1600">
                            <a:latin typeface="Calibri" panose="020F0502020204030204" pitchFamily="34" charset="0"/>
                          </a:rPr>
                          <m:t>(−|</m:t>
                        </m:r>
                        <m:r>
                          <m:rPr>
                            <m:nor/>
                          </m:rPr>
                          <a:rPr lang="en-IN" sz="1600">
                            <a:latin typeface="Calibri" panose="020F0502020204030204" pitchFamily="34" charset="0"/>
                          </a:rPr>
                          <m:t>x</m:t>
                        </m:r>
                        <m:r>
                          <m:rPr>
                            <m:nor/>
                          </m:rPr>
                          <a:rPr lang="en-IN" sz="1600">
                            <a:latin typeface="Calibri" panose="020F0502020204030204" pitchFamily="34" charset="0"/>
                          </a:rPr>
                          <m:t>)</m:t>
                        </m:r>
                      </m:den>
                    </m:f>
                  </m:oMath>
                </a14:m>
                <a:r>
                  <a:rPr lang="en-US" sz="1600" dirty="0" smtClean="0">
                    <a:latin typeface="Calibri" panose="020F0502020204030204" pitchFamily="34" charset="0"/>
                  </a:rPr>
                  <a:t>	…… </a:t>
                </a:r>
                <a:r>
                  <a:rPr lang="en-US" sz="1600" dirty="0" err="1" smtClean="0">
                    <a:latin typeface="Calibri" panose="020F0502020204030204" pitchFamily="34" charset="0"/>
                  </a:rPr>
                  <a:t>Eq</a:t>
                </a:r>
                <a:r>
                  <a:rPr lang="en-US" sz="1600" dirty="0" smtClean="0">
                    <a:latin typeface="Calibri" panose="020F0502020204030204" pitchFamily="34" charset="0"/>
                  </a:rPr>
                  <a:t> 1.</a:t>
                </a:r>
              </a:p>
            </p:txBody>
          </p:sp>
        </mc:Choice>
        <mc:Fallback xmlns="">
          <p:sp>
            <p:nvSpPr>
              <p:cNvPr id="5" name="Content Placeholder 4"/>
              <p:cNvSpPr>
                <a:spLocks noGrp="1" noRot="1" noChangeAspect="1" noMove="1" noResize="1" noEditPoints="1" noAdjustHandles="1" noChangeArrowheads="1" noChangeShapeType="1" noTextEdit="1"/>
              </p:cNvSpPr>
              <p:nvPr>
                <p:ph sz="quarter" idx="13"/>
              </p:nvPr>
            </p:nvSpPr>
            <p:spPr>
              <a:xfrm>
                <a:off x="265688" y="947144"/>
                <a:ext cx="8641655" cy="5113337"/>
              </a:xfrm>
              <a:blipFill rotWithShape="1">
                <a:blip r:embed="rId2"/>
                <a:stretch>
                  <a:fillRect l="-1341" t="-1192"/>
                </a:stretch>
              </a:blipFill>
            </p:spPr>
            <p:txBody>
              <a:bodyPr/>
              <a:lstStyle/>
              <a:p>
                <a:r>
                  <a:rPr lang="en-IN">
                    <a:noFill/>
                  </a:rPr>
                  <a:t> </a:t>
                </a:r>
              </a:p>
            </p:txBody>
          </p:sp>
        </mc:Fallback>
      </mc:AlternateContent>
      <p:sp>
        <p:nvSpPr>
          <p:cNvPr id="6" name="Date Placeholder 5"/>
          <p:cNvSpPr>
            <a:spLocks noGrp="1"/>
          </p:cNvSpPr>
          <p:nvPr>
            <p:ph type="dt" sz="half" idx="15"/>
          </p:nvPr>
        </p:nvSpPr>
        <p:spPr/>
        <p:txBody>
          <a:bodyPr/>
          <a:lstStyle/>
          <a:p>
            <a:r>
              <a:rPr lang="en-IN" smtClean="0"/>
              <a:t>2018-04-17   </a:t>
            </a:r>
            <a:r>
              <a:rPr lang="en-IN" b="1" smtClean="0"/>
              <a:t>restricted</a:t>
            </a:r>
            <a:endParaRPr lang="en-IN" b="1"/>
          </a:p>
        </p:txBody>
      </p:sp>
    </p:spTree>
    <p:extLst>
      <p:ext uri="{BB962C8B-B14F-4D97-AF65-F5344CB8AC3E}">
        <p14:creationId xmlns:p14="http://schemas.microsoft.com/office/powerpoint/2010/main" val="377445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6"/>
          </p:nvPr>
        </p:nvSpPr>
        <p:spPr/>
        <p:txBody>
          <a:bodyPr/>
          <a:lstStyle/>
          <a:p>
            <a:r>
              <a:rPr lang="en-IN" smtClean="0"/>
              <a:t>Copyright © Infineon Technologies AG 2018. All rights reserved.</a:t>
            </a:r>
            <a:endParaRPr lang="en-IN"/>
          </a:p>
        </p:txBody>
      </p:sp>
      <p:sp>
        <p:nvSpPr>
          <p:cNvPr id="3" name="Slide Number Placeholder 2"/>
          <p:cNvSpPr>
            <a:spLocks noGrp="1"/>
          </p:cNvSpPr>
          <p:nvPr>
            <p:ph type="sldNum" sz="quarter" idx="14"/>
          </p:nvPr>
        </p:nvSpPr>
        <p:spPr/>
        <p:txBody>
          <a:bodyPr/>
          <a:lstStyle/>
          <a:p>
            <a:fld id="{1C3A6870-E5EB-4671-8370-7DA786D67513}" type="slidenum">
              <a:rPr lang="en-IN" smtClean="0"/>
              <a:pPr/>
              <a:t>11</a:t>
            </a:fld>
            <a:endParaRPr lang="en-IN"/>
          </a:p>
        </p:txBody>
      </p:sp>
      <mc:AlternateContent xmlns:mc="http://schemas.openxmlformats.org/markup-compatibility/2006" xmlns:a14="http://schemas.microsoft.com/office/drawing/2010/main">
        <mc:Choice Requires="a14">
          <p:sp>
            <p:nvSpPr>
              <p:cNvPr id="5" name="Content Placeholder 4"/>
              <p:cNvSpPr>
                <a:spLocks noGrp="1"/>
              </p:cNvSpPr>
              <p:nvPr>
                <p:ph sz="quarter" idx="13"/>
              </p:nvPr>
            </p:nvSpPr>
            <p:spPr>
              <a:xfrm>
                <a:off x="251520" y="980728"/>
                <a:ext cx="8641655" cy="5113337"/>
              </a:xfrm>
            </p:spPr>
            <p:txBody>
              <a:bodyPr>
                <a:noAutofit/>
              </a:bodyPr>
              <a:lstStyle/>
              <a:p>
                <a:r>
                  <a:rPr lang="en-IN" sz="1600" dirty="0" smtClean="0">
                    <a:solidFill>
                      <a:schemeClr val="tx1"/>
                    </a:solidFill>
                    <a:latin typeface="Calibri" panose="020F0502020204030204" pitchFamily="34" charset="0"/>
                  </a:rPr>
                  <a:t>Let, </a:t>
                </a:r>
              </a:p>
              <a:p>
                <a:pPr lvl="1">
                  <a:buFont typeface="Arial" panose="020B0604020202020204" pitchFamily="34" charset="0"/>
                  <a:buChar char="•"/>
                </a:pPr>
                <a:r>
                  <a:rPr lang="en-IN" sz="1600" dirty="0" smtClean="0">
                    <a:solidFill>
                      <a:schemeClr val="tx1"/>
                    </a:solidFill>
                    <a:latin typeface="Calibri" panose="020F0502020204030204" pitchFamily="34" charset="0"/>
                  </a:rPr>
                  <a:t>β </a:t>
                </a:r>
                <a:r>
                  <a:rPr lang="en-IN" sz="1600" dirty="0">
                    <a:solidFill>
                      <a:schemeClr val="tx1"/>
                    </a:solidFill>
                    <a:latin typeface="Calibri" panose="020F0502020204030204" pitchFamily="34" charset="0"/>
                  </a:rPr>
                  <a:t>= p(s = 1|−</a:t>
                </a:r>
                <a:r>
                  <a:rPr lang="en-IN" sz="1600" dirty="0" smtClean="0">
                    <a:solidFill>
                      <a:schemeClr val="tx1"/>
                    </a:solidFill>
                    <a:latin typeface="Calibri" panose="020F0502020204030204" pitchFamily="34" charset="0"/>
                  </a:rPr>
                  <a:t>), the </a:t>
                </a:r>
                <a:r>
                  <a:rPr lang="en-IN" sz="1600" dirty="0">
                    <a:solidFill>
                      <a:schemeClr val="tx1"/>
                    </a:solidFill>
                    <a:latin typeface="Calibri" panose="020F0502020204030204" pitchFamily="34" charset="0"/>
                  </a:rPr>
                  <a:t>probability of </a:t>
                </a:r>
                <a:r>
                  <a:rPr lang="en-IN" sz="1600" dirty="0" smtClean="0">
                    <a:solidFill>
                      <a:schemeClr val="tx1"/>
                    </a:solidFill>
                    <a:latin typeface="Calibri" panose="020F0502020204030204" pitchFamily="34" charset="0"/>
                  </a:rPr>
                  <a:t>selecting a </a:t>
                </a:r>
                <a:r>
                  <a:rPr lang="en-IN" sz="1600" dirty="0">
                    <a:solidFill>
                      <a:schemeClr val="tx1"/>
                    </a:solidFill>
                    <a:latin typeface="Calibri" panose="020F0502020204030204" pitchFamily="34" charset="0"/>
                  </a:rPr>
                  <a:t>negative instance with </a:t>
                </a:r>
                <a:r>
                  <a:rPr lang="en-IN" sz="1600" dirty="0" err="1" smtClean="0">
                    <a:solidFill>
                      <a:schemeClr val="tx1"/>
                    </a:solidFill>
                    <a:latin typeface="Calibri" panose="020F0502020204030204" pitchFamily="34" charset="0"/>
                  </a:rPr>
                  <a:t>undersampling</a:t>
                </a:r>
                <a:r>
                  <a:rPr lang="en-IN" sz="1600" dirty="0">
                    <a:solidFill>
                      <a:schemeClr val="tx1"/>
                    </a:solidFill>
                    <a:latin typeface="Calibri" panose="020F0502020204030204" pitchFamily="34" charset="0"/>
                  </a:rPr>
                  <a:t>.</a:t>
                </a:r>
                <a:endParaRPr lang="en-IN" sz="1600" dirty="0" smtClean="0">
                  <a:solidFill>
                    <a:schemeClr val="tx1"/>
                  </a:solidFill>
                  <a:latin typeface="Calibri" panose="020F0502020204030204" pitchFamily="34" charset="0"/>
                </a:endParaRPr>
              </a:p>
              <a:p>
                <a:pPr lvl="1">
                  <a:buFont typeface="Arial" panose="020B0604020202020204" pitchFamily="34" charset="0"/>
                  <a:buChar char="•"/>
                </a:pPr>
                <a:r>
                  <a:rPr lang="en-IN" sz="1600" dirty="0" smtClean="0">
                    <a:solidFill>
                      <a:schemeClr val="tx1"/>
                    </a:solidFill>
                    <a:latin typeface="Calibri" panose="020F0502020204030204" pitchFamily="34" charset="0"/>
                  </a:rPr>
                  <a:t>p </a:t>
                </a:r>
                <a:r>
                  <a:rPr lang="en-IN" sz="1600" dirty="0">
                    <a:solidFill>
                      <a:schemeClr val="tx1"/>
                    </a:solidFill>
                    <a:latin typeface="Calibri" panose="020F0502020204030204" pitchFamily="34" charset="0"/>
                  </a:rPr>
                  <a:t>= p(+|x) as </a:t>
                </a:r>
                <a:r>
                  <a:rPr lang="en-IN" sz="1600" dirty="0" smtClean="0">
                    <a:solidFill>
                      <a:schemeClr val="tx1"/>
                    </a:solidFill>
                    <a:latin typeface="Calibri" panose="020F0502020204030204" pitchFamily="34" charset="0"/>
                  </a:rPr>
                  <a:t>the posterior </a:t>
                </a:r>
                <a:r>
                  <a:rPr lang="en-IN" sz="1600" dirty="0">
                    <a:solidFill>
                      <a:schemeClr val="tx1"/>
                    </a:solidFill>
                    <a:latin typeface="Calibri" panose="020F0502020204030204" pitchFamily="34" charset="0"/>
                  </a:rPr>
                  <a:t>probability of the positive class on the </a:t>
                </a:r>
                <a:r>
                  <a:rPr lang="en-IN" sz="1600" dirty="0" smtClean="0">
                    <a:solidFill>
                      <a:schemeClr val="tx1"/>
                    </a:solidFill>
                    <a:latin typeface="Calibri" panose="020F0502020204030204" pitchFamily="34" charset="0"/>
                  </a:rPr>
                  <a:t>original dataset,</a:t>
                </a:r>
              </a:p>
              <a:p>
                <a:pPr lvl="1">
                  <a:buFont typeface="Arial" panose="020B0604020202020204" pitchFamily="34" charset="0"/>
                  <a:buChar char="•"/>
                </a:pPr>
                <a:r>
                  <a:rPr lang="en-IN" sz="1600" dirty="0" err="1" smtClean="0">
                    <a:solidFill>
                      <a:schemeClr val="tx1"/>
                    </a:solidFill>
                    <a:latin typeface="Calibri" panose="020F0502020204030204" pitchFamily="34" charset="0"/>
                  </a:rPr>
                  <a:t>p</a:t>
                </a:r>
                <a:r>
                  <a:rPr lang="en-IN" sz="1600" baseline="-25000" dirty="0" err="1" smtClean="0">
                    <a:solidFill>
                      <a:schemeClr val="tx1"/>
                    </a:solidFill>
                    <a:latin typeface="Calibri" panose="020F0502020204030204" pitchFamily="34" charset="0"/>
                  </a:rPr>
                  <a:t>s</a:t>
                </a:r>
                <a:r>
                  <a:rPr lang="en-IN" sz="1600" dirty="0" smtClean="0">
                    <a:solidFill>
                      <a:schemeClr val="tx1"/>
                    </a:solidFill>
                    <a:latin typeface="Calibri" panose="020F0502020204030204" pitchFamily="34" charset="0"/>
                  </a:rPr>
                  <a:t> </a:t>
                </a:r>
                <a:r>
                  <a:rPr lang="en-IN" sz="1600" dirty="0">
                    <a:solidFill>
                      <a:schemeClr val="tx1"/>
                    </a:solidFill>
                    <a:latin typeface="Calibri" panose="020F0502020204030204" pitchFamily="34" charset="0"/>
                  </a:rPr>
                  <a:t>= p(+|x, s = 1) as the posterior </a:t>
                </a:r>
                <a:r>
                  <a:rPr lang="en-IN" sz="1600" dirty="0" smtClean="0">
                    <a:solidFill>
                      <a:schemeClr val="tx1"/>
                    </a:solidFill>
                    <a:latin typeface="Calibri" panose="020F0502020204030204" pitchFamily="34" charset="0"/>
                  </a:rPr>
                  <a:t>probability after </a:t>
                </a:r>
                <a:r>
                  <a:rPr lang="en-IN" sz="1600" dirty="0">
                    <a:solidFill>
                      <a:schemeClr val="tx1"/>
                    </a:solidFill>
                    <a:latin typeface="Calibri" panose="020F0502020204030204" pitchFamily="34" charset="0"/>
                  </a:rPr>
                  <a:t>sampling</a:t>
                </a:r>
                <a:r>
                  <a:rPr lang="en-IN" sz="1600" dirty="0" smtClean="0">
                    <a:solidFill>
                      <a:schemeClr val="tx1"/>
                    </a:solidFill>
                    <a:latin typeface="Calibri" panose="020F0502020204030204" pitchFamily="34" charset="0"/>
                  </a:rPr>
                  <a:t>.</a:t>
                </a:r>
                <a:endParaRPr lang="en-US" sz="1600" dirty="0" smtClean="0">
                  <a:solidFill>
                    <a:schemeClr val="tx1"/>
                  </a:solidFill>
                  <a:latin typeface="Calibri" panose="020F0502020204030204" pitchFamily="34" charset="0"/>
                </a:endParaRPr>
              </a:p>
              <a:p>
                <a:r>
                  <a:rPr lang="en-US" sz="1600" dirty="0" smtClean="0">
                    <a:solidFill>
                      <a:schemeClr val="tx1"/>
                    </a:solidFill>
                    <a:latin typeface="Calibri" panose="020F0502020204030204" pitchFamily="34" charset="0"/>
                  </a:rPr>
                  <a:t>From eq. 1, we can derive:     (from </a:t>
                </a:r>
                <a:r>
                  <a:rPr lang="en-US" sz="1600" dirty="0" smtClean="0">
                    <a:solidFill>
                      <a:schemeClr val="tx1"/>
                    </a:solidFill>
                    <a:latin typeface="Calibri" panose="020F0502020204030204" pitchFamily="34" charset="0"/>
                    <a:hlinkClick r:id="rId2" action="ppaction://hlinksldjump"/>
                  </a:rPr>
                  <a:t>[6]</a:t>
                </a:r>
                <a:r>
                  <a:rPr lang="en-US" sz="1600" dirty="0" smtClean="0">
                    <a:solidFill>
                      <a:schemeClr val="tx1"/>
                    </a:solidFill>
                    <a:latin typeface="Calibri" panose="020F0502020204030204" pitchFamily="34" charset="0"/>
                  </a:rPr>
                  <a:t> </a:t>
                </a:r>
                <a:r>
                  <a:rPr lang="en-US" sz="1600" dirty="0" smtClean="0">
                    <a:solidFill>
                      <a:schemeClr val="tx1"/>
                    </a:solidFill>
                    <a:latin typeface="Calibri" panose="020F0502020204030204" pitchFamily="34" charset="0"/>
                    <a:hlinkClick r:id="rId2" action="ppaction://hlinksldjump"/>
                  </a:rPr>
                  <a:t>[7]</a:t>
                </a:r>
                <a:r>
                  <a:rPr lang="en-US" sz="1600" dirty="0" smtClean="0">
                    <a:solidFill>
                      <a:schemeClr val="tx1"/>
                    </a:solidFill>
                    <a:latin typeface="Calibri" panose="020F0502020204030204" pitchFamily="34" charset="0"/>
                  </a:rPr>
                  <a:t>)  </a:t>
                </a:r>
              </a:p>
              <a:p>
                <a:pPr marL="288000" lvl="1" indent="0">
                  <a:buNone/>
                </a:pPr>
                <a:r>
                  <a:rPr lang="en-US" sz="1600" b="1" dirty="0" smtClean="0">
                    <a:solidFill>
                      <a:schemeClr val="tx1"/>
                    </a:solidFill>
                    <a:latin typeface="Calibri" panose="020F0502020204030204" pitchFamily="34" charset="0"/>
                  </a:rPr>
                  <a:t>	</a:t>
                </a:r>
                <a:r>
                  <a:rPr lang="en-IN" sz="1600" b="1" dirty="0" smtClean="0">
                    <a:solidFill>
                      <a:schemeClr val="tx1"/>
                    </a:solidFill>
                    <a:latin typeface="Calibri" panose="020F0502020204030204" pitchFamily="34" charset="0"/>
                  </a:rPr>
                  <a:t>p</a:t>
                </a:r>
                <a:r>
                  <a:rPr lang="en-IN" sz="1600" b="1" baseline="-25000" dirty="0" err="1" smtClean="0">
                    <a:solidFill>
                      <a:schemeClr val="tx1"/>
                    </a:solidFill>
                    <a:latin typeface="Calibri" panose="020F0502020204030204" pitchFamily="34" charset="0"/>
                  </a:rPr>
                  <a:t>s</a:t>
                </a:r>
                <a14:m>
                  <m:oMath xmlns:m="http://schemas.openxmlformats.org/officeDocument/2006/math">
                    <m:r>
                      <a:rPr lang="en-US" sz="1600" b="1" i="0" smtClean="0">
                        <a:solidFill>
                          <a:schemeClr val="tx1"/>
                        </a:solidFill>
                        <a:latin typeface="Cambria Math"/>
                      </a:rPr>
                      <m:t> </m:t>
                    </m:r>
                    <m:r>
                      <a:rPr lang="en-IN" sz="1600" b="1" i="1">
                        <a:solidFill>
                          <a:schemeClr val="tx1"/>
                        </a:solidFill>
                        <a:latin typeface="Cambria Math"/>
                      </a:rPr>
                      <m:t>=</m:t>
                    </m:r>
                    <m:f>
                      <m:fPr>
                        <m:ctrlPr>
                          <a:rPr lang="en-IN" sz="1600" b="1" i="1">
                            <a:solidFill>
                              <a:schemeClr val="tx1"/>
                            </a:solidFill>
                            <a:latin typeface="Cambria Math"/>
                          </a:rPr>
                        </m:ctrlPr>
                      </m:fPr>
                      <m:num>
                        <m:r>
                          <m:rPr>
                            <m:nor/>
                          </m:rPr>
                          <a:rPr lang="en-US" sz="1600" b="1" i="0" dirty="0" smtClean="0">
                            <a:solidFill>
                              <a:schemeClr val="tx1"/>
                            </a:solidFill>
                            <a:latin typeface="Calibri" panose="020F0502020204030204" pitchFamily="34" charset="0"/>
                          </a:rPr>
                          <m:t>p</m:t>
                        </m:r>
                      </m:num>
                      <m:den>
                        <m:r>
                          <m:rPr>
                            <m:nor/>
                          </m:rPr>
                          <a:rPr lang="en-IN" sz="1600" b="1">
                            <a:solidFill>
                              <a:schemeClr val="tx1"/>
                            </a:solidFill>
                            <a:latin typeface="Calibri" panose="020F0502020204030204" pitchFamily="34" charset="0"/>
                          </a:rPr>
                          <m:t>p</m:t>
                        </m:r>
                        <m:r>
                          <a:rPr lang="en-US" sz="1600" b="1" i="1" smtClean="0">
                            <a:solidFill>
                              <a:schemeClr val="tx1"/>
                            </a:solidFill>
                            <a:latin typeface="Cambria Math"/>
                          </a:rPr>
                          <m:t>+ </m:t>
                        </m:r>
                        <m:r>
                          <a:rPr lang="el-GR" sz="1600" b="1" i="1" smtClean="0">
                            <a:solidFill>
                              <a:schemeClr val="tx1"/>
                            </a:solidFill>
                            <a:latin typeface="Cambria Math"/>
                          </a:rPr>
                          <m:t>𝜷</m:t>
                        </m:r>
                        <m:r>
                          <a:rPr lang="en-US" sz="1600" b="1" i="1" smtClean="0">
                            <a:solidFill>
                              <a:schemeClr val="tx1"/>
                            </a:solidFill>
                            <a:latin typeface="Cambria Math"/>
                          </a:rPr>
                          <m:t>(</m:t>
                        </m:r>
                        <m:r>
                          <a:rPr lang="en-US" sz="1600" b="1" i="1" smtClean="0">
                            <a:solidFill>
                              <a:schemeClr val="tx1"/>
                            </a:solidFill>
                            <a:latin typeface="Cambria Math"/>
                          </a:rPr>
                          <m:t>𝟏</m:t>
                        </m:r>
                        <m:r>
                          <a:rPr lang="en-US" sz="1600" b="1" i="1" smtClean="0">
                            <a:solidFill>
                              <a:schemeClr val="tx1"/>
                            </a:solidFill>
                            <a:latin typeface="Cambria Math"/>
                          </a:rPr>
                          <m:t>−</m:t>
                        </m:r>
                        <m:r>
                          <m:rPr>
                            <m:nor/>
                          </m:rPr>
                          <a:rPr lang="en-US" sz="1600" b="1" dirty="0">
                            <a:solidFill>
                              <a:schemeClr val="tx1"/>
                            </a:solidFill>
                            <a:latin typeface="Calibri" panose="020F0502020204030204" pitchFamily="34" charset="0"/>
                          </a:rPr>
                          <m:t>p</m:t>
                        </m:r>
                        <m:r>
                          <a:rPr lang="en-US" sz="1600" b="1" i="1" smtClean="0">
                            <a:solidFill>
                              <a:schemeClr val="tx1"/>
                            </a:solidFill>
                            <a:latin typeface="Cambria Math"/>
                          </a:rPr>
                          <m:t>)</m:t>
                        </m:r>
                      </m:den>
                    </m:f>
                  </m:oMath>
                </a14:m>
                <a:r>
                  <a:rPr lang="en-IN" sz="1600" b="1" dirty="0" smtClean="0">
                    <a:solidFill>
                      <a:schemeClr val="tx1"/>
                    </a:solidFill>
                    <a:latin typeface="Calibri" panose="020F0502020204030204" pitchFamily="34" charset="0"/>
                  </a:rPr>
                  <a:t>		….. </a:t>
                </a:r>
                <a:r>
                  <a:rPr lang="en-IN" sz="1600" b="1" dirty="0" err="1" smtClean="0">
                    <a:solidFill>
                      <a:schemeClr val="tx1"/>
                    </a:solidFill>
                    <a:latin typeface="Calibri" panose="020F0502020204030204" pitchFamily="34" charset="0"/>
                  </a:rPr>
                  <a:t>Eq</a:t>
                </a:r>
                <a:r>
                  <a:rPr lang="en-IN" sz="1600" b="1" dirty="0" smtClean="0">
                    <a:solidFill>
                      <a:schemeClr val="tx1"/>
                    </a:solidFill>
                    <a:latin typeface="Calibri" panose="020F0502020204030204" pitchFamily="34" charset="0"/>
                  </a:rPr>
                  <a:t> 2</a:t>
                </a:r>
              </a:p>
              <a:p>
                <a:pPr marL="288000" lvl="1" indent="0">
                  <a:buNone/>
                </a:pPr>
                <a:r>
                  <a:rPr lang="en-US" sz="1600" dirty="0" smtClean="0">
                    <a:solidFill>
                      <a:schemeClr val="tx1"/>
                    </a:solidFill>
                    <a:latin typeface="Calibri" panose="020F0502020204030204" pitchFamily="34" charset="0"/>
                  </a:rPr>
                  <a:t>Using Eq. 2, we can obtain expression of p as function of </a:t>
                </a:r>
                <a:r>
                  <a:rPr lang="en-US" sz="1600" dirty="0" err="1" smtClean="0">
                    <a:solidFill>
                      <a:schemeClr val="tx1"/>
                    </a:solidFill>
                    <a:latin typeface="Calibri" panose="020F0502020204030204" pitchFamily="34" charset="0"/>
                  </a:rPr>
                  <a:t>p</a:t>
                </a:r>
                <a:r>
                  <a:rPr lang="en-US" sz="1600" baseline="-25000" dirty="0" err="1" smtClean="0">
                    <a:solidFill>
                      <a:schemeClr val="tx1"/>
                    </a:solidFill>
                    <a:latin typeface="Calibri" panose="020F0502020204030204" pitchFamily="34" charset="0"/>
                  </a:rPr>
                  <a:t>s</a:t>
                </a:r>
                <a:endParaRPr lang="en-US" sz="1600" baseline="-25000" dirty="0" smtClean="0">
                  <a:solidFill>
                    <a:schemeClr val="tx1"/>
                  </a:solidFill>
                  <a:latin typeface="Calibri" panose="020F0502020204030204" pitchFamily="34" charset="0"/>
                </a:endParaRPr>
              </a:p>
              <a:p>
                <a:pPr marL="288000" lvl="1" indent="0">
                  <a:buNone/>
                </a:pPr>
                <a:r>
                  <a:rPr lang="en-US" sz="1600" b="1" dirty="0" smtClean="0">
                    <a:solidFill>
                      <a:schemeClr val="tx1"/>
                    </a:solidFill>
                    <a:latin typeface="Calibri" panose="020F0502020204030204" pitchFamily="34" charset="0"/>
                  </a:rPr>
                  <a:t>	</a:t>
                </a:r>
                <a:r>
                  <a:rPr lang="en-IN" sz="1600" b="1" dirty="0">
                    <a:latin typeface="Calibri" panose="020F0502020204030204" pitchFamily="34" charset="0"/>
                  </a:rPr>
                  <a:t> p </a:t>
                </a:r>
                <a14:m>
                  <m:oMath xmlns:m="http://schemas.openxmlformats.org/officeDocument/2006/math">
                    <m:r>
                      <a:rPr lang="en-IN" sz="1600" b="1" i="1">
                        <a:latin typeface="Cambria Math"/>
                      </a:rPr>
                      <m:t>=</m:t>
                    </m:r>
                    <m:f>
                      <m:fPr>
                        <m:ctrlPr>
                          <a:rPr lang="en-IN" sz="1600" b="1" i="1">
                            <a:latin typeface="Cambria Math"/>
                          </a:rPr>
                        </m:ctrlPr>
                      </m:fPr>
                      <m:num>
                        <m:r>
                          <m:rPr>
                            <m:nor/>
                          </m:rPr>
                          <a:rPr lang="el-GR" sz="1600" b="1" dirty="0">
                            <a:latin typeface="Calibri" panose="020F0502020204030204" pitchFamily="34" charset="0"/>
                          </a:rPr>
                          <m:t>β</m:t>
                        </m:r>
                        <m:r>
                          <m:rPr>
                            <m:nor/>
                          </m:rPr>
                          <a:rPr lang="en-IN" sz="1600" b="1" dirty="0">
                            <a:latin typeface="Calibri" panose="020F0502020204030204" pitchFamily="34" charset="0"/>
                          </a:rPr>
                          <m:t>ps</m:t>
                        </m:r>
                      </m:num>
                      <m:den>
                        <m:r>
                          <m:rPr>
                            <m:nor/>
                          </m:rPr>
                          <a:rPr lang="el-GR" sz="1600" b="1" dirty="0">
                            <a:latin typeface="Calibri" panose="020F0502020204030204" pitchFamily="34" charset="0"/>
                          </a:rPr>
                          <m:t>β</m:t>
                        </m:r>
                        <m:r>
                          <m:rPr>
                            <m:nor/>
                          </m:rPr>
                          <a:rPr lang="en-IN" sz="1600" b="1" dirty="0">
                            <a:latin typeface="Calibri" panose="020F0502020204030204" pitchFamily="34" charset="0"/>
                          </a:rPr>
                          <m:t>ps</m:t>
                        </m:r>
                        <m:r>
                          <m:rPr>
                            <m:nor/>
                          </m:rPr>
                          <a:rPr lang="en-IN" sz="1600" b="1" dirty="0">
                            <a:latin typeface="Calibri" panose="020F0502020204030204" pitchFamily="34" charset="0"/>
                          </a:rPr>
                          <m:t> − </m:t>
                        </m:r>
                        <m:r>
                          <m:rPr>
                            <m:nor/>
                          </m:rPr>
                          <a:rPr lang="en-IN" sz="1600" b="1" dirty="0">
                            <a:latin typeface="Calibri" panose="020F0502020204030204" pitchFamily="34" charset="0"/>
                          </a:rPr>
                          <m:t>ps</m:t>
                        </m:r>
                        <m:r>
                          <m:rPr>
                            <m:nor/>
                          </m:rPr>
                          <a:rPr lang="en-IN" sz="1600" b="1" dirty="0">
                            <a:latin typeface="Calibri" panose="020F0502020204030204" pitchFamily="34" charset="0"/>
                          </a:rPr>
                          <m:t> + 1</m:t>
                        </m:r>
                      </m:den>
                    </m:f>
                    <m:r>
                      <a:rPr lang="en-IN" sz="1600" b="1" i="1" dirty="0">
                        <a:latin typeface="Cambria Math"/>
                      </a:rPr>
                      <m:t> </m:t>
                    </m:r>
                  </m:oMath>
                </a14:m>
                <a:r>
                  <a:rPr lang="en-US" sz="1600" b="1" dirty="0" smtClean="0">
                    <a:solidFill>
                      <a:schemeClr val="tx1"/>
                    </a:solidFill>
                    <a:latin typeface="Calibri" panose="020F0502020204030204" pitchFamily="34" charset="0"/>
                  </a:rPr>
                  <a:t>		…. </a:t>
                </a:r>
                <a:r>
                  <a:rPr lang="en-US" sz="1600" b="1" dirty="0" err="1" smtClean="0">
                    <a:latin typeface="Calibri" panose="020F0502020204030204" pitchFamily="34" charset="0"/>
                  </a:rPr>
                  <a:t>Eq</a:t>
                </a:r>
                <a:r>
                  <a:rPr lang="en-US" sz="1600" b="1" dirty="0" smtClean="0">
                    <a:latin typeface="Calibri" panose="020F0502020204030204" pitchFamily="34" charset="0"/>
                  </a:rPr>
                  <a:t> 3</a:t>
                </a:r>
                <a:endParaRPr lang="en-US" sz="1600" b="1" dirty="0" smtClean="0">
                  <a:solidFill>
                    <a:schemeClr val="tx1"/>
                  </a:solidFill>
                  <a:latin typeface="Calibri" panose="020F0502020204030204" pitchFamily="34" charset="0"/>
                </a:endParaRPr>
              </a:p>
              <a:p>
                <a:r>
                  <a:rPr lang="en-US" sz="1600" dirty="0" smtClean="0">
                    <a:latin typeface="Calibri" panose="020F0502020204030204" pitchFamily="34" charset="0"/>
                  </a:rPr>
                  <a:t>Equation 2 and 3 : Relation between conditional distribution of the balanced configuration and conditional distribution in original unbalanced settings.</a:t>
                </a:r>
              </a:p>
              <a:p>
                <a:r>
                  <a:rPr lang="en-US" sz="1600" dirty="0" smtClean="0">
                    <a:latin typeface="Calibri" panose="020F0502020204030204" pitchFamily="34" charset="0"/>
                  </a:rPr>
                  <a:t>Now, Our assumption is :</a:t>
                </a:r>
              </a:p>
              <a:p>
                <a:pPr marL="288000" lvl="1" indent="0">
                  <a:buNone/>
                </a:pPr>
                <a:r>
                  <a:rPr lang="en-US" sz="1600" b="1" dirty="0" smtClean="0">
                    <a:latin typeface="Calibri" panose="020F0502020204030204" pitchFamily="34" charset="0"/>
                  </a:rPr>
                  <a:t>Testing set is likely to have an unbalanced distribution similar to the original training set.</a:t>
                </a:r>
              </a:p>
              <a:p>
                <a:pPr marL="288000" lvl="1" indent="0">
                  <a:buNone/>
                </a:pPr>
                <a:r>
                  <a:rPr lang="en-US" sz="1600" dirty="0" smtClean="0">
                    <a:solidFill>
                      <a:schemeClr val="tx1"/>
                    </a:solidFill>
                    <a:latin typeface="Calibri" panose="020F0502020204030204" pitchFamily="34" charset="0"/>
                  </a:rPr>
                  <a:t>Thus, we use </a:t>
                </a:r>
                <a:r>
                  <a:rPr lang="en-US" sz="1600" dirty="0" err="1" smtClean="0">
                    <a:solidFill>
                      <a:schemeClr val="tx1"/>
                    </a:solidFill>
                    <a:latin typeface="Calibri" panose="020F0502020204030204" pitchFamily="34" charset="0"/>
                  </a:rPr>
                  <a:t>Eq</a:t>
                </a:r>
                <a:r>
                  <a:rPr lang="en-US" sz="1600" dirty="0" smtClean="0">
                    <a:solidFill>
                      <a:schemeClr val="tx1"/>
                    </a:solidFill>
                    <a:latin typeface="Calibri" panose="020F0502020204030204" pitchFamily="34" charset="0"/>
                  </a:rPr>
                  <a:t> 3 to correct the posterior probability estimates after </a:t>
                </a:r>
                <a:r>
                  <a:rPr lang="en-US" sz="1600" dirty="0" err="1" smtClean="0">
                    <a:solidFill>
                      <a:schemeClr val="tx1"/>
                    </a:solidFill>
                    <a:latin typeface="Calibri" panose="020F0502020204030204" pitchFamily="34" charset="0"/>
                  </a:rPr>
                  <a:t>undersampling</a:t>
                </a:r>
                <a:r>
                  <a:rPr lang="en-US" sz="1600" dirty="0" smtClean="0">
                    <a:solidFill>
                      <a:schemeClr val="tx1"/>
                    </a:solidFill>
                    <a:latin typeface="Calibri" panose="020F0502020204030204" pitchFamily="34" charset="0"/>
                  </a:rPr>
                  <a:t>.</a:t>
                </a:r>
              </a:p>
              <a:p>
                <a:pPr marL="288000" lvl="1" indent="0">
                  <a:buNone/>
                </a:pPr>
                <a:r>
                  <a:rPr lang="en-US" sz="1600" dirty="0" smtClean="0">
                    <a:latin typeface="Calibri" panose="020F0502020204030204" pitchFamily="34" charset="0"/>
                  </a:rPr>
                  <a:t>Let p’ be the bias corrected probability of testing set: </a:t>
                </a:r>
                <a:r>
                  <a:rPr lang="en-US" sz="1600" b="1" dirty="0" smtClean="0">
                    <a:latin typeface="Calibri" panose="020F0502020204030204" pitchFamily="34" charset="0"/>
                  </a:rPr>
                  <a:t>Thus, p’ = p</a:t>
                </a:r>
              </a:p>
              <a:p>
                <a:pPr marL="288000" lvl="1" indent="0">
                  <a:buNone/>
                </a:pPr>
                <a:endParaRPr lang="en-IN" sz="1600" b="1" dirty="0">
                  <a:solidFill>
                    <a:schemeClr val="tx1"/>
                  </a:solidFill>
                  <a:latin typeface="Calibri" panose="020F0502020204030204" pitchFamily="34" charset="0"/>
                </a:endParaRPr>
              </a:p>
            </p:txBody>
          </p:sp>
        </mc:Choice>
        <mc:Fallback xmlns="">
          <p:sp>
            <p:nvSpPr>
              <p:cNvPr id="5" name="Content Placeholder 4"/>
              <p:cNvSpPr>
                <a:spLocks noGrp="1" noRot="1" noChangeAspect="1" noMove="1" noResize="1" noEditPoints="1" noAdjustHandles="1" noChangeArrowheads="1" noChangeShapeType="1" noTextEdit="1"/>
              </p:cNvSpPr>
              <p:nvPr>
                <p:ph sz="quarter" idx="13"/>
              </p:nvPr>
            </p:nvSpPr>
            <p:spPr>
              <a:xfrm>
                <a:off x="251520" y="980728"/>
                <a:ext cx="8641655" cy="5113337"/>
              </a:xfrm>
              <a:blipFill rotWithShape="1">
                <a:blip r:embed="rId3"/>
                <a:stretch>
                  <a:fillRect l="-1269" t="-1311" b="-5244"/>
                </a:stretch>
              </a:blipFill>
            </p:spPr>
            <p:txBody>
              <a:bodyPr/>
              <a:lstStyle/>
              <a:p>
                <a:r>
                  <a:rPr lang="en-IN">
                    <a:noFill/>
                  </a:rPr>
                  <a:t> </a:t>
                </a:r>
              </a:p>
            </p:txBody>
          </p:sp>
        </mc:Fallback>
      </mc:AlternateContent>
      <p:sp>
        <p:nvSpPr>
          <p:cNvPr id="6" name="Date Placeholder 5"/>
          <p:cNvSpPr>
            <a:spLocks noGrp="1"/>
          </p:cNvSpPr>
          <p:nvPr>
            <p:ph type="dt" sz="half" idx="15"/>
          </p:nvPr>
        </p:nvSpPr>
        <p:spPr/>
        <p:txBody>
          <a:bodyPr/>
          <a:lstStyle/>
          <a:p>
            <a:r>
              <a:rPr lang="en-IN" smtClean="0"/>
              <a:t>2018-04-17   </a:t>
            </a:r>
            <a:r>
              <a:rPr lang="en-IN" b="1" smtClean="0"/>
              <a:t>restricted</a:t>
            </a:r>
            <a:endParaRPr lang="en-IN" b="1"/>
          </a:p>
        </p:txBody>
      </p:sp>
      <p:sp>
        <p:nvSpPr>
          <p:cNvPr id="7" name="Title 3"/>
          <p:cNvSpPr>
            <a:spLocks noGrp="1"/>
          </p:cNvSpPr>
          <p:nvPr>
            <p:ph type="title"/>
          </p:nvPr>
        </p:nvSpPr>
        <p:spPr/>
        <p:txBody>
          <a:bodyPr/>
          <a:lstStyle/>
          <a:p>
            <a:r>
              <a:rPr lang="en-US" b="1" dirty="0" smtClean="0">
                <a:latin typeface="Cambria" panose="02040503050406030204" pitchFamily="18" charset="0"/>
              </a:rPr>
              <a:t>Posterior Probability Calibration for Model Learned on </a:t>
            </a:r>
            <a:r>
              <a:rPr lang="en-US" b="1" dirty="0" err="1" smtClean="0">
                <a:latin typeface="Cambria" panose="02040503050406030204" pitchFamily="18" charset="0"/>
              </a:rPr>
              <a:t>Undersampled</a:t>
            </a:r>
            <a:r>
              <a:rPr lang="en-US" b="1" dirty="0" smtClean="0">
                <a:latin typeface="Cambria" panose="02040503050406030204" pitchFamily="18" charset="0"/>
              </a:rPr>
              <a:t> Data.</a:t>
            </a:r>
            <a:endParaRPr lang="en-IN" b="1" dirty="0">
              <a:latin typeface="Cambria" panose="02040503050406030204" pitchFamily="18" charset="0"/>
            </a:endParaRPr>
          </a:p>
        </p:txBody>
      </p:sp>
      <p:sp>
        <p:nvSpPr>
          <p:cNvPr id="8" name="Rectangle 7"/>
          <p:cNvSpPr/>
          <p:nvPr/>
        </p:nvSpPr>
        <p:spPr bwMode="auto">
          <a:xfrm>
            <a:off x="971600" y="3573016"/>
            <a:ext cx="4464496" cy="648072"/>
          </a:xfrm>
          <a:prstGeom prst="rect">
            <a:avLst/>
          </a:prstGeom>
          <a:noFill/>
          <a:ln w="19050">
            <a:solidFill>
              <a:schemeClr val="tx1"/>
            </a:solidFill>
            <a:miter lim="800000"/>
            <a:headEnd/>
            <a:tailEnd/>
          </a:ln>
        </p:spPr>
        <p:txBody>
          <a:bodyPr wrap="square" lIns="72000" tIns="72000" rIns="72000" bIns="72000" rtlCol="0" anchor="ctr"/>
          <a:lstStyle/>
          <a:p>
            <a:pPr algn="ctr" eaLnBrk="0" hangingPunct="0"/>
            <a:endParaRPr lang="en-IN" sz="1600" dirty="0" smtClean="0">
              <a:latin typeface="+mn-lt"/>
              <a:ea typeface="Verdana" pitchFamily="34" charset="0"/>
              <a:cs typeface="Verdana" pitchFamily="34" charset="0"/>
            </a:endParaRPr>
          </a:p>
        </p:txBody>
      </p:sp>
      <p:sp>
        <p:nvSpPr>
          <p:cNvPr id="9" name="Rectangle 8"/>
          <p:cNvSpPr/>
          <p:nvPr/>
        </p:nvSpPr>
        <p:spPr bwMode="auto">
          <a:xfrm>
            <a:off x="899592" y="2708920"/>
            <a:ext cx="4464496" cy="648072"/>
          </a:xfrm>
          <a:prstGeom prst="rect">
            <a:avLst/>
          </a:prstGeom>
          <a:noFill/>
          <a:ln w="19050">
            <a:solidFill>
              <a:schemeClr val="tx1"/>
            </a:solidFill>
            <a:miter lim="800000"/>
            <a:headEnd/>
            <a:tailEnd/>
          </a:ln>
        </p:spPr>
        <p:txBody>
          <a:bodyPr wrap="square" lIns="72000" tIns="72000" rIns="72000" bIns="72000" rtlCol="0" anchor="ctr"/>
          <a:lstStyle/>
          <a:p>
            <a:pPr algn="ctr" eaLnBrk="0" hangingPunct="0"/>
            <a:endParaRPr lang="en-IN" sz="1600" dirty="0" smtClean="0">
              <a:latin typeface="+mn-lt"/>
              <a:ea typeface="Verdana" pitchFamily="34" charset="0"/>
              <a:cs typeface="Verdana" pitchFamily="34" charset="0"/>
            </a:endParaRPr>
          </a:p>
        </p:txBody>
      </p:sp>
    </p:spTree>
    <p:extLst>
      <p:ext uri="{BB962C8B-B14F-4D97-AF65-F5344CB8AC3E}">
        <p14:creationId xmlns:p14="http://schemas.microsoft.com/office/powerpoint/2010/main" val="2485557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6"/>
          </p:nvPr>
        </p:nvSpPr>
        <p:spPr/>
        <p:txBody>
          <a:bodyPr/>
          <a:lstStyle/>
          <a:p>
            <a:r>
              <a:rPr lang="en-IN" smtClean="0"/>
              <a:t>Copyright © Infineon Technologies AG 2018. All rights reserved.</a:t>
            </a:r>
            <a:endParaRPr lang="en-IN"/>
          </a:p>
        </p:txBody>
      </p:sp>
      <p:sp>
        <p:nvSpPr>
          <p:cNvPr id="3" name="Slide Number Placeholder 2"/>
          <p:cNvSpPr>
            <a:spLocks noGrp="1"/>
          </p:cNvSpPr>
          <p:nvPr>
            <p:ph type="sldNum" sz="quarter" idx="14"/>
          </p:nvPr>
        </p:nvSpPr>
        <p:spPr/>
        <p:txBody>
          <a:bodyPr/>
          <a:lstStyle/>
          <a:p>
            <a:fld id="{1C3A6870-E5EB-4671-8370-7DA786D67513}" type="slidenum">
              <a:rPr lang="en-IN" smtClean="0"/>
              <a:pPr/>
              <a:t>12</a:t>
            </a:fld>
            <a:endParaRPr lang="en-IN"/>
          </a:p>
        </p:txBody>
      </p:sp>
      <p:sp>
        <p:nvSpPr>
          <p:cNvPr id="4" name="Title 3"/>
          <p:cNvSpPr>
            <a:spLocks noGrp="1"/>
          </p:cNvSpPr>
          <p:nvPr>
            <p:ph type="title"/>
          </p:nvPr>
        </p:nvSpPr>
        <p:spPr/>
        <p:txBody>
          <a:bodyPr/>
          <a:lstStyle/>
          <a:p>
            <a:r>
              <a:rPr lang="en-US" dirty="0" smtClean="0"/>
              <a:t>Classification Threshold Adjustment with calibrated probabilities.</a:t>
            </a:r>
            <a:endParaRPr lang="en-IN" dirty="0"/>
          </a:p>
        </p:txBody>
      </p:sp>
      <mc:AlternateContent xmlns:mc="http://schemas.openxmlformats.org/markup-compatibility/2006">
        <mc:Choice xmlns:a14="http://schemas.microsoft.com/office/drawing/2010/main" Requires="a14">
          <p:sp>
            <p:nvSpPr>
              <p:cNvPr id="5" name="Content Placeholder 4"/>
              <p:cNvSpPr>
                <a:spLocks noGrp="1"/>
              </p:cNvSpPr>
              <p:nvPr>
                <p:ph sz="quarter" idx="13"/>
              </p:nvPr>
            </p:nvSpPr>
            <p:spPr/>
            <p:txBody>
              <a:bodyPr>
                <a:noAutofit/>
              </a:bodyPr>
              <a:lstStyle/>
              <a:p>
                <a:pPr marL="0" indent="0">
                  <a:buNone/>
                </a:pPr>
                <a:r>
                  <a:rPr lang="en-US" sz="1600" b="1" dirty="0" smtClean="0">
                    <a:latin typeface="Cambria" panose="02040503050406030204" pitchFamily="18" charset="0"/>
                  </a:rPr>
                  <a:t>Threshold with Bayes Minimum Risk</a:t>
                </a:r>
                <a:r>
                  <a:rPr lang="en-US" sz="1600" b="1" dirty="0" smtClean="0">
                    <a:latin typeface="Calibri" panose="020F0502020204030204" pitchFamily="34" charset="0"/>
                  </a:rPr>
                  <a:t>:</a:t>
                </a:r>
              </a:p>
              <a:p>
                <a:r>
                  <a:rPr lang="en-US" sz="1600" dirty="0" smtClean="0">
                    <a:latin typeface="Calibri" panose="020F0502020204030204" pitchFamily="34" charset="0"/>
                  </a:rPr>
                  <a:t>Optimal class of a sample is the one that minimizes the risk (expected value of the loss function).</a:t>
                </a:r>
              </a:p>
              <a:p>
                <a:r>
                  <a:rPr lang="en-IN" sz="1600" dirty="0">
                    <a:latin typeface="Calibri" panose="020F0502020204030204" pitchFamily="34" charset="0"/>
                  </a:rPr>
                  <a:t>Let </a:t>
                </a:r>
                <a:r>
                  <a:rPr lang="en-IN" sz="1600" dirty="0" smtClean="0">
                    <a:latin typeface="Calibri" panose="020F0502020204030204" pitchFamily="34" charset="0"/>
                  </a:rPr>
                  <a:t>:</a:t>
                </a:r>
              </a:p>
              <a:p>
                <a:pPr lvl="1">
                  <a:buFont typeface="Arial" panose="020B0604020202020204" pitchFamily="34" charset="0"/>
                  <a:buChar char="•"/>
                </a:pPr>
                <a:r>
                  <a:rPr lang="en-IN" sz="1600" dirty="0" err="1" smtClean="0">
                    <a:latin typeface="Calibri" panose="020F0502020204030204" pitchFamily="34" charset="0"/>
                  </a:rPr>
                  <a:t>l</a:t>
                </a:r>
                <a:r>
                  <a:rPr lang="en-IN" sz="1600" baseline="-25000" dirty="0" err="1" smtClean="0">
                    <a:latin typeface="Calibri" panose="020F0502020204030204" pitchFamily="34" charset="0"/>
                  </a:rPr>
                  <a:t>i,j</a:t>
                </a:r>
                <a:r>
                  <a:rPr lang="en-IN" sz="1600" dirty="0" smtClean="0">
                    <a:latin typeface="Calibri" panose="020F0502020204030204" pitchFamily="34" charset="0"/>
                  </a:rPr>
                  <a:t> </a:t>
                </a:r>
                <a:r>
                  <a:rPr lang="en-IN" sz="1600" dirty="0">
                    <a:latin typeface="Calibri" panose="020F0502020204030204" pitchFamily="34" charset="0"/>
                  </a:rPr>
                  <a:t>is the loss (cost) incurred in deciding </a:t>
                </a:r>
                <a:r>
                  <a:rPr lang="en-IN" sz="1600" dirty="0" err="1">
                    <a:latin typeface="Calibri" panose="020F0502020204030204" pitchFamily="34" charset="0"/>
                  </a:rPr>
                  <a:t>i</a:t>
                </a:r>
                <a:r>
                  <a:rPr lang="en-IN" sz="1600" dirty="0">
                    <a:latin typeface="Calibri" panose="020F0502020204030204" pitchFamily="34" charset="0"/>
                  </a:rPr>
                  <a:t> when the true class is j.</a:t>
                </a:r>
              </a:p>
              <a:p>
                <a:pPr lvl="1">
                  <a:buFont typeface="Arial" panose="020B0604020202020204" pitchFamily="34" charset="0"/>
                  <a:buChar char="•"/>
                </a:pPr>
                <a:r>
                  <a:rPr lang="en-IN" sz="1600" dirty="0">
                    <a:latin typeface="Calibri" panose="020F0502020204030204" pitchFamily="34" charset="0"/>
                  </a:rPr>
                  <a:t>p = p(+|x)</a:t>
                </a:r>
                <a:endParaRPr lang="en-IN" sz="1600" dirty="0" smtClean="0">
                  <a:latin typeface="Calibri" panose="020F0502020204030204" pitchFamily="34" charset="0"/>
                </a:endParaRPr>
              </a:p>
              <a:p>
                <a:r>
                  <a:rPr lang="en-IN" sz="1600" dirty="0" smtClean="0">
                    <a:latin typeface="Calibri" panose="020F0502020204030204" pitchFamily="34" charset="0"/>
                  </a:rPr>
                  <a:t>Bayes Minimum Risk </a:t>
                </a:r>
                <a:r>
                  <a:rPr lang="en-IN" sz="1600" dirty="0">
                    <a:latin typeface="Calibri" panose="020F0502020204030204" pitchFamily="34" charset="0"/>
                  </a:rPr>
                  <a:t>is equivalent to predict a </a:t>
                </a:r>
                <a:r>
                  <a:rPr lang="en-IN" sz="1600" dirty="0" smtClean="0">
                    <a:latin typeface="Calibri" panose="020F0502020204030204" pitchFamily="34" charset="0"/>
                  </a:rPr>
                  <a:t>sample as </a:t>
                </a:r>
                <a:r>
                  <a:rPr lang="en-IN" sz="1600" dirty="0">
                    <a:latin typeface="Calibri" panose="020F0502020204030204" pitchFamily="34" charset="0"/>
                  </a:rPr>
                  <a:t>positive when p &gt; τ and the threshold τ is</a:t>
                </a:r>
                <a:r>
                  <a:rPr lang="en-IN" sz="1600" dirty="0" smtClean="0">
                    <a:latin typeface="Calibri" panose="020F0502020204030204" pitchFamily="34" charset="0"/>
                  </a:rPr>
                  <a:t>:</a:t>
                </a:r>
              </a:p>
              <a:p>
                <a:pPr marL="0" indent="0">
                  <a:buNone/>
                </a:pPr>
                <a:r>
                  <a:rPr lang="en-US" sz="1600" b="0" dirty="0" smtClean="0"/>
                  <a:t>		</a:t>
                </a:r>
                <a14:m>
                  <m:oMath xmlns:m="http://schemas.openxmlformats.org/officeDocument/2006/math">
                    <m:r>
                      <a:rPr lang="en-US" sz="1600" b="0" i="1" smtClean="0">
                        <a:latin typeface="Cambria Math"/>
                      </a:rPr>
                      <m:t>𝑇</m:t>
                    </m:r>
                    <m:r>
                      <a:rPr lang="en-IN" sz="1600" i="1" smtClean="0">
                        <a:latin typeface="Cambria Math"/>
                      </a:rPr>
                      <m:t>=</m:t>
                    </m:r>
                    <m:f>
                      <m:fPr>
                        <m:ctrlPr>
                          <a:rPr lang="en-IN" sz="1600" i="1" smtClean="0">
                            <a:latin typeface="Cambria Math"/>
                          </a:rPr>
                        </m:ctrlPr>
                      </m:fPr>
                      <m:num>
                        <m:r>
                          <m:rPr>
                            <m:nor/>
                          </m:rPr>
                          <a:rPr lang="en-IN" sz="1600" dirty="0">
                            <a:latin typeface="Calibri" panose="020F0502020204030204" pitchFamily="34" charset="0"/>
                          </a:rPr>
                          <m:t>l</m:t>
                        </m:r>
                        <m:r>
                          <m:rPr>
                            <m:nor/>
                          </m:rPr>
                          <a:rPr lang="en-IN" sz="1600" baseline="-25000" dirty="0">
                            <a:latin typeface="Calibri" panose="020F0502020204030204" pitchFamily="34" charset="0"/>
                          </a:rPr>
                          <m:t>1,0</m:t>
                        </m:r>
                        <m:r>
                          <m:rPr>
                            <m:nor/>
                          </m:rPr>
                          <a:rPr lang="en-IN" sz="1600" dirty="0">
                            <a:latin typeface="Calibri" panose="020F0502020204030204" pitchFamily="34" charset="0"/>
                          </a:rPr>
                          <m:t> − </m:t>
                        </m:r>
                        <m:r>
                          <m:rPr>
                            <m:nor/>
                          </m:rPr>
                          <a:rPr lang="en-IN" sz="1600" dirty="0">
                            <a:latin typeface="Calibri" panose="020F0502020204030204" pitchFamily="34" charset="0"/>
                          </a:rPr>
                          <m:t>l</m:t>
                        </m:r>
                        <m:r>
                          <m:rPr>
                            <m:nor/>
                          </m:rPr>
                          <a:rPr lang="en-IN" sz="1600" baseline="-25000" dirty="0">
                            <a:latin typeface="Calibri" panose="020F0502020204030204" pitchFamily="34" charset="0"/>
                          </a:rPr>
                          <m:t>0,0</m:t>
                        </m:r>
                      </m:num>
                      <m:den>
                        <m:r>
                          <m:rPr>
                            <m:nor/>
                          </m:rPr>
                          <a:rPr lang="en-IN" sz="1600" dirty="0">
                            <a:latin typeface="Calibri" panose="020F0502020204030204" pitchFamily="34" charset="0"/>
                          </a:rPr>
                          <m:t>l</m:t>
                        </m:r>
                        <m:r>
                          <m:rPr>
                            <m:nor/>
                          </m:rPr>
                          <a:rPr lang="en-IN" sz="1600" baseline="-25000" dirty="0">
                            <a:latin typeface="Calibri" panose="020F0502020204030204" pitchFamily="34" charset="0"/>
                          </a:rPr>
                          <m:t>1,0</m:t>
                        </m:r>
                        <m:r>
                          <m:rPr>
                            <m:nor/>
                          </m:rPr>
                          <a:rPr lang="en-IN" sz="1600" dirty="0">
                            <a:latin typeface="Calibri" panose="020F0502020204030204" pitchFamily="34" charset="0"/>
                          </a:rPr>
                          <m:t> − </m:t>
                        </m:r>
                        <m:r>
                          <m:rPr>
                            <m:nor/>
                          </m:rPr>
                          <a:rPr lang="en-IN" sz="1600" dirty="0">
                            <a:latin typeface="Calibri" panose="020F0502020204030204" pitchFamily="34" charset="0"/>
                          </a:rPr>
                          <m:t>l</m:t>
                        </m:r>
                        <m:r>
                          <m:rPr>
                            <m:nor/>
                          </m:rPr>
                          <a:rPr lang="en-IN" sz="1600" baseline="-25000" dirty="0">
                            <a:latin typeface="Calibri" panose="020F0502020204030204" pitchFamily="34" charset="0"/>
                          </a:rPr>
                          <m:t>0,0</m:t>
                        </m:r>
                        <m:r>
                          <m:rPr>
                            <m:nor/>
                          </m:rPr>
                          <a:rPr lang="en-IN" sz="1600" dirty="0">
                            <a:latin typeface="Calibri" panose="020F0502020204030204" pitchFamily="34" charset="0"/>
                          </a:rPr>
                          <m:t> + </m:t>
                        </m:r>
                        <m:r>
                          <m:rPr>
                            <m:nor/>
                          </m:rPr>
                          <a:rPr lang="en-IN" sz="1600" dirty="0">
                            <a:latin typeface="Calibri" panose="020F0502020204030204" pitchFamily="34" charset="0"/>
                          </a:rPr>
                          <m:t>l</m:t>
                        </m:r>
                        <m:r>
                          <m:rPr>
                            <m:nor/>
                          </m:rPr>
                          <a:rPr lang="en-IN" sz="1600" baseline="-25000" dirty="0">
                            <a:latin typeface="Calibri" panose="020F0502020204030204" pitchFamily="34" charset="0"/>
                          </a:rPr>
                          <m:t>0,1</m:t>
                        </m:r>
                        <m:r>
                          <m:rPr>
                            <m:nor/>
                          </m:rPr>
                          <a:rPr lang="en-IN" sz="1600" dirty="0">
                            <a:latin typeface="Calibri" panose="020F0502020204030204" pitchFamily="34" charset="0"/>
                          </a:rPr>
                          <m:t> − </m:t>
                        </m:r>
                        <m:r>
                          <m:rPr>
                            <m:nor/>
                          </m:rPr>
                          <a:rPr lang="en-IN" sz="1600" dirty="0">
                            <a:latin typeface="Calibri" panose="020F0502020204030204" pitchFamily="34" charset="0"/>
                          </a:rPr>
                          <m:t>l</m:t>
                        </m:r>
                        <m:r>
                          <m:rPr>
                            <m:nor/>
                          </m:rPr>
                          <a:rPr lang="en-IN" sz="1600" baseline="-25000" dirty="0">
                            <a:latin typeface="Calibri" panose="020F0502020204030204" pitchFamily="34" charset="0"/>
                          </a:rPr>
                          <m:t>1,1</m:t>
                        </m:r>
                        <m:r>
                          <m:rPr>
                            <m:nor/>
                          </m:rPr>
                          <a:rPr lang="en-US" sz="1600" dirty="0">
                            <a:latin typeface="Calibri" panose="020F0502020204030204" pitchFamily="34" charset="0"/>
                          </a:rPr>
                          <m:t> </m:t>
                        </m:r>
                      </m:den>
                    </m:f>
                  </m:oMath>
                </a14:m>
                <a:r>
                  <a:rPr lang="en-IN" sz="1600" dirty="0" smtClean="0">
                    <a:latin typeface="Calibri" panose="020F0502020204030204" pitchFamily="34" charset="0"/>
                  </a:rPr>
                  <a:t>	……. </a:t>
                </a:r>
                <a:r>
                  <a:rPr lang="en-IN" sz="1600" dirty="0" err="1" smtClean="0">
                    <a:latin typeface="Calibri" panose="020F0502020204030204" pitchFamily="34" charset="0"/>
                  </a:rPr>
                  <a:t>Eq</a:t>
                </a:r>
                <a:r>
                  <a:rPr lang="en-IN" sz="1600" dirty="0" smtClean="0">
                    <a:latin typeface="Calibri" panose="020F0502020204030204" pitchFamily="34" charset="0"/>
                  </a:rPr>
                  <a:t> 4.</a:t>
                </a:r>
              </a:p>
              <a:p>
                <a:r>
                  <a:rPr lang="en-US" sz="1600" b="1" dirty="0" smtClean="0">
                    <a:latin typeface="Calibri" panose="020F0502020204030204" pitchFamily="34" charset="0"/>
                  </a:rPr>
                  <a:t>Assumptions</a:t>
                </a:r>
                <a:r>
                  <a:rPr lang="en-US" sz="1600" dirty="0" smtClean="0">
                    <a:latin typeface="Calibri" panose="020F0502020204030204" pitchFamily="34" charset="0"/>
                  </a:rPr>
                  <a:t>:</a:t>
                </a:r>
              </a:p>
              <a:p>
                <a:pPr lvl="1">
                  <a:buFont typeface="Arial" panose="020B0604020202020204" pitchFamily="34" charset="0"/>
                  <a:buChar char="•"/>
                </a:pPr>
                <a:r>
                  <a:rPr lang="en-IN" sz="1600" dirty="0">
                    <a:latin typeface="Calibri" panose="020F0502020204030204" pitchFamily="34" charset="0"/>
                  </a:rPr>
                  <a:t>C</a:t>
                </a:r>
                <a:r>
                  <a:rPr lang="en-IN" sz="1600" dirty="0" smtClean="0">
                    <a:latin typeface="Calibri" panose="020F0502020204030204" pitchFamily="34" charset="0"/>
                  </a:rPr>
                  <a:t>ost </a:t>
                </a:r>
                <a:r>
                  <a:rPr lang="en-IN" sz="1600" dirty="0">
                    <a:latin typeface="Calibri" panose="020F0502020204030204" pitchFamily="34" charset="0"/>
                  </a:rPr>
                  <a:t>of a correct prediction is zero, hence l</a:t>
                </a:r>
                <a:r>
                  <a:rPr lang="en-IN" sz="1600" baseline="-25000" dirty="0">
                    <a:latin typeface="Calibri" panose="020F0502020204030204" pitchFamily="34" charset="0"/>
                  </a:rPr>
                  <a:t>0,0</a:t>
                </a:r>
                <a:r>
                  <a:rPr lang="en-IN" sz="1600" dirty="0">
                    <a:latin typeface="Calibri" panose="020F0502020204030204" pitchFamily="34" charset="0"/>
                  </a:rPr>
                  <a:t> = </a:t>
                </a:r>
                <a:r>
                  <a:rPr lang="en-IN" sz="1600" dirty="0" smtClean="0">
                    <a:latin typeface="Calibri" panose="020F0502020204030204" pitchFamily="34" charset="0"/>
                  </a:rPr>
                  <a:t>0 and </a:t>
                </a:r>
                <a:r>
                  <a:rPr lang="en-IN" sz="1600" dirty="0">
                    <a:latin typeface="Calibri" panose="020F0502020204030204" pitchFamily="34" charset="0"/>
                  </a:rPr>
                  <a:t>l</a:t>
                </a:r>
                <a:r>
                  <a:rPr lang="en-IN" sz="1600" baseline="-25000" dirty="0">
                    <a:latin typeface="Calibri" panose="020F0502020204030204" pitchFamily="34" charset="0"/>
                  </a:rPr>
                  <a:t>1,1</a:t>
                </a:r>
                <a:r>
                  <a:rPr lang="en-IN" sz="1600" dirty="0">
                    <a:latin typeface="Calibri" panose="020F0502020204030204" pitchFamily="34" charset="0"/>
                  </a:rPr>
                  <a:t> = 0. </a:t>
                </a:r>
                <a:r>
                  <a:rPr lang="en-IN" sz="1600" dirty="0" smtClean="0">
                    <a:latin typeface="Calibri" panose="020F0502020204030204" pitchFamily="34" charset="0"/>
                  </a:rPr>
                  <a:t>I</a:t>
                </a:r>
              </a:p>
              <a:p>
                <a:pPr lvl="1">
                  <a:buFont typeface="Arial" panose="020B0604020202020204" pitchFamily="34" charset="0"/>
                  <a:buChar char="•"/>
                </a:pPr>
                <a:r>
                  <a:rPr lang="en-IN" sz="1600" dirty="0" smtClean="0">
                    <a:latin typeface="Calibri" panose="020F0502020204030204" pitchFamily="34" charset="0"/>
                  </a:rPr>
                  <a:t>Cost </a:t>
                </a:r>
                <a:r>
                  <a:rPr lang="en-IN" sz="1600" dirty="0">
                    <a:latin typeface="Calibri" panose="020F0502020204030204" pitchFamily="34" charset="0"/>
                  </a:rPr>
                  <a:t>of missing </a:t>
                </a:r>
                <a:r>
                  <a:rPr lang="en-IN" sz="1600" dirty="0" smtClean="0">
                    <a:latin typeface="Calibri" panose="020F0502020204030204" pitchFamily="34" charset="0"/>
                  </a:rPr>
                  <a:t>a positive </a:t>
                </a:r>
                <a:r>
                  <a:rPr lang="en-IN" sz="1600" dirty="0">
                    <a:latin typeface="Calibri" panose="020F0502020204030204" pitchFamily="34" charset="0"/>
                  </a:rPr>
                  <a:t>instance (false negative) is usually higher than the </a:t>
                </a:r>
                <a:r>
                  <a:rPr lang="en-IN" sz="1600" dirty="0" smtClean="0">
                    <a:latin typeface="Calibri" panose="020F0502020204030204" pitchFamily="34" charset="0"/>
                  </a:rPr>
                  <a:t>cost of </a:t>
                </a:r>
                <a:r>
                  <a:rPr lang="en-IN" sz="1600" dirty="0">
                    <a:latin typeface="Calibri" panose="020F0502020204030204" pitchFamily="34" charset="0"/>
                  </a:rPr>
                  <a:t>missing a negative (false positive). </a:t>
                </a:r>
                <a:r>
                  <a:rPr lang="en-IN" sz="1600" dirty="0" smtClean="0">
                    <a:latin typeface="Calibri" panose="020F0502020204030204" pitchFamily="34" charset="0"/>
                  </a:rPr>
                  <a:t>Thus, </a:t>
                </a:r>
                <a:r>
                  <a:rPr lang="en-IN" sz="1600" dirty="0">
                    <a:latin typeface="Calibri" panose="020F0502020204030204" pitchFamily="34" charset="0"/>
                  </a:rPr>
                  <a:t>l</a:t>
                </a:r>
                <a:r>
                  <a:rPr lang="en-IN" sz="1600" baseline="-25000" dirty="0">
                    <a:latin typeface="Calibri" panose="020F0502020204030204" pitchFamily="34" charset="0"/>
                  </a:rPr>
                  <a:t>0,1</a:t>
                </a:r>
                <a:r>
                  <a:rPr lang="en-IN" sz="1600" dirty="0">
                    <a:latin typeface="Calibri" panose="020F0502020204030204" pitchFamily="34" charset="0"/>
                  </a:rPr>
                  <a:t> &gt; l</a:t>
                </a:r>
                <a:r>
                  <a:rPr lang="en-IN" sz="1600" baseline="-25000" dirty="0">
                    <a:latin typeface="Calibri" panose="020F0502020204030204" pitchFamily="34" charset="0"/>
                  </a:rPr>
                  <a:t>1,0</a:t>
                </a:r>
                <a:endParaRPr lang="en-IN" sz="1600" baseline="-25000" dirty="0" smtClean="0">
                  <a:latin typeface="Calibri" panose="020F0502020204030204" pitchFamily="34" charset="0"/>
                </a:endParaRPr>
              </a:p>
              <a:p>
                <a:pPr lvl="1">
                  <a:buFont typeface="Arial" panose="020B0604020202020204" pitchFamily="34" charset="0"/>
                  <a:buChar char="•"/>
                </a:pPr>
                <a:r>
                  <a:rPr lang="en-IN" sz="1600" dirty="0" smtClean="0">
                    <a:latin typeface="Calibri" panose="020F0502020204030204" pitchFamily="34" charset="0"/>
                  </a:rPr>
                  <a:t>Since the </a:t>
                </a:r>
                <a:r>
                  <a:rPr lang="en-IN" sz="1600" dirty="0">
                    <a:latin typeface="Calibri" panose="020F0502020204030204" pitchFamily="34" charset="0"/>
                  </a:rPr>
                  <a:t>costs of a </a:t>
                </a:r>
                <a:r>
                  <a:rPr lang="en-IN" sz="1600" dirty="0" smtClean="0">
                    <a:latin typeface="Calibri" panose="020F0502020204030204" pitchFamily="34" charset="0"/>
                  </a:rPr>
                  <a:t>false negative </a:t>
                </a:r>
                <a:r>
                  <a:rPr lang="en-IN" sz="1600" dirty="0">
                    <a:latin typeface="Calibri" panose="020F0502020204030204" pitchFamily="34" charset="0"/>
                  </a:rPr>
                  <a:t>and false positive are unknown, </a:t>
                </a:r>
                <a:r>
                  <a:rPr lang="en-IN" sz="1600" dirty="0" smtClean="0">
                    <a:latin typeface="Calibri" panose="020F0502020204030204" pitchFamily="34" charset="0"/>
                  </a:rPr>
                  <a:t>we set </a:t>
                </a:r>
                <a:r>
                  <a:rPr lang="en-IN" sz="1600" dirty="0">
                    <a:latin typeface="Calibri" panose="020F0502020204030204" pitchFamily="34" charset="0"/>
                  </a:rPr>
                  <a:t>the costs using the priors.</a:t>
                </a:r>
                <a:endParaRPr lang="en-US" sz="1600" dirty="0" smtClean="0">
                  <a:latin typeface="Calibri" panose="020F0502020204030204" pitchFamily="34" charset="0"/>
                </a:endParaRPr>
              </a:p>
            </p:txBody>
          </p:sp>
        </mc:Choice>
        <mc:Fallback>
          <p:sp>
            <p:nvSpPr>
              <p:cNvPr id="5" name="Content Placeholder 4"/>
              <p:cNvSpPr>
                <a:spLocks noGrp="1" noRot="1" noChangeAspect="1" noMove="1" noResize="1" noEditPoints="1" noAdjustHandles="1" noChangeArrowheads="1" noChangeShapeType="1" noTextEdit="1"/>
              </p:cNvSpPr>
              <p:nvPr>
                <p:ph sz="quarter" idx="13"/>
              </p:nvPr>
            </p:nvSpPr>
            <p:spPr>
              <a:blipFill rotWithShape="1">
                <a:blip r:embed="rId2"/>
                <a:stretch>
                  <a:fillRect l="-1410" t="-1430"/>
                </a:stretch>
              </a:blipFill>
            </p:spPr>
            <p:txBody>
              <a:bodyPr/>
              <a:lstStyle/>
              <a:p>
                <a:r>
                  <a:rPr lang="en-IN">
                    <a:noFill/>
                  </a:rPr>
                  <a:t> </a:t>
                </a:r>
              </a:p>
            </p:txBody>
          </p:sp>
        </mc:Fallback>
      </mc:AlternateContent>
      <p:sp>
        <p:nvSpPr>
          <p:cNvPr id="6" name="Date Placeholder 5"/>
          <p:cNvSpPr>
            <a:spLocks noGrp="1"/>
          </p:cNvSpPr>
          <p:nvPr>
            <p:ph type="dt" sz="half" idx="15"/>
          </p:nvPr>
        </p:nvSpPr>
        <p:spPr/>
        <p:txBody>
          <a:bodyPr/>
          <a:lstStyle/>
          <a:p>
            <a:r>
              <a:rPr lang="en-IN" smtClean="0"/>
              <a:t>2018-04-17   </a:t>
            </a:r>
            <a:r>
              <a:rPr lang="en-IN" b="1" smtClean="0"/>
              <a:t>restricted</a:t>
            </a:r>
            <a:endParaRPr lang="en-IN" b="1"/>
          </a:p>
        </p:txBody>
      </p:sp>
    </p:spTree>
    <p:extLst>
      <p:ext uri="{BB962C8B-B14F-4D97-AF65-F5344CB8AC3E}">
        <p14:creationId xmlns:p14="http://schemas.microsoft.com/office/powerpoint/2010/main" val="1838920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6"/>
          </p:nvPr>
        </p:nvSpPr>
        <p:spPr/>
        <p:txBody>
          <a:bodyPr/>
          <a:lstStyle/>
          <a:p>
            <a:r>
              <a:rPr lang="en-IN" smtClean="0"/>
              <a:t>Copyright © Infineon Technologies AG 2018. All rights reserved.</a:t>
            </a:r>
            <a:endParaRPr lang="en-IN"/>
          </a:p>
        </p:txBody>
      </p:sp>
      <p:sp>
        <p:nvSpPr>
          <p:cNvPr id="3" name="Slide Number Placeholder 2"/>
          <p:cNvSpPr>
            <a:spLocks noGrp="1"/>
          </p:cNvSpPr>
          <p:nvPr>
            <p:ph type="sldNum" sz="quarter" idx="14"/>
          </p:nvPr>
        </p:nvSpPr>
        <p:spPr/>
        <p:txBody>
          <a:bodyPr/>
          <a:lstStyle/>
          <a:p>
            <a:fld id="{1C3A6870-E5EB-4671-8370-7DA786D67513}" type="slidenum">
              <a:rPr lang="en-IN" smtClean="0"/>
              <a:pPr/>
              <a:t>13</a:t>
            </a:fld>
            <a:endParaRPr lang="en-IN"/>
          </a:p>
        </p:txBody>
      </p:sp>
      <p:sp>
        <p:nvSpPr>
          <p:cNvPr id="5" name="Content Placeholder 4"/>
          <p:cNvSpPr>
            <a:spLocks noGrp="1"/>
          </p:cNvSpPr>
          <p:nvPr>
            <p:ph sz="quarter" idx="13"/>
          </p:nvPr>
        </p:nvSpPr>
        <p:spPr/>
        <p:txBody>
          <a:bodyPr>
            <a:normAutofit/>
          </a:bodyPr>
          <a:lstStyle/>
          <a:p>
            <a:r>
              <a:rPr lang="en-IN" sz="1600" dirty="0">
                <a:latin typeface="Calibri" panose="020F0502020204030204" pitchFamily="34" charset="0"/>
              </a:rPr>
              <a:t>Let </a:t>
            </a:r>
            <a:r>
              <a:rPr lang="en-IN" sz="1600" dirty="0" smtClean="0">
                <a:latin typeface="Calibri" panose="020F0502020204030204" pitchFamily="34" charset="0"/>
              </a:rPr>
              <a:t>T’  </a:t>
            </a:r>
            <a:r>
              <a:rPr lang="en-IN" sz="1600" dirty="0">
                <a:latin typeface="Calibri" panose="020F0502020204030204" pitchFamily="34" charset="0"/>
              </a:rPr>
              <a:t>be the threshold for </a:t>
            </a:r>
            <a:r>
              <a:rPr lang="en-IN" sz="1600" dirty="0" smtClean="0">
                <a:latin typeface="Calibri" panose="020F0502020204030204" pitchFamily="34" charset="0"/>
              </a:rPr>
              <a:t>the unbiased </a:t>
            </a:r>
            <a:r>
              <a:rPr lang="en-IN" sz="1600" dirty="0">
                <a:latin typeface="Calibri" panose="020F0502020204030204" pitchFamily="34" charset="0"/>
              </a:rPr>
              <a:t>probability </a:t>
            </a:r>
            <a:r>
              <a:rPr lang="en-IN" sz="1600" dirty="0" smtClean="0">
                <a:latin typeface="Calibri" panose="020F0502020204030204" pitchFamily="34" charset="0"/>
              </a:rPr>
              <a:t>p’. </a:t>
            </a:r>
          </a:p>
          <a:p>
            <a:r>
              <a:rPr lang="en-IN" sz="1600" dirty="0" smtClean="0">
                <a:latin typeface="Calibri" panose="020F0502020204030204" pitchFamily="34" charset="0"/>
              </a:rPr>
              <a:t>Given eq4 and the stated assumption, from </a:t>
            </a:r>
            <a:r>
              <a:rPr lang="en-IN" sz="1600" dirty="0" smtClean="0">
                <a:latin typeface="Calibri" panose="020F0502020204030204" pitchFamily="34" charset="0"/>
                <a:hlinkClick r:id="rId2" action="ppaction://hlinksldjump"/>
              </a:rPr>
              <a:t>[7]</a:t>
            </a:r>
            <a:r>
              <a:rPr lang="en-IN" sz="1600" dirty="0" smtClean="0">
                <a:latin typeface="Calibri" panose="020F0502020204030204" pitchFamily="34" charset="0"/>
              </a:rPr>
              <a:t> </a:t>
            </a:r>
            <a:r>
              <a:rPr lang="en-US" sz="1600" dirty="0" smtClean="0">
                <a:latin typeface="Calibri" panose="020F0502020204030204" pitchFamily="34" charset="0"/>
              </a:rPr>
              <a:t>we can calculate that:</a:t>
            </a:r>
          </a:p>
          <a:p>
            <a:endParaRPr lang="en-US" sz="1600" dirty="0" smtClean="0">
              <a:latin typeface="Calibri" panose="020F0502020204030204" pitchFamily="34" charset="0"/>
            </a:endParaRPr>
          </a:p>
          <a:p>
            <a:pPr marL="576000" lvl="2" indent="0">
              <a:buNone/>
            </a:pPr>
            <a:r>
              <a:rPr lang="en-US" sz="1600" dirty="0" smtClean="0">
                <a:latin typeface="Calibri" panose="020F0502020204030204" pitchFamily="34" charset="0"/>
              </a:rPr>
              <a:t>			T’ = p(+) 			… </a:t>
            </a:r>
            <a:r>
              <a:rPr lang="en-US" sz="1600" dirty="0" err="1" smtClean="0">
                <a:latin typeface="Calibri" panose="020F0502020204030204" pitchFamily="34" charset="0"/>
              </a:rPr>
              <a:t>Eq</a:t>
            </a:r>
            <a:r>
              <a:rPr lang="en-US" sz="1600" dirty="0" smtClean="0">
                <a:latin typeface="Calibri" panose="020F0502020204030204" pitchFamily="34" charset="0"/>
              </a:rPr>
              <a:t> 5.</a:t>
            </a:r>
          </a:p>
          <a:p>
            <a:pPr marL="576000" lvl="2" indent="0">
              <a:buNone/>
            </a:pPr>
            <a:endParaRPr lang="en-US" sz="1600" dirty="0">
              <a:latin typeface="Calibri" panose="020F0502020204030204" pitchFamily="34" charset="0"/>
            </a:endParaRPr>
          </a:p>
          <a:p>
            <a:pPr marL="576000" lvl="2" indent="0">
              <a:buNone/>
            </a:pPr>
            <a:endParaRPr lang="en-US" sz="1600" dirty="0" smtClean="0">
              <a:latin typeface="Calibri" panose="020F0502020204030204" pitchFamily="34" charset="0"/>
            </a:endParaRPr>
          </a:p>
          <a:p>
            <a:pPr marL="576000" lvl="2" indent="0">
              <a:buNone/>
            </a:pPr>
            <a:endParaRPr lang="en-US" sz="1600" dirty="0">
              <a:latin typeface="Calibri" panose="020F0502020204030204" pitchFamily="34" charset="0"/>
            </a:endParaRPr>
          </a:p>
          <a:p>
            <a:pPr marL="0" indent="0">
              <a:buNone/>
            </a:pPr>
            <a:r>
              <a:rPr lang="en-US" sz="1600" b="1" dirty="0" smtClean="0">
                <a:latin typeface="Cambria" panose="02040503050406030204" pitchFamily="18" charset="0"/>
              </a:rPr>
              <a:t>Steps to Follow for Probability Calibration and Threshold Adjustment:</a:t>
            </a:r>
          </a:p>
          <a:p>
            <a:pPr marL="457200" indent="-457200">
              <a:buAutoNum type="arabicPeriod"/>
            </a:pPr>
            <a:r>
              <a:rPr lang="en-IN" sz="1600" dirty="0" smtClean="0">
                <a:latin typeface="Calibri" panose="020F0502020204030204" pitchFamily="34" charset="0"/>
              </a:rPr>
              <a:t>p’ </a:t>
            </a:r>
            <a:r>
              <a:rPr lang="en-IN" sz="1600" dirty="0">
                <a:latin typeface="Calibri" panose="020F0502020204030204" pitchFamily="34" charset="0"/>
              </a:rPr>
              <a:t>from </a:t>
            </a:r>
            <a:r>
              <a:rPr lang="en-IN" sz="1600" dirty="0" err="1">
                <a:latin typeface="Calibri" panose="020F0502020204030204" pitchFamily="34" charset="0"/>
              </a:rPr>
              <a:t>p</a:t>
            </a:r>
            <a:r>
              <a:rPr lang="en-IN" sz="1600" baseline="-25000" dirty="0" err="1">
                <a:latin typeface="Calibri" panose="020F0502020204030204" pitchFamily="34" charset="0"/>
              </a:rPr>
              <a:t>s</a:t>
            </a:r>
            <a:r>
              <a:rPr lang="en-IN" sz="1600" dirty="0">
                <a:latin typeface="Calibri" panose="020F0502020204030204" pitchFamily="34" charset="0"/>
              </a:rPr>
              <a:t> with </a:t>
            </a:r>
            <a:r>
              <a:rPr lang="en-IN" sz="1600" dirty="0" smtClean="0">
                <a:latin typeface="Calibri" panose="020F0502020204030204" pitchFamily="34" charset="0"/>
              </a:rPr>
              <a:t>(3)</a:t>
            </a:r>
          </a:p>
          <a:p>
            <a:pPr marL="457200" indent="-457200">
              <a:buAutoNum type="arabicPeriod"/>
            </a:pPr>
            <a:r>
              <a:rPr lang="en-IN" sz="1600" dirty="0" smtClean="0">
                <a:latin typeface="Calibri" panose="020F0502020204030204" pitchFamily="34" charset="0"/>
              </a:rPr>
              <a:t>Use T’  as classification </a:t>
            </a:r>
            <a:r>
              <a:rPr lang="en-IN" sz="1600" dirty="0">
                <a:latin typeface="Calibri" panose="020F0502020204030204" pitchFamily="34" charset="0"/>
              </a:rPr>
              <a:t>threshold.</a:t>
            </a:r>
            <a:r>
              <a:rPr lang="en-US" sz="1600" dirty="0" smtClean="0">
                <a:latin typeface="Calibri" panose="020F0502020204030204" pitchFamily="34" charset="0"/>
              </a:rPr>
              <a:t>  From </a:t>
            </a:r>
            <a:r>
              <a:rPr lang="en-US" sz="1600" dirty="0" err="1" smtClean="0">
                <a:latin typeface="Calibri" panose="020F0502020204030204" pitchFamily="34" charset="0"/>
              </a:rPr>
              <a:t>eq</a:t>
            </a:r>
            <a:r>
              <a:rPr lang="en-US" sz="1600" dirty="0" smtClean="0">
                <a:latin typeface="Calibri" panose="020F0502020204030204" pitchFamily="34" charset="0"/>
              </a:rPr>
              <a:t> 5.</a:t>
            </a:r>
          </a:p>
          <a:p>
            <a:pPr marL="576000" lvl="2" indent="0">
              <a:buNone/>
            </a:pPr>
            <a:endParaRPr lang="en-US" sz="1600" dirty="0" smtClean="0">
              <a:latin typeface="Calibri" panose="020F0502020204030204" pitchFamily="34" charset="0"/>
            </a:endParaRPr>
          </a:p>
        </p:txBody>
      </p:sp>
      <p:sp>
        <p:nvSpPr>
          <p:cNvPr id="6" name="Date Placeholder 5"/>
          <p:cNvSpPr>
            <a:spLocks noGrp="1"/>
          </p:cNvSpPr>
          <p:nvPr>
            <p:ph type="dt" sz="half" idx="15"/>
          </p:nvPr>
        </p:nvSpPr>
        <p:spPr/>
        <p:txBody>
          <a:bodyPr/>
          <a:lstStyle/>
          <a:p>
            <a:r>
              <a:rPr lang="en-IN" smtClean="0"/>
              <a:t>2018-04-17   </a:t>
            </a:r>
            <a:r>
              <a:rPr lang="en-IN" b="1" smtClean="0"/>
              <a:t>restricted</a:t>
            </a:r>
            <a:endParaRPr lang="en-IN" b="1"/>
          </a:p>
        </p:txBody>
      </p:sp>
      <p:sp>
        <p:nvSpPr>
          <p:cNvPr id="7" name="Title 3"/>
          <p:cNvSpPr>
            <a:spLocks noGrp="1"/>
          </p:cNvSpPr>
          <p:nvPr>
            <p:ph type="title"/>
          </p:nvPr>
        </p:nvSpPr>
        <p:spPr/>
        <p:txBody>
          <a:bodyPr/>
          <a:lstStyle/>
          <a:p>
            <a:r>
              <a:rPr lang="en-US" dirty="0" smtClean="0"/>
              <a:t>Classification Threshold Adjustment with calibrated probabilities.</a:t>
            </a:r>
            <a:endParaRPr lang="en-IN" dirty="0"/>
          </a:p>
        </p:txBody>
      </p:sp>
      <p:sp>
        <p:nvSpPr>
          <p:cNvPr id="8" name="Rectangle 7"/>
          <p:cNvSpPr/>
          <p:nvPr/>
        </p:nvSpPr>
        <p:spPr bwMode="auto">
          <a:xfrm>
            <a:off x="2771800" y="2132856"/>
            <a:ext cx="1728192" cy="864096"/>
          </a:xfrm>
          <a:prstGeom prst="rect">
            <a:avLst/>
          </a:prstGeom>
          <a:noFill/>
          <a:ln w="19050">
            <a:solidFill>
              <a:schemeClr val="tx1"/>
            </a:solidFill>
            <a:miter lim="800000"/>
            <a:headEnd/>
            <a:tailEnd/>
          </a:ln>
        </p:spPr>
        <p:txBody>
          <a:bodyPr wrap="square" lIns="72000" tIns="72000" rIns="72000" bIns="72000" rtlCol="0" anchor="ctr"/>
          <a:lstStyle/>
          <a:p>
            <a:pPr algn="ctr" eaLnBrk="0" hangingPunct="0"/>
            <a:endParaRPr lang="en-IN" sz="1600" dirty="0" smtClean="0">
              <a:latin typeface="+mn-lt"/>
              <a:ea typeface="Verdana" pitchFamily="34" charset="0"/>
              <a:cs typeface="Verdana" pitchFamily="34" charset="0"/>
            </a:endParaRPr>
          </a:p>
        </p:txBody>
      </p:sp>
    </p:spTree>
    <p:extLst>
      <p:ext uri="{BB962C8B-B14F-4D97-AF65-F5344CB8AC3E}">
        <p14:creationId xmlns:p14="http://schemas.microsoft.com/office/powerpoint/2010/main" val="84140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6"/>
          </p:nvPr>
        </p:nvSpPr>
        <p:spPr/>
        <p:txBody>
          <a:bodyPr/>
          <a:lstStyle/>
          <a:p>
            <a:r>
              <a:rPr lang="en-IN" smtClean="0"/>
              <a:t>Copyright © Infineon Technologies AG 2018. All rights reserved.</a:t>
            </a:r>
            <a:endParaRPr lang="en-IN"/>
          </a:p>
        </p:txBody>
      </p:sp>
      <p:sp>
        <p:nvSpPr>
          <p:cNvPr id="3" name="Slide Number Placeholder 2"/>
          <p:cNvSpPr>
            <a:spLocks noGrp="1"/>
          </p:cNvSpPr>
          <p:nvPr>
            <p:ph type="sldNum" sz="quarter" idx="14"/>
          </p:nvPr>
        </p:nvSpPr>
        <p:spPr/>
        <p:txBody>
          <a:bodyPr/>
          <a:lstStyle/>
          <a:p>
            <a:fld id="{1C3A6870-E5EB-4671-8370-7DA786D67513}" type="slidenum">
              <a:rPr lang="en-IN" smtClean="0"/>
              <a:pPr/>
              <a:t>14</a:t>
            </a:fld>
            <a:endParaRPr lang="en-IN"/>
          </a:p>
        </p:txBody>
      </p:sp>
      <p:sp>
        <p:nvSpPr>
          <p:cNvPr id="4" name="Title 3"/>
          <p:cNvSpPr>
            <a:spLocks noGrp="1"/>
          </p:cNvSpPr>
          <p:nvPr>
            <p:ph type="title"/>
          </p:nvPr>
        </p:nvSpPr>
        <p:spPr/>
        <p:txBody>
          <a:bodyPr/>
          <a:lstStyle/>
          <a:p>
            <a:r>
              <a:rPr lang="en-US" b="1" dirty="0" smtClean="0">
                <a:latin typeface="Cambria" panose="02040503050406030204" pitchFamily="18" charset="0"/>
              </a:rPr>
              <a:t>Results:</a:t>
            </a:r>
            <a:endParaRPr lang="en-IN" b="1" dirty="0">
              <a:latin typeface="Cambria" panose="02040503050406030204" pitchFamily="18" charset="0"/>
            </a:endParaRPr>
          </a:p>
        </p:txBody>
      </p:sp>
      <p:sp>
        <p:nvSpPr>
          <p:cNvPr id="5" name="Content Placeholder 4"/>
          <p:cNvSpPr>
            <a:spLocks noGrp="1"/>
          </p:cNvSpPr>
          <p:nvPr>
            <p:ph sz="quarter" idx="13"/>
          </p:nvPr>
        </p:nvSpPr>
        <p:spPr>
          <a:xfrm>
            <a:off x="250824" y="980306"/>
            <a:ext cx="8641655" cy="5329014"/>
          </a:xfrm>
        </p:spPr>
        <p:txBody>
          <a:bodyPr>
            <a:noAutofit/>
          </a:bodyPr>
          <a:lstStyle/>
          <a:p>
            <a:pPr marL="0" indent="0">
              <a:buNone/>
            </a:pPr>
            <a:r>
              <a:rPr lang="en-US" sz="1800" dirty="0" smtClean="0">
                <a:latin typeface="Calibri" panose="020F0502020204030204" pitchFamily="34" charset="0"/>
              </a:rPr>
              <a:t>Diving </a:t>
            </a:r>
            <a:r>
              <a:rPr lang="en-US" sz="1800" dirty="0">
                <a:latin typeface="Calibri" panose="020F0502020204030204" pitchFamily="34" charset="0"/>
              </a:rPr>
              <a:t>the Samples into:</a:t>
            </a:r>
          </a:p>
          <a:p>
            <a:pPr marL="457200" indent="-457200">
              <a:buFont typeface="Arial" charset="0"/>
              <a:buChar char="•"/>
            </a:pPr>
            <a:r>
              <a:rPr lang="en-US" sz="1800" dirty="0">
                <a:latin typeface="Calibri" panose="020F0502020204030204" pitchFamily="34" charset="0"/>
              </a:rPr>
              <a:t>Training Set ( 60%, N</a:t>
            </a:r>
            <a:r>
              <a:rPr lang="en-US" sz="1800" baseline="30000" dirty="0">
                <a:latin typeface="Calibri" panose="020F0502020204030204" pitchFamily="34" charset="0"/>
              </a:rPr>
              <a:t>-</a:t>
            </a:r>
            <a:r>
              <a:rPr lang="en-US" sz="1800" dirty="0">
                <a:latin typeface="Calibri" panose="020F0502020204030204" pitchFamily="34" charset="0"/>
              </a:rPr>
              <a:t>=170590, N</a:t>
            </a:r>
            <a:r>
              <a:rPr lang="en-US" sz="1800" baseline="30000" dirty="0">
                <a:latin typeface="Calibri" panose="020F0502020204030204" pitchFamily="34" charset="0"/>
              </a:rPr>
              <a:t>+</a:t>
            </a:r>
            <a:r>
              <a:rPr lang="en-US" sz="1800" dirty="0">
                <a:latin typeface="Calibri" panose="020F0502020204030204" pitchFamily="34" charset="0"/>
              </a:rPr>
              <a:t>=294)</a:t>
            </a:r>
          </a:p>
          <a:p>
            <a:pPr marL="457200" indent="-457200">
              <a:buFont typeface="Arial" charset="0"/>
              <a:buChar char="•"/>
            </a:pPr>
            <a:r>
              <a:rPr lang="en-US" sz="1800" dirty="0">
                <a:latin typeface="Calibri" panose="020F0502020204030204" pitchFamily="34" charset="0"/>
              </a:rPr>
              <a:t>Testing Set   (40%, </a:t>
            </a:r>
            <a:r>
              <a:rPr lang="en-US" sz="1800" dirty="0" err="1">
                <a:latin typeface="Calibri" panose="020F0502020204030204" pitchFamily="34" charset="0"/>
              </a:rPr>
              <a:t>N</a:t>
            </a:r>
            <a:r>
              <a:rPr lang="en-US" sz="1800" baseline="-25000" dirty="0" err="1">
                <a:latin typeface="Calibri" panose="020F0502020204030204" pitchFamily="34" charset="0"/>
              </a:rPr>
              <a:t>t</a:t>
            </a:r>
            <a:r>
              <a:rPr lang="en-US" sz="1800" baseline="30000" dirty="0">
                <a:latin typeface="Calibri" panose="020F0502020204030204" pitchFamily="34" charset="0"/>
              </a:rPr>
              <a:t>-</a:t>
            </a:r>
            <a:r>
              <a:rPr lang="en-US" sz="1800" dirty="0">
                <a:latin typeface="Calibri" panose="020F0502020204030204" pitchFamily="34" charset="0"/>
              </a:rPr>
              <a:t>=113725, </a:t>
            </a:r>
            <a:r>
              <a:rPr lang="en-US" sz="1800" dirty="0" err="1">
                <a:latin typeface="Calibri" panose="020F0502020204030204" pitchFamily="34" charset="0"/>
              </a:rPr>
              <a:t>N</a:t>
            </a:r>
            <a:r>
              <a:rPr lang="en-US" sz="1800" baseline="-25000" dirty="0" err="1">
                <a:latin typeface="Calibri" panose="020F0502020204030204" pitchFamily="34" charset="0"/>
              </a:rPr>
              <a:t>t</a:t>
            </a:r>
            <a:r>
              <a:rPr lang="en-US" sz="1800" baseline="30000" dirty="0">
                <a:latin typeface="Calibri" panose="020F0502020204030204" pitchFamily="34" charset="0"/>
              </a:rPr>
              <a:t>+</a:t>
            </a:r>
            <a:r>
              <a:rPr lang="en-US" sz="1800" dirty="0">
                <a:latin typeface="Calibri" panose="020F0502020204030204" pitchFamily="34" charset="0"/>
              </a:rPr>
              <a:t>=198)</a:t>
            </a:r>
          </a:p>
          <a:p>
            <a:r>
              <a:rPr lang="en-US" sz="1800" dirty="0" smtClean="0">
                <a:latin typeface="Calibri" panose="020F0502020204030204" pitchFamily="34" charset="0"/>
              </a:rPr>
              <a:t>Setting </a:t>
            </a:r>
            <a:r>
              <a:rPr lang="el-GR" sz="1800" dirty="0">
                <a:latin typeface="Calibri" panose="020F0502020204030204" pitchFamily="34" charset="0"/>
              </a:rPr>
              <a:t>β</a:t>
            </a:r>
            <a:r>
              <a:rPr lang="en-US" sz="1800" dirty="0">
                <a:latin typeface="Calibri" panose="020F0502020204030204" pitchFamily="34" charset="0"/>
              </a:rPr>
              <a:t> </a:t>
            </a:r>
            <a:endParaRPr lang="en-US" sz="1800" dirty="0" smtClean="0">
              <a:latin typeface="Calibri" panose="020F0502020204030204" pitchFamily="34" charset="0"/>
            </a:endParaRPr>
          </a:p>
          <a:p>
            <a:pPr lvl="1">
              <a:buFont typeface="Wingdings" panose="05000000000000000000" pitchFamily="2" charset="2"/>
              <a:buChar char="§"/>
            </a:pPr>
            <a:r>
              <a:rPr lang="en-US" sz="1800" dirty="0" smtClean="0">
                <a:latin typeface="Calibri" panose="020F0502020204030204" pitchFamily="34" charset="0"/>
              </a:rPr>
              <a:t>1(not </a:t>
            </a:r>
            <a:r>
              <a:rPr lang="en-US" sz="1800" dirty="0">
                <a:latin typeface="Calibri" panose="020F0502020204030204" pitchFamily="34" charset="0"/>
              </a:rPr>
              <a:t>sampled), </a:t>
            </a:r>
            <a:endParaRPr lang="en-US" sz="1800" dirty="0" smtClean="0">
              <a:latin typeface="Calibri" panose="020F0502020204030204" pitchFamily="34" charset="0"/>
            </a:endParaRPr>
          </a:p>
          <a:p>
            <a:pPr lvl="1">
              <a:buFont typeface="Wingdings" panose="05000000000000000000" pitchFamily="2" charset="2"/>
              <a:buChar char="§"/>
            </a:pPr>
            <a:r>
              <a:rPr lang="en-US" sz="1800" dirty="0" smtClean="0">
                <a:latin typeface="Calibri" panose="020F0502020204030204" pitchFamily="34" charset="0"/>
              </a:rPr>
              <a:t>0.015</a:t>
            </a:r>
            <a:endParaRPr lang="en-US" sz="1800" dirty="0">
              <a:latin typeface="Calibri" panose="020F0502020204030204" pitchFamily="34" charset="0"/>
            </a:endParaRPr>
          </a:p>
          <a:p>
            <a:pPr lvl="1">
              <a:buFont typeface="Wingdings" panose="05000000000000000000" pitchFamily="2" charset="2"/>
              <a:buChar char="§"/>
            </a:pPr>
            <a:r>
              <a:rPr lang="en-US" sz="1800" dirty="0" smtClean="0">
                <a:latin typeface="Calibri" panose="020F0502020204030204" pitchFamily="34" charset="0"/>
              </a:rPr>
              <a:t>0.00516</a:t>
            </a:r>
            <a:r>
              <a:rPr lang="en-US" sz="1800" dirty="0">
                <a:latin typeface="Calibri" panose="020F0502020204030204" pitchFamily="34" charset="0"/>
              </a:rPr>
              <a:t>, </a:t>
            </a:r>
            <a:endParaRPr lang="en-US" sz="1800" dirty="0" smtClean="0">
              <a:latin typeface="Calibri" panose="020F0502020204030204" pitchFamily="34" charset="0"/>
            </a:endParaRPr>
          </a:p>
          <a:p>
            <a:pPr lvl="1">
              <a:buFont typeface="Wingdings" panose="05000000000000000000" pitchFamily="2" charset="2"/>
              <a:buChar char="§"/>
            </a:pPr>
            <a:r>
              <a:rPr lang="en-US" sz="1800" dirty="0" smtClean="0">
                <a:latin typeface="Calibri" panose="020F0502020204030204" pitchFamily="34" charset="0"/>
              </a:rPr>
              <a:t>0.00172(completely </a:t>
            </a:r>
            <a:r>
              <a:rPr lang="en-US" sz="1800" dirty="0">
                <a:latin typeface="Calibri" panose="020F0502020204030204" pitchFamily="34" charset="0"/>
              </a:rPr>
              <a:t>balanced) </a:t>
            </a:r>
          </a:p>
          <a:p>
            <a:endParaRPr lang="en-US" sz="1800" dirty="0" smtClean="0">
              <a:latin typeface="Calibri" panose="020F0502020204030204" pitchFamily="34" charset="0"/>
            </a:endParaRPr>
          </a:p>
          <a:p>
            <a:r>
              <a:rPr lang="en-US" sz="1800" dirty="0" smtClean="0">
                <a:latin typeface="Calibri" panose="020F0502020204030204" pitchFamily="34" charset="0"/>
              </a:rPr>
              <a:t>Adjusting </a:t>
            </a:r>
            <a:r>
              <a:rPr lang="en-US" sz="1800" dirty="0">
                <a:latin typeface="Calibri" panose="020F0502020204030204" pitchFamily="34" charset="0"/>
              </a:rPr>
              <a:t>Threshold, </a:t>
            </a:r>
            <a:r>
              <a:rPr lang="en-US" sz="1800" dirty="0" smtClean="0">
                <a:latin typeface="Calibri" panose="020F0502020204030204" pitchFamily="34" charset="0"/>
              </a:rPr>
              <a:t>T – P(+) = 0.00172</a:t>
            </a:r>
            <a:endParaRPr lang="en-US" sz="1800" dirty="0">
              <a:latin typeface="Calibri" panose="020F0502020204030204" pitchFamily="34" charset="0"/>
            </a:endParaRPr>
          </a:p>
        </p:txBody>
      </p:sp>
      <p:sp>
        <p:nvSpPr>
          <p:cNvPr id="6" name="Date Placeholder 5"/>
          <p:cNvSpPr>
            <a:spLocks noGrp="1"/>
          </p:cNvSpPr>
          <p:nvPr>
            <p:ph type="dt" sz="half" idx="15"/>
          </p:nvPr>
        </p:nvSpPr>
        <p:spPr/>
        <p:txBody>
          <a:bodyPr/>
          <a:lstStyle/>
          <a:p>
            <a:r>
              <a:rPr lang="en-IN" smtClean="0"/>
              <a:t>2018-04-17   </a:t>
            </a:r>
            <a:r>
              <a:rPr lang="en-IN" b="1" smtClean="0"/>
              <a:t>restricted</a:t>
            </a:r>
            <a:endParaRPr lang="en-IN" b="1"/>
          </a:p>
        </p:txBody>
      </p:sp>
    </p:spTree>
    <p:extLst>
      <p:ext uri="{BB962C8B-B14F-4D97-AF65-F5344CB8AC3E}">
        <p14:creationId xmlns:p14="http://schemas.microsoft.com/office/powerpoint/2010/main" val="5938842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6"/>
          </p:nvPr>
        </p:nvSpPr>
        <p:spPr/>
        <p:txBody>
          <a:bodyPr/>
          <a:lstStyle/>
          <a:p>
            <a:r>
              <a:rPr lang="en-IN" smtClean="0"/>
              <a:t>Copyright © Infineon Technologies AG 2018. All rights reserved.</a:t>
            </a:r>
            <a:endParaRPr lang="en-IN"/>
          </a:p>
        </p:txBody>
      </p:sp>
      <p:sp>
        <p:nvSpPr>
          <p:cNvPr id="3" name="Slide Number Placeholder 2"/>
          <p:cNvSpPr>
            <a:spLocks noGrp="1"/>
          </p:cNvSpPr>
          <p:nvPr>
            <p:ph type="sldNum" sz="quarter" idx="14"/>
          </p:nvPr>
        </p:nvSpPr>
        <p:spPr/>
        <p:txBody>
          <a:bodyPr/>
          <a:lstStyle/>
          <a:p>
            <a:fld id="{1C3A6870-E5EB-4671-8370-7DA786D67513}" type="slidenum">
              <a:rPr lang="en-IN" smtClean="0"/>
              <a:pPr/>
              <a:t>15</a:t>
            </a:fld>
            <a:endParaRPr lang="en-IN"/>
          </a:p>
        </p:txBody>
      </p:sp>
      <p:sp>
        <p:nvSpPr>
          <p:cNvPr id="4" name="Title 3"/>
          <p:cNvSpPr>
            <a:spLocks noGrp="1"/>
          </p:cNvSpPr>
          <p:nvPr>
            <p:ph type="title"/>
          </p:nvPr>
        </p:nvSpPr>
        <p:spPr>
          <a:xfrm>
            <a:off x="253716" y="116632"/>
            <a:ext cx="7223760" cy="720000"/>
          </a:xfrm>
        </p:spPr>
        <p:txBody>
          <a:bodyPr/>
          <a:lstStyle/>
          <a:p>
            <a:r>
              <a:rPr lang="en-US" b="1" dirty="0" smtClean="0">
                <a:latin typeface="Cambria" panose="02040503050406030204" pitchFamily="18" charset="0"/>
              </a:rPr>
              <a:t>Results</a:t>
            </a:r>
            <a:endParaRPr lang="en-IN" b="1" dirty="0">
              <a:latin typeface="Cambria" panose="02040503050406030204" pitchFamily="18" charset="0"/>
            </a:endParaRPr>
          </a:p>
        </p:txBody>
      </p:sp>
      <p:graphicFrame>
        <p:nvGraphicFramePr>
          <p:cNvPr id="7" name="Content Placeholder 6"/>
          <p:cNvGraphicFramePr>
            <a:graphicFrameLocks noGrp="1"/>
          </p:cNvGraphicFramePr>
          <p:nvPr>
            <p:ph sz="quarter" idx="13"/>
            <p:extLst>
              <p:ext uri="{D42A27DB-BD31-4B8C-83A1-F6EECF244321}">
                <p14:modId xmlns:p14="http://schemas.microsoft.com/office/powerpoint/2010/main" val="2273120222"/>
              </p:ext>
            </p:extLst>
          </p:nvPr>
        </p:nvGraphicFramePr>
        <p:xfrm>
          <a:off x="107504" y="908720"/>
          <a:ext cx="6840762" cy="5542962"/>
        </p:xfrm>
        <a:graphic>
          <a:graphicData uri="http://schemas.openxmlformats.org/drawingml/2006/table">
            <a:tbl>
              <a:tblPr firstRow="1" bandRow="1">
                <a:tableStyleId>{F5AB1C69-6EDB-4FF4-983F-18BD219EF322}</a:tableStyleId>
              </a:tblPr>
              <a:tblGrid>
                <a:gridCol w="1224136"/>
                <a:gridCol w="1056118"/>
                <a:gridCol w="1140127"/>
                <a:gridCol w="1140127"/>
                <a:gridCol w="1140127"/>
                <a:gridCol w="1140127"/>
              </a:tblGrid>
              <a:tr h="542845">
                <a:tc>
                  <a:txBody>
                    <a:bodyPr/>
                    <a:lstStyle/>
                    <a:p>
                      <a:endParaRPr lang="en-IN" sz="1000" dirty="0">
                        <a:latin typeface="Calibri" panose="020F0502020204030204" pitchFamily="34" charset="0"/>
                      </a:endParaRPr>
                    </a:p>
                  </a:txBody>
                  <a:tcPr/>
                </a:tc>
                <a:tc>
                  <a:txBody>
                    <a:bodyPr/>
                    <a:lstStyle/>
                    <a:p>
                      <a:r>
                        <a:rPr lang="el-GR" sz="1000" dirty="0" smtClean="0"/>
                        <a:t>β</a:t>
                      </a:r>
                      <a:r>
                        <a:rPr lang="en-US" sz="1000" dirty="0" smtClean="0"/>
                        <a:t> = 1</a:t>
                      </a:r>
                      <a:endParaRPr lang="en-IN" sz="1000" dirty="0">
                        <a:latin typeface="Calibri" panose="020F0502020204030204" pitchFamily="34" charset="0"/>
                      </a:endParaRPr>
                    </a:p>
                  </a:txBody>
                  <a:tcPr/>
                </a:tc>
                <a:tc>
                  <a:txBody>
                    <a:bodyPr/>
                    <a:lstStyle/>
                    <a:p>
                      <a:r>
                        <a:rPr lang="el-GR" sz="1000" dirty="0" smtClean="0"/>
                        <a:t>β</a:t>
                      </a:r>
                      <a:r>
                        <a:rPr lang="en-US" sz="1000" dirty="0" smtClean="0"/>
                        <a:t> = 0.015</a:t>
                      </a:r>
                      <a:endParaRPr lang="en-IN" sz="1000" dirty="0">
                        <a:latin typeface="Calibri" panose="020F0502020204030204" pitchFamily="34" charset="0"/>
                      </a:endParaRPr>
                    </a:p>
                  </a:txBody>
                  <a:tcPr/>
                </a:tc>
                <a:tc>
                  <a:txBody>
                    <a:bodyPr/>
                    <a:lstStyle/>
                    <a:p>
                      <a:r>
                        <a:rPr lang="el-GR" sz="1000" dirty="0" smtClean="0"/>
                        <a:t>β</a:t>
                      </a:r>
                      <a:r>
                        <a:rPr lang="en-US" sz="1000" dirty="0" smtClean="0"/>
                        <a:t> = 0.00516</a:t>
                      </a:r>
                      <a:endParaRPr lang="en-IN" sz="1000" dirty="0">
                        <a:latin typeface="Calibri" panose="020F0502020204030204" pitchFamily="34" charset="0"/>
                      </a:endParaRPr>
                    </a:p>
                  </a:txBody>
                  <a:tcPr/>
                </a:tc>
                <a:tc>
                  <a:txBody>
                    <a:bodyPr/>
                    <a:lstStyle/>
                    <a:p>
                      <a:r>
                        <a:rPr lang="el-GR" sz="1000" dirty="0" smtClean="0"/>
                        <a:t>β</a:t>
                      </a:r>
                      <a:r>
                        <a:rPr lang="en-US" sz="1000" dirty="0" smtClean="0"/>
                        <a:t> = 0.00172</a:t>
                      </a:r>
                      <a:endParaRPr lang="en-IN" sz="1000" dirty="0">
                        <a:latin typeface="Calibri" panose="020F0502020204030204" pitchFamily="34" charset="0"/>
                      </a:endParaRPr>
                    </a:p>
                  </a:txBody>
                  <a:tcPr/>
                </a:tc>
                <a:tc>
                  <a:txBody>
                    <a:bodyPr/>
                    <a:lstStyle/>
                    <a:p>
                      <a:r>
                        <a:rPr lang="en-US" sz="1000" dirty="0" smtClean="0"/>
                        <a:t>3</a:t>
                      </a:r>
                      <a:r>
                        <a:rPr lang="en-US" sz="1000" baseline="0" dirty="0" smtClean="0"/>
                        <a:t> Layer Neural Network</a:t>
                      </a:r>
                      <a:endParaRPr lang="en-IN" sz="1000" dirty="0">
                        <a:latin typeface="Calibri" panose="020F0502020204030204" pitchFamily="34" charset="0"/>
                      </a:endParaRPr>
                    </a:p>
                  </a:txBody>
                  <a:tcPr/>
                </a:tc>
              </a:tr>
              <a:tr h="582998">
                <a:tc>
                  <a:txBody>
                    <a:bodyPr/>
                    <a:lstStyle/>
                    <a:p>
                      <a:pPr algn="ctr">
                        <a:lnSpc>
                          <a:spcPct val="115000"/>
                        </a:lnSpc>
                        <a:spcAft>
                          <a:spcPts val="0"/>
                        </a:spcAft>
                      </a:pPr>
                      <a:r>
                        <a:rPr lang="en-IN" sz="1200" dirty="0">
                          <a:effectLst/>
                        </a:rPr>
                        <a:t>  False Negative (FN)</a:t>
                      </a:r>
                      <a:endParaRPr lang="en-IN" sz="1200" b="1" dirty="0">
                        <a:effectLst/>
                        <a:latin typeface="Calibri" panose="020F0502020204030204" pitchFamily="34" charset="0"/>
                        <a:ea typeface="Calibri"/>
                        <a:cs typeface="Times New Roman"/>
                      </a:endParaRPr>
                    </a:p>
                  </a:txBody>
                  <a:tcPr marL="68580" marR="68580" marT="0" marB="0">
                    <a:solidFill>
                      <a:schemeClr val="accent5">
                        <a:lumMod val="60000"/>
                        <a:lumOff val="40000"/>
                      </a:schemeClr>
                    </a:solidFill>
                  </a:tcPr>
                </a:tc>
                <a:tc>
                  <a:txBody>
                    <a:bodyPr/>
                    <a:lstStyle/>
                    <a:p>
                      <a:r>
                        <a:rPr lang="en-IN" sz="1200" dirty="0" smtClean="0"/>
                        <a:t>45</a:t>
                      </a:r>
                      <a:endParaRPr lang="en-IN" sz="1200" dirty="0">
                        <a:latin typeface="Calibri" panose="020F0502020204030204" pitchFamily="34" charset="0"/>
                      </a:endParaRPr>
                    </a:p>
                  </a:txBody>
                  <a:tcPr>
                    <a:solidFill>
                      <a:schemeClr val="accent5">
                        <a:lumMod val="60000"/>
                        <a:lumOff val="40000"/>
                      </a:schemeClr>
                    </a:solidFill>
                  </a:tcPr>
                </a:tc>
                <a:tc>
                  <a:txBody>
                    <a:bodyPr/>
                    <a:lstStyle/>
                    <a:p>
                      <a:r>
                        <a:rPr lang="en-US" sz="1200" dirty="0" smtClean="0"/>
                        <a:t>29</a:t>
                      </a:r>
                      <a:endParaRPr lang="en-IN" sz="1200" dirty="0">
                        <a:latin typeface="Calibri" panose="020F0502020204030204" pitchFamily="34" charset="0"/>
                      </a:endParaRPr>
                    </a:p>
                  </a:txBody>
                  <a:tcPr>
                    <a:solidFill>
                      <a:schemeClr val="accent5">
                        <a:lumMod val="60000"/>
                        <a:lumOff val="40000"/>
                      </a:schemeClr>
                    </a:solidFill>
                  </a:tcPr>
                </a:tc>
                <a:tc>
                  <a:txBody>
                    <a:bodyPr/>
                    <a:lstStyle/>
                    <a:p>
                      <a:r>
                        <a:rPr lang="en-US" sz="1200" dirty="0" smtClean="0"/>
                        <a:t>22</a:t>
                      </a:r>
                      <a:endParaRPr lang="en-IN" sz="1200" dirty="0">
                        <a:latin typeface="Calibri" panose="020F0502020204030204" pitchFamily="34" charset="0"/>
                      </a:endParaRPr>
                    </a:p>
                  </a:txBody>
                  <a:tcPr>
                    <a:solidFill>
                      <a:schemeClr val="accent5">
                        <a:lumMod val="60000"/>
                        <a:lumOff val="40000"/>
                      </a:schemeClr>
                    </a:solidFill>
                  </a:tcPr>
                </a:tc>
                <a:tc>
                  <a:txBody>
                    <a:bodyPr/>
                    <a:lstStyle/>
                    <a:p>
                      <a:r>
                        <a:rPr lang="en-US" sz="1200" dirty="0" smtClean="0"/>
                        <a:t>25</a:t>
                      </a:r>
                      <a:endParaRPr lang="en-IN" sz="1200" dirty="0">
                        <a:latin typeface="Calibri" panose="020F0502020204030204" pitchFamily="34" charset="0"/>
                      </a:endParaRPr>
                    </a:p>
                  </a:txBody>
                  <a:tcPr>
                    <a:solidFill>
                      <a:schemeClr val="accent5">
                        <a:lumMod val="60000"/>
                        <a:lumOff val="40000"/>
                      </a:schemeClr>
                    </a:solidFill>
                  </a:tcPr>
                </a:tc>
                <a:tc>
                  <a:txBody>
                    <a:bodyPr/>
                    <a:lstStyle/>
                    <a:p>
                      <a:r>
                        <a:rPr lang="en-US" sz="1200" dirty="0" smtClean="0"/>
                        <a:t>56</a:t>
                      </a:r>
                      <a:endParaRPr lang="en-IN" sz="1200" dirty="0">
                        <a:latin typeface="Calibri" panose="020F0502020204030204" pitchFamily="34" charset="0"/>
                      </a:endParaRPr>
                    </a:p>
                  </a:txBody>
                  <a:tcPr>
                    <a:solidFill>
                      <a:schemeClr val="accent5">
                        <a:lumMod val="60000"/>
                        <a:lumOff val="40000"/>
                      </a:schemeClr>
                    </a:solidFill>
                  </a:tcPr>
                </a:tc>
              </a:tr>
              <a:tr h="480709">
                <a:tc>
                  <a:txBody>
                    <a:bodyPr/>
                    <a:lstStyle/>
                    <a:p>
                      <a:pPr algn="ctr">
                        <a:lnSpc>
                          <a:spcPct val="115000"/>
                        </a:lnSpc>
                        <a:spcAft>
                          <a:spcPts val="0"/>
                        </a:spcAft>
                      </a:pPr>
                      <a:r>
                        <a:rPr lang="en-IN" sz="1200" dirty="0">
                          <a:effectLst/>
                        </a:rPr>
                        <a:t>False Positive(FP)</a:t>
                      </a:r>
                      <a:endParaRPr lang="en-IN" sz="1200" b="1" dirty="0">
                        <a:effectLst/>
                        <a:latin typeface="Calibri" panose="020F0502020204030204" pitchFamily="34" charset="0"/>
                        <a:ea typeface="Calibri"/>
                        <a:cs typeface="Times New Roman"/>
                      </a:endParaRPr>
                    </a:p>
                  </a:txBody>
                  <a:tcPr marL="68580" marR="68580" marT="0" marB="0"/>
                </a:tc>
                <a:tc>
                  <a:txBody>
                    <a:bodyPr/>
                    <a:lstStyle/>
                    <a:p>
                      <a:r>
                        <a:rPr lang="en-IN" sz="1200" dirty="0" smtClean="0"/>
                        <a:t>121</a:t>
                      </a:r>
                      <a:endParaRPr lang="en-IN" sz="1200" dirty="0">
                        <a:latin typeface="Calibri" panose="020F0502020204030204" pitchFamily="34" charset="0"/>
                      </a:endParaRPr>
                    </a:p>
                  </a:txBody>
                  <a:tcPr/>
                </a:tc>
                <a:tc>
                  <a:txBody>
                    <a:bodyPr/>
                    <a:lstStyle/>
                    <a:p>
                      <a:r>
                        <a:rPr lang="en-US" sz="1200" dirty="0" smtClean="0"/>
                        <a:t>2516</a:t>
                      </a:r>
                      <a:endParaRPr lang="en-IN" sz="1200" dirty="0">
                        <a:latin typeface="Calibri" panose="020F0502020204030204" pitchFamily="34" charset="0"/>
                      </a:endParaRPr>
                    </a:p>
                  </a:txBody>
                  <a:tcPr/>
                </a:tc>
                <a:tc>
                  <a:txBody>
                    <a:bodyPr/>
                    <a:lstStyle/>
                    <a:p>
                      <a:r>
                        <a:rPr lang="en-US" sz="1200" dirty="0" smtClean="0"/>
                        <a:t>4796</a:t>
                      </a:r>
                      <a:endParaRPr lang="en-IN" sz="1200" dirty="0">
                        <a:latin typeface="Calibri" panose="020F0502020204030204" pitchFamily="34" charset="0"/>
                      </a:endParaRPr>
                    </a:p>
                  </a:txBody>
                  <a:tcPr/>
                </a:tc>
                <a:tc>
                  <a:txBody>
                    <a:bodyPr/>
                    <a:lstStyle/>
                    <a:p>
                      <a:r>
                        <a:rPr lang="en-US" sz="1200" dirty="0" smtClean="0"/>
                        <a:t>7544</a:t>
                      </a:r>
                      <a:endParaRPr lang="en-IN" sz="1200" dirty="0">
                        <a:latin typeface="Calibri" panose="020F0502020204030204" pitchFamily="34" charset="0"/>
                      </a:endParaRPr>
                    </a:p>
                  </a:txBody>
                  <a:tcPr/>
                </a:tc>
                <a:tc>
                  <a:txBody>
                    <a:bodyPr/>
                    <a:lstStyle/>
                    <a:p>
                      <a:r>
                        <a:rPr lang="en-US" sz="1200" dirty="0" smtClean="0"/>
                        <a:t>14</a:t>
                      </a:r>
                      <a:endParaRPr lang="en-IN" sz="1200" dirty="0">
                        <a:latin typeface="Calibri" panose="020F0502020204030204" pitchFamily="34" charset="0"/>
                      </a:endParaRPr>
                    </a:p>
                  </a:txBody>
                  <a:tcPr/>
                </a:tc>
              </a:tr>
              <a:tr h="582998">
                <a:tc>
                  <a:txBody>
                    <a:bodyPr/>
                    <a:lstStyle/>
                    <a:p>
                      <a:pPr algn="ctr">
                        <a:lnSpc>
                          <a:spcPct val="115000"/>
                        </a:lnSpc>
                        <a:spcAft>
                          <a:spcPts val="0"/>
                        </a:spcAft>
                      </a:pPr>
                      <a:r>
                        <a:rPr lang="en-IN" sz="1200" dirty="0">
                          <a:effectLst/>
                        </a:rPr>
                        <a:t>True Negative (TN)</a:t>
                      </a:r>
                      <a:endParaRPr lang="en-IN" sz="1200" b="1" dirty="0">
                        <a:effectLst/>
                        <a:latin typeface="Calibri" panose="020F0502020204030204" pitchFamily="34" charset="0"/>
                        <a:ea typeface="Calibri"/>
                        <a:cs typeface="Times New Roman"/>
                      </a:endParaRPr>
                    </a:p>
                  </a:txBody>
                  <a:tcPr marL="68580" marR="68580" marT="0" marB="0"/>
                </a:tc>
                <a:tc>
                  <a:txBody>
                    <a:bodyPr/>
                    <a:lstStyle/>
                    <a:p>
                      <a:r>
                        <a:rPr lang="en-IN" sz="1200" dirty="0" smtClean="0"/>
                        <a:t>113602</a:t>
                      </a:r>
                      <a:endParaRPr lang="en-IN" sz="1200" dirty="0">
                        <a:latin typeface="Calibri" panose="020F0502020204030204" pitchFamily="34" charset="0"/>
                      </a:endParaRPr>
                    </a:p>
                  </a:txBody>
                  <a:tcPr/>
                </a:tc>
                <a:tc>
                  <a:txBody>
                    <a:bodyPr/>
                    <a:lstStyle/>
                    <a:p>
                      <a:r>
                        <a:rPr lang="en-US" sz="1200" dirty="0" smtClean="0"/>
                        <a:t>111207</a:t>
                      </a:r>
                      <a:endParaRPr lang="en-IN" sz="1200" dirty="0">
                        <a:latin typeface="Calibri" panose="020F0502020204030204" pitchFamily="34" charset="0"/>
                      </a:endParaRPr>
                    </a:p>
                  </a:txBody>
                  <a:tcPr/>
                </a:tc>
                <a:tc>
                  <a:txBody>
                    <a:bodyPr/>
                    <a:lstStyle/>
                    <a:p>
                      <a:r>
                        <a:rPr lang="en-US" sz="1200" dirty="0" smtClean="0"/>
                        <a:t>108927</a:t>
                      </a:r>
                      <a:endParaRPr lang="en-IN" sz="1200" dirty="0">
                        <a:latin typeface="Calibri" panose="020F0502020204030204" pitchFamily="34" charset="0"/>
                      </a:endParaRPr>
                    </a:p>
                  </a:txBody>
                  <a:tcPr/>
                </a:tc>
                <a:tc>
                  <a:txBody>
                    <a:bodyPr/>
                    <a:lstStyle/>
                    <a:p>
                      <a:r>
                        <a:rPr lang="en-US" sz="1200" dirty="0" smtClean="0"/>
                        <a:t>106179</a:t>
                      </a:r>
                      <a:endParaRPr lang="en-IN" sz="1200" dirty="0">
                        <a:latin typeface="Calibri" panose="020F0502020204030204" pitchFamily="34" charset="0"/>
                      </a:endParaRPr>
                    </a:p>
                  </a:txBody>
                  <a:tcPr/>
                </a:tc>
                <a:tc>
                  <a:txBody>
                    <a:bodyPr/>
                    <a:lstStyle/>
                    <a:p>
                      <a:r>
                        <a:rPr lang="en-US" sz="1200" dirty="0" smtClean="0"/>
                        <a:t>113709</a:t>
                      </a:r>
                      <a:endParaRPr lang="en-IN" sz="1200" dirty="0">
                        <a:latin typeface="Calibri" panose="020F0502020204030204" pitchFamily="34" charset="0"/>
                      </a:endParaRPr>
                    </a:p>
                  </a:txBody>
                  <a:tcPr/>
                </a:tc>
              </a:tr>
              <a:tr h="480709">
                <a:tc>
                  <a:txBody>
                    <a:bodyPr/>
                    <a:lstStyle/>
                    <a:p>
                      <a:pPr algn="ctr">
                        <a:lnSpc>
                          <a:spcPct val="115000"/>
                        </a:lnSpc>
                        <a:spcAft>
                          <a:spcPts val="0"/>
                        </a:spcAft>
                      </a:pPr>
                      <a:r>
                        <a:rPr lang="en-IN" sz="1200" dirty="0">
                          <a:effectLst/>
                        </a:rPr>
                        <a:t>True Positive (TP) </a:t>
                      </a:r>
                      <a:endParaRPr lang="en-IN" sz="1200" b="1" dirty="0">
                        <a:effectLst/>
                        <a:latin typeface="Calibri" panose="020F0502020204030204" pitchFamily="34" charset="0"/>
                        <a:ea typeface="Calibri"/>
                        <a:cs typeface="Times New Roman"/>
                      </a:endParaRPr>
                    </a:p>
                  </a:txBody>
                  <a:tcPr marL="68580" marR="68580" marT="0" marB="0"/>
                </a:tc>
                <a:tc>
                  <a:txBody>
                    <a:bodyPr/>
                    <a:lstStyle/>
                    <a:p>
                      <a:r>
                        <a:rPr lang="en-IN" sz="1200" dirty="0" smtClean="0"/>
                        <a:t>155</a:t>
                      </a:r>
                      <a:endParaRPr lang="en-IN" sz="1200" dirty="0">
                        <a:latin typeface="Calibri" panose="020F0502020204030204" pitchFamily="34" charset="0"/>
                      </a:endParaRPr>
                    </a:p>
                  </a:txBody>
                  <a:tcPr/>
                </a:tc>
                <a:tc>
                  <a:txBody>
                    <a:bodyPr/>
                    <a:lstStyle/>
                    <a:p>
                      <a:r>
                        <a:rPr lang="en-US" sz="1200" dirty="0" smtClean="0"/>
                        <a:t>171</a:t>
                      </a:r>
                      <a:endParaRPr lang="en-IN" sz="1200" dirty="0">
                        <a:latin typeface="Calibri" panose="020F0502020204030204" pitchFamily="34" charset="0"/>
                      </a:endParaRPr>
                    </a:p>
                  </a:txBody>
                  <a:tcPr/>
                </a:tc>
                <a:tc>
                  <a:txBody>
                    <a:bodyPr/>
                    <a:lstStyle/>
                    <a:p>
                      <a:r>
                        <a:rPr lang="en-US" sz="1200" dirty="0" smtClean="0"/>
                        <a:t>178</a:t>
                      </a:r>
                      <a:endParaRPr lang="en-IN" sz="1200" dirty="0">
                        <a:latin typeface="Calibri" panose="020F0502020204030204" pitchFamily="34" charset="0"/>
                      </a:endParaRPr>
                    </a:p>
                  </a:txBody>
                  <a:tcPr/>
                </a:tc>
                <a:tc>
                  <a:txBody>
                    <a:bodyPr/>
                    <a:lstStyle/>
                    <a:p>
                      <a:r>
                        <a:rPr lang="en-US" sz="1200" dirty="0" smtClean="0"/>
                        <a:t>175</a:t>
                      </a:r>
                      <a:endParaRPr lang="en-IN" sz="1200" dirty="0">
                        <a:latin typeface="Calibri" panose="020F0502020204030204" pitchFamily="34" charset="0"/>
                      </a:endParaRPr>
                    </a:p>
                  </a:txBody>
                  <a:tcPr/>
                </a:tc>
                <a:tc>
                  <a:txBody>
                    <a:bodyPr/>
                    <a:lstStyle/>
                    <a:p>
                      <a:r>
                        <a:rPr lang="en-US" sz="1200" dirty="0" smtClean="0"/>
                        <a:t>144</a:t>
                      </a:r>
                      <a:endParaRPr lang="en-IN" sz="1200" dirty="0">
                        <a:latin typeface="Calibri" panose="020F0502020204030204" pitchFamily="34" charset="0"/>
                      </a:endParaRPr>
                    </a:p>
                  </a:txBody>
                  <a:tcPr/>
                </a:tc>
              </a:tr>
              <a:tr h="605026">
                <a:tc>
                  <a:txBody>
                    <a:bodyPr/>
                    <a:lstStyle/>
                    <a:p>
                      <a:pPr algn="ctr">
                        <a:lnSpc>
                          <a:spcPct val="115000"/>
                        </a:lnSpc>
                        <a:spcAft>
                          <a:spcPts val="0"/>
                        </a:spcAft>
                      </a:pPr>
                      <a:r>
                        <a:rPr lang="en-IN" sz="1200" dirty="0">
                          <a:effectLst/>
                        </a:rPr>
                        <a:t>Accuracy</a:t>
                      </a:r>
                      <a:endParaRPr lang="en-IN" sz="1200" b="1" dirty="0">
                        <a:effectLst/>
                        <a:latin typeface="Calibri" panose="020F0502020204030204" pitchFamily="34" charset="0"/>
                        <a:ea typeface="Calibri"/>
                        <a:cs typeface="Times New Roman"/>
                      </a:endParaRPr>
                    </a:p>
                  </a:txBody>
                  <a:tcPr marL="68580" marR="68580" marT="0" marB="0"/>
                </a:tc>
                <a:tc>
                  <a:txBody>
                    <a:bodyPr/>
                    <a:lstStyle/>
                    <a:p>
                      <a:r>
                        <a:rPr lang="en-US" sz="1200" dirty="0" smtClean="0"/>
                        <a:t>0. 9985428755</a:t>
                      </a:r>
                      <a:endParaRPr lang="en-IN" sz="1200" dirty="0">
                        <a:latin typeface="Calibri" panose="020F0502020204030204" pitchFamily="34" charset="0"/>
                      </a:endParaRPr>
                    </a:p>
                  </a:txBody>
                  <a:tcPr/>
                </a:tc>
                <a:tc>
                  <a:txBody>
                    <a:bodyPr/>
                    <a:lstStyle/>
                    <a:p>
                      <a:r>
                        <a:rPr lang="en-IN" sz="1200" dirty="0" smtClean="0"/>
                        <a:t>0.9776603495</a:t>
                      </a:r>
                      <a:endParaRPr lang="en-IN" sz="1200" dirty="0">
                        <a:latin typeface="Calibri" panose="020F0502020204030204" pitchFamily="34" charset="0"/>
                      </a:endParaRPr>
                    </a:p>
                  </a:txBody>
                  <a:tcPr/>
                </a:tc>
                <a:tc>
                  <a:txBody>
                    <a:bodyPr/>
                    <a:lstStyle/>
                    <a:p>
                      <a:r>
                        <a:rPr lang="en-IN" sz="1200" dirty="0" smtClean="0"/>
                        <a:t>0.9577082766</a:t>
                      </a:r>
                      <a:endParaRPr lang="en-IN" sz="1200" dirty="0">
                        <a:latin typeface="Calibri" panose="020F0502020204030204" pitchFamily="34" charset="0"/>
                      </a:endParaRPr>
                    </a:p>
                  </a:txBody>
                  <a:tcPr/>
                </a:tc>
                <a:tc>
                  <a:txBody>
                    <a:bodyPr/>
                    <a:lstStyle/>
                    <a:p>
                      <a:r>
                        <a:rPr lang="en-US" sz="1200" dirty="0" smtClean="0"/>
                        <a:t>0.9335603873</a:t>
                      </a:r>
                      <a:endParaRPr lang="en-IN" sz="1200" dirty="0">
                        <a:latin typeface="Calibri" panose="020F0502020204030204" pitchFamily="34" charset="0"/>
                      </a:endParaRPr>
                    </a:p>
                  </a:txBody>
                  <a:tcPr/>
                </a:tc>
                <a:tc>
                  <a:txBody>
                    <a:bodyPr/>
                    <a:lstStyle/>
                    <a:p>
                      <a:r>
                        <a:rPr lang="en-IN" sz="1200" dirty="0" smtClean="0"/>
                        <a:t>0.9993855499</a:t>
                      </a:r>
                      <a:endParaRPr lang="en-IN" sz="1200" dirty="0">
                        <a:latin typeface="Calibri" panose="020F0502020204030204" pitchFamily="34" charset="0"/>
                      </a:endParaRPr>
                    </a:p>
                  </a:txBody>
                  <a:tcPr/>
                </a:tc>
              </a:tr>
              <a:tr h="480709">
                <a:tc>
                  <a:txBody>
                    <a:bodyPr/>
                    <a:lstStyle/>
                    <a:p>
                      <a:pPr algn="ctr">
                        <a:lnSpc>
                          <a:spcPct val="115000"/>
                        </a:lnSpc>
                        <a:spcAft>
                          <a:spcPts val="0"/>
                        </a:spcAft>
                      </a:pPr>
                      <a:r>
                        <a:rPr lang="en-IN" sz="1200" dirty="0">
                          <a:effectLst/>
                        </a:rPr>
                        <a:t>Classification Error Rate</a:t>
                      </a:r>
                      <a:endParaRPr lang="en-IN" sz="1200" b="1" dirty="0">
                        <a:effectLst/>
                        <a:latin typeface="Calibri" panose="020F0502020204030204" pitchFamily="34" charset="0"/>
                        <a:ea typeface="Calibri"/>
                        <a:cs typeface="Times New Roman"/>
                      </a:endParaRPr>
                    </a:p>
                  </a:txBody>
                  <a:tcPr marL="68580" marR="68580" marT="0" marB="0"/>
                </a:tc>
                <a:tc>
                  <a:txBody>
                    <a:bodyPr/>
                    <a:lstStyle/>
                    <a:p>
                      <a:r>
                        <a:rPr lang="en-IN" sz="1200" dirty="0" smtClean="0"/>
                        <a:t>0.0014571245</a:t>
                      </a:r>
                      <a:endParaRPr lang="en-IN" sz="1200" dirty="0">
                        <a:latin typeface="Calibri" panose="020F0502020204030204" pitchFamily="34" charset="0"/>
                      </a:endParaRPr>
                    </a:p>
                  </a:txBody>
                  <a:tcPr/>
                </a:tc>
                <a:tc>
                  <a:txBody>
                    <a:bodyPr/>
                    <a:lstStyle/>
                    <a:p>
                      <a:r>
                        <a:rPr lang="en-IN" sz="1200" dirty="0" smtClean="0"/>
                        <a:t>0.0223396504</a:t>
                      </a:r>
                      <a:endParaRPr lang="en-IN" sz="1200" dirty="0">
                        <a:latin typeface="Calibri" panose="020F0502020204030204" pitchFamily="34" charset="0"/>
                      </a:endParaRPr>
                    </a:p>
                  </a:txBody>
                  <a:tcPr/>
                </a:tc>
                <a:tc>
                  <a:txBody>
                    <a:bodyPr/>
                    <a:lstStyle/>
                    <a:p>
                      <a:r>
                        <a:rPr lang="en-IN" sz="1200" dirty="0" smtClean="0"/>
                        <a:t>0.0422917233</a:t>
                      </a:r>
                      <a:endParaRPr lang="en-IN" sz="1200" dirty="0">
                        <a:latin typeface="Calibri" panose="020F0502020204030204" pitchFamily="34" charset="0"/>
                      </a:endParaRPr>
                    </a:p>
                  </a:txBody>
                  <a:tcPr/>
                </a:tc>
                <a:tc>
                  <a:txBody>
                    <a:bodyPr/>
                    <a:lstStyle/>
                    <a:p>
                      <a:r>
                        <a:rPr lang="en-IN" sz="1200" dirty="0" smtClean="0"/>
                        <a:t>0.0664396127</a:t>
                      </a:r>
                      <a:endParaRPr lang="en-IN" sz="1200" dirty="0">
                        <a:latin typeface="Calibri" panose="020F0502020204030204" pitchFamily="34" charset="0"/>
                      </a:endParaRPr>
                    </a:p>
                  </a:txBody>
                  <a:tcPr/>
                </a:tc>
                <a:tc>
                  <a:txBody>
                    <a:bodyPr/>
                    <a:lstStyle/>
                    <a:p>
                      <a:r>
                        <a:rPr lang="en-IN" sz="1200" dirty="0" smtClean="0"/>
                        <a:t>0.0006144501</a:t>
                      </a:r>
                      <a:endParaRPr lang="en-IN" sz="1200" dirty="0">
                        <a:latin typeface="Calibri" panose="020F0502020204030204" pitchFamily="34" charset="0"/>
                      </a:endParaRPr>
                    </a:p>
                  </a:txBody>
                  <a:tcPr/>
                </a:tc>
              </a:tr>
              <a:tr h="432161">
                <a:tc>
                  <a:txBody>
                    <a:bodyPr/>
                    <a:lstStyle/>
                    <a:p>
                      <a:pPr algn="ctr">
                        <a:lnSpc>
                          <a:spcPct val="115000"/>
                        </a:lnSpc>
                        <a:spcAft>
                          <a:spcPts val="0"/>
                        </a:spcAft>
                      </a:pPr>
                      <a:r>
                        <a:rPr lang="en-IN" sz="1200" dirty="0">
                          <a:effectLst/>
                        </a:rPr>
                        <a:t>Precision</a:t>
                      </a:r>
                      <a:endParaRPr lang="en-IN" sz="1200" b="1" dirty="0">
                        <a:effectLst/>
                        <a:latin typeface="Calibri" panose="020F0502020204030204" pitchFamily="34" charset="0"/>
                        <a:ea typeface="Calibri"/>
                        <a:cs typeface="Times New Roman"/>
                      </a:endParaRPr>
                    </a:p>
                  </a:txBody>
                  <a:tcPr marL="68580" marR="68580" marT="0" marB="0"/>
                </a:tc>
                <a:tc>
                  <a:txBody>
                    <a:bodyPr/>
                    <a:lstStyle/>
                    <a:p>
                      <a:r>
                        <a:rPr lang="en-IN" sz="1200" dirty="0" smtClean="0"/>
                        <a:t>0.5615942029</a:t>
                      </a:r>
                      <a:endParaRPr lang="en-IN" sz="1200" dirty="0">
                        <a:latin typeface="Calibri" panose="020F0502020204030204" pitchFamily="34" charset="0"/>
                      </a:endParaRPr>
                    </a:p>
                  </a:txBody>
                  <a:tcPr/>
                </a:tc>
                <a:tc>
                  <a:txBody>
                    <a:bodyPr/>
                    <a:lstStyle/>
                    <a:p>
                      <a:r>
                        <a:rPr lang="en-IN" sz="1200" dirty="0" smtClean="0"/>
                        <a:t>0.0636397469</a:t>
                      </a:r>
                      <a:endParaRPr lang="en-IN" sz="1200" dirty="0">
                        <a:latin typeface="Calibri" panose="020F0502020204030204" pitchFamily="34" charset="0"/>
                      </a:endParaRPr>
                    </a:p>
                  </a:txBody>
                  <a:tcPr/>
                </a:tc>
                <a:tc>
                  <a:txBody>
                    <a:bodyPr/>
                    <a:lstStyle/>
                    <a:p>
                      <a:r>
                        <a:rPr lang="en-IN" sz="1200" dirty="0" smtClean="0"/>
                        <a:t>0.0357860876</a:t>
                      </a:r>
                      <a:endParaRPr lang="en-IN" sz="1200" dirty="0">
                        <a:latin typeface="Calibri" panose="020F0502020204030204" pitchFamily="34" charset="0"/>
                      </a:endParaRPr>
                    </a:p>
                  </a:txBody>
                  <a:tcPr/>
                </a:tc>
                <a:tc>
                  <a:txBody>
                    <a:bodyPr/>
                    <a:lstStyle/>
                    <a:p>
                      <a:r>
                        <a:rPr lang="en-IN" sz="1200" dirty="0" smtClean="0"/>
                        <a:t>0.0226713304</a:t>
                      </a:r>
                      <a:endParaRPr lang="en-IN" sz="1200" dirty="0">
                        <a:latin typeface="Calibri" panose="020F0502020204030204" pitchFamily="34" charset="0"/>
                      </a:endParaRPr>
                    </a:p>
                  </a:txBody>
                  <a:tcPr/>
                </a:tc>
                <a:tc>
                  <a:txBody>
                    <a:bodyPr/>
                    <a:lstStyle/>
                    <a:p>
                      <a:r>
                        <a:rPr lang="en-IN" sz="1200" dirty="0" smtClean="0"/>
                        <a:t>0.9113924051</a:t>
                      </a:r>
                      <a:endParaRPr lang="en-IN" sz="1200" dirty="0">
                        <a:latin typeface="Calibri" panose="020F0502020204030204" pitchFamily="34" charset="0"/>
                      </a:endParaRPr>
                    </a:p>
                  </a:txBody>
                  <a:tcPr/>
                </a:tc>
              </a:tr>
              <a:tr h="480709">
                <a:tc>
                  <a:txBody>
                    <a:bodyPr/>
                    <a:lstStyle/>
                    <a:p>
                      <a:pPr algn="ctr">
                        <a:lnSpc>
                          <a:spcPct val="115000"/>
                        </a:lnSpc>
                        <a:spcAft>
                          <a:spcPts val="0"/>
                        </a:spcAft>
                      </a:pPr>
                      <a:r>
                        <a:rPr lang="en-IN" sz="1200" dirty="0">
                          <a:effectLst/>
                        </a:rPr>
                        <a:t>Sensitivity (TPR)</a:t>
                      </a:r>
                      <a:endParaRPr lang="en-IN" sz="1200" b="1" dirty="0">
                        <a:effectLst/>
                        <a:latin typeface="Calibri" panose="020F0502020204030204" pitchFamily="34" charset="0"/>
                        <a:ea typeface="Calibri"/>
                        <a:cs typeface="Times New Roman"/>
                      </a:endParaRPr>
                    </a:p>
                  </a:txBody>
                  <a:tcPr marL="68580" marR="68580" marT="0" marB="0">
                    <a:solidFill>
                      <a:schemeClr val="accent5">
                        <a:lumMod val="60000"/>
                        <a:lumOff val="40000"/>
                      </a:schemeClr>
                    </a:solidFill>
                  </a:tcPr>
                </a:tc>
                <a:tc>
                  <a:txBody>
                    <a:bodyPr/>
                    <a:lstStyle/>
                    <a:p>
                      <a:r>
                        <a:rPr lang="en-IN" sz="1200" dirty="0" smtClean="0"/>
                        <a:t>0.775</a:t>
                      </a:r>
                      <a:endParaRPr lang="en-IN" sz="1200" dirty="0">
                        <a:latin typeface="Calibri" panose="020F0502020204030204" pitchFamily="34" charset="0"/>
                      </a:endParaRPr>
                    </a:p>
                  </a:txBody>
                  <a:tcPr>
                    <a:solidFill>
                      <a:schemeClr val="accent5">
                        <a:lumMod val="60000"/>
                        <a:lumOff val="40000"/>
                      </a:schemeClr>
                    </a:solidFill>
                  </a:tcPr>
                </a:tc>
                <a:tc>
                  <a:txBody>
                    <a:bodyPr/>
                    <a:lstStyle/>
                    <a:p>
                      <a:r>
                        <a:rPr lang="en-IN" sz="1200" dirty="0" smtClean="0"/>
                        <a:t>0.855</a:t>
                      </a:r>
                      <a:endParaRPr lang="en-IN" sz="1200" dirty="0">
                        <a:latin typeface="Calibri" panose="020F0502020204030204" pitchFamily="34" charset="0"/>
                      </a:endParaRPr>
                    </a:p>
                  </a:txBody>
                  <a:tcPr>
                    <a:solidFill>
                      <a:schemeClr val="accent5">
                        <a:lumMod val="60000"/>
                        <a:lumOff val="40000"/>
                      </a:schemeClr>
                    </a:solidFill>
                  </a:tcPr>
                </a:tc>
                <a:tc>
                  <a:txBody>
                    <a:bodyPr/>
                    <a:lstStyle/>
                    <a:p>
                      <a:r>
                        <a:rPr lang="en-IN" sz="1200" dirty="0" smtClean="0"/>
                        <a:t>0.89</a:t>
                      </a:r>
                      <a:endParaRPr lang="en-IN" sz="1200" dirty="0">
                        <a:latin typeface="Calibri" panose="020F0502020204030204" pitchFamily="34" charset="0"/>
                      </a:endParaRPr>
                    </a:p>
                  </a:txBody>
                  <a:tcPr>
                    <a:solidFill>
                      <a:schemeClr val="accent5">
                        <a:lumMod val="60000"/>
                        <a:lumOff val="40000"/>
                      </a:schemeClr>
                    </a:solidFill>
                  </a:tcPr>
                </a:tc>
                <a:tc>
                  <a:txBody>
                    <a:bodyPr/>
                    <a:lstStyle/>
                    <a:p>
                      <a:r>
                        <a:rPr lang="en-IN" sz="1200" dirty="0" smtClean="0"/>
                        <a:t>0.875</a:t>
                      </a:r>
                      <a:endParaRPr lang="en-IN" sz="1200" dirty="0">
                        <a:latin typeface="Calibri" panose="020F0502020204030204" pitchFamily="34" charset="0"/>
                      </a:endParaRPr>
                    </a:p>
                  </a:txBody>
                  <a:tcPr>
                    <a:solidFill>
                      <a:schemeClr val="accent5">
                        <a:lumMod val="60000"/>
                        <a:lumOff val="40000"/>
                      </a:schemeClr>
                    </a:solidFill>
                  </a:tcPr>
                </a:tc>
                <a:tc>
                  <a:txBody>
                    <a:bodyPr/>
                    <a:lstStyle/>
                    <a:p>
                      <a:r>
                        <a:rPr lang="en-IN" sz="1200" dirty="0" smtClean="0"/>
                        <a:t>0.72</a:t>
                      </a:r>
                      <a:endParaRPr lang="en-IN" sz="1200" dirty="0">
                        <a:latin typeface="Calibri" panose="020F0502020204030204" pitchFamily="34" charset="0"/>
                      </a:endParaRPr>
                    </a:p>
                  </a:txBody>
                  <a:tcPr>
                    <a:solidFill>
                      <a:schemeClr val="accent5">
                        <a:lumMod val="60000"/>
                        <a:lumOff val="40000"/>
                      </a:schemeClr>
                    </a:solidFill>
                  </a:tcPr>
                </a:tc>
              </a:tr>
              <a:tr h="480709">
                <a:tc>
                  <a:txBody>
                    <a:bodyPr/>
                    <a:lstStyle/>
                    <a:p>
                      <a:pPr algn="ctr">
                        <a:lnSpc>
                          <a:spcPct val="115000"/>
                        </a:lnSpc>
                        <a:spcAft>
                          <a:spcPts val="0"/>
                        </a:spcAft>
                      </a:pPr>
                      <a:r>
                        <a:rPr lang="en-IN" sz="1200" dirty="0">
                          <a:effectLst/>
                        </a:rPr>
                        <a:t>Specificity (TNR)</a:t>
                      </a:r>
                      <a:endParaRPr lang="en-IN" sz="1200" b="1" dirty="0">
                        <a:effectLst/>
                        <a:latin typeface="Calibri" panose="020F0502020204030204" pitchFamily="34" charset="0"/>
                        <a:ea typeface="Calibri"/>
                        <a:cs typeface="Times New Roman"/>
                      </a:endParaRPr>
                    </a:p>
                  </a:txBody>
                  <a:tcPr marL="68580" marR="68580" marT="0" marB="0"/>
                </a:tc>
                <a:tc>
                  <a:txBody>
                    <a:bodyPr/>
                    <a:lstStyle/>
                    <a:p>
                      <a:r>
                        <a:rPr lang="en-IN" sz="1200" dirty="0" smtClean="0"/>
                        <a:t>0.9989360112</a:t>
                      </a:r>
                      <a:endParaRPr lang="en-IN" sz="1200" dirty="0">
                        <a:latin typeface="Calibri" panose="020F0502020204030204" pitchFamily="34" charset="0"/>
                      </a:endParaRPr>
                    </a:p>
                  </a:txBody>
                  <a:tcPr/>
                </a:tc>
                <a:tc>
                  <a:txBody>
                    <a:bodyPr/>
                    <a:lstStyle/>
                    <a:p>
                      <a:r>
                        <a:rPr lang="en-IN" sz="1200" dirty="0" smtClean="0"/>
                        <a:t>0.9778760673 </a:t>
                      </a:r>
                      <a:endParaRPr lang="en-IN" sz="1200" dirty="0">
                        <a:latin typeface="Calibri" panose="020F0502020204030204" pitchFamily="34" charset="0"/>
                      </a:endParaRPr>
                    </a:p>
                  </a:txBody>
                  <a:tcPr/>
                </a:tc>
                <a:tc>
                  <a:txBody>
                    <a:bodyPr/>
                    <a:lstStyle/>
                    <a:p>
                      <a:r>
                        <a:rPr lang="en-IN" sz="1200" dirty="0" smtClean="0"/>
                        <a:t>0.9578273524</a:t>
                      </a:r>
                      <a:endParaRPr lang="en-IN" sz="1200" dirty="0">
                        <a:latin typeface="Calibri" panose="020F0502020204030204" pitchFamily="34" charset="0"/>
                      </a:endParaRPr>
                    </a:p>
                  </a:txBody>
                  <a:tcPr/>
                </a:tc>
                <a:tc>
                  <a:txBody>
                    <a:bodyPr/>
                    <a:lstStyle/>
                    <a:p>
                      <a:r>
                        <a:rPr lang="en-IN" sz="1200" dirty="0" smtClean="0"/>
                        <a:t>0.933663375</a:t>
                      </a:r>
                      <a:endParaRPr lang="en-IN" sz="1200" dirty="0">
                        <a:latin typeface="Calibri" panose="020F0502020204030204" pitchFamily="34" charset="0"/>
                      </a:endParaRPr>
                    </a:p>
                  </a:txBody>
                  <a:tcPr/>
                </a:tc>
                <a:tc>
                  <a:txBody>
                    <a:bodyPr/>
                    <a:lstStyle/>
                    <a:p>
                      <a:r>
                        <a:rPr lang="en-IN" sz="1200" dirty="0" smtClean="0"/>
                        <a:t>0.9998768939</a:t>
                      </a:r>
                      <a:endParaRPr lang="en-IN" sz="1200" dirty="0">
                        <a:latin typeface="Calibri" panose="020F0502020204030204" pitchFamily="34" charset="0"/>
                      </a:endParaRPr>
                    </a:p>
                  </a:txBody>
                  <a:tcPr/>
                </a:tc>
              </a:tr>
              <a:tr h="327501">
                <a:tc>
                  <a:txBody>
                    <a:bodyPr/>
                    <a:lstStyle/>
                    <a:p>
                      <a:pPr algn="ctr">
                        <a:lnSpc>
                          <a:spcPct val="115000"/>
                        </a:lnSpc>
                        <a:spcAft>
                          <a:spcPts val="0"/>
                        </a:spcAft>
                      </a:pPr>
                      <a:r>
                        <a:rPr lang="en-IN" sz="1200" dirty="0">
                          <a:effectLst/>
                        </a:rPr>
                        <a:t>AUC</a:t>
                      </a:r>
                      <a:endParaRPr lang="en-IN" sz="1200" b="1" dirty="0">
                        <a:effectLst/>
                        <a:latin typeface="Calibri" panose="020F0502020204030204" pitchFamily="34" charset="0"/>
                        <a:ea typeface="Calibri"/>
                        <a:cs typeface="Times New Roman"/>
                      </a:endParaRPr>
                    </a:p>
                  </a:txBody>
                  <a:tcPr marL="68580" marR="68580" marT="0" marB="0"/>
                </a:tc>
                <a:tc>
                  <a:txBody>
                    <a:bodyPr/>
                    <a:lstStyle/>
                    <a:p>
                      <a:r>
                        <a:rPr lang="en-IN" sz="1200" dirty="0" smtClean="0"/>
                        <a:t>0.96</a:t>
                      </a:r>
                      <a:endParaRPr lang="en-IN" sz="1200" dirty="0">
                        <a:latin typeface="Calibri" panose="020F0502020204030204" pitchFamily="34" charset="0"/>
                      </a:endParaRPr>
                    </a:p>
                  </a:txBody>
                  <a:tcPr/>
                </a:tc>
                <a:tc>
                  <a:txBody>
                    <a:bodyPr/>
                    <a:lstStyle/>
                    <a:p>
                      <a:r>
                        <a:rPr lang="en-IN" sz="1200" dirty="0" smtClean="0"/>
                        <a:t>0.961</a:t>
                      </a:r>
                      <a:endParaRPr lang="en-IN" sz="1200" dirty="0">
                        <a:latin typeface="Calibri" panose="020F0502020204030204" pitchFamily="34" charset="0"/>
                      </a:endParaRPr>
                    </a:p>
                  </a:txBody>
                  <a:tcPr/>
                </a:tc>
                <a:tc>
                  <a:txBody>
                    <a:bodyPr/>
                    <a:lstStyle/>
                    <a:p>
                      <a:r>
                        <a:rPr lang="en-IN" sz="1200" dirty="0" smtClean="0"/>
                        <a:t>0.96815</a:t>
                      </a:r>
                      <a:endParaRPr lang="en-IN" sz="1200" dirty="0">
                        <a:latin typeface="Calibri" panose="020F0502020204030204" pitchFamily="34" charset="0"/>
                      </a:endParaRPr>
                    </a:p>
                  </a:txBody>
                  <a:tcPr/>
                </a:tc>
                <a:tc>
                  <a:txBody>
                    <a:bodyPr/>
                    <a:lstStyle/>
                    <a:p>
                      <a:r>
                        <a:rPr lang="en-IN" sz="1200" dirty="0" smtClean="0"/>
                        <a:t>0.95595</a:t>
                      </a:r>
                      <a:endParaRPr lang="en-IN" sz="1200" dirty="0">
                        <a:latin typeface="Calibri" panose="020F0502020204030204" pitchFamily="34" charset="0"/>
                      </a:endParaRPr>
                    </a:p>
                  </a:txBody>
                  <a:tcPr/>
                </a:tc>
                <a:tc>
                  <a:txBody>
                    <a:bodyPr/>
                    <a:lstStyle/>
                    <a:p>
                      <a:r>
                        <a:rPr lang="en-IN" sz="1200" dirty="0" smtClean="0"/>
                        <a:t>0.96003</a:t>
                      </a:r>
                      <a:endParaRPr lang="en-IN" sz="1200" dirty="0">
                        <a:latin typeface="Calibri" panose="020F0502020204030204" pitchFamily="34" charset="0"/>
                      </a:endParaRPr>
                    </a:p>
                  </a:txBody>
                  <a:tcPr/>
                </a:tc>
              </a:tr>
            </a:tbl>
          </a:graphicData>
        </a:graphic>
      </p:graphicFrame>
      <p:sp>
        <p:nvSpPr>
          <p:cNvPr id="6" name="Date Placeholder 5"/>
          <p:cNvSpPr>
            <a:spLocks noGrp="1"/>
          </p:cNvSpPr>
          <p:nvPr>
            <p:ph type="dt" sz="half" idx="15"/>
          </p:nvPr>
        </p:nvSpPr>
        <p:spPr/>
        <p:txBody>
          <a:bodyPr/>
          <a:lstStyle/>
          <a:p>
            <a:r>
              <a:rPr lang="en-IN" smtClean="0"/>
              <a:t>2018-04-17   </a:t>
            </a:r>
            <a:r>
              <a:rPr lang="en-IN" b="1" smtClean="0"/>
              <a:t>restricted</a:t>
            </a:r>
            <a:endParaRPr lang="en-IN" b="1"/>
          </a:p>
        </p:txBody>
      </p:sp>
      <p:sp>
        <p:nvSpPr>
          <p:cNvPr id="8" name="Line Callout 1 7"/>
          <p:cNvSpPr/>
          <p:nvPr/>
        </p:nvSpPr>
        <p:spPr bwMode="auto">
          <a:xfrm>
            <a:off x="7236296" y="2780928"/>
            <a:ext cx="1800200" cy="1152128"/>
          </a:xfrm>
          <a:prstGeom prst="borderCallout1">
            <a:avLst>
              <a:gd name="adj1" fmla="val 98819"/>
              <a:gd name="adj2" fmla="val 49898"/>
              <a:gd name="adj3" fmla="val 220663"/>
              <a:gd name="adj4" fmla="val -19944"/>
            </a:avLst>
          </a:prstGeom>
          <a:noFill/>
          <a:ln w="19050">
            <a:solidFill>
              <a:schemeClr val="tx1"/>
            </a:solidFill>
            <a:miter lim="800000"/>
            <a:headEnd/>
            <a:tailEnd/>
          </a:ln>
        </p:spPr>
        <p:txBody>
          <a:bodyPr wrap="square" lIns="72000" tIns="72000" rIns="72000" bIns="72000" rtlCol="0" anchor="ctr"/>
          <a:lstStyle/>
          <a:p>
            <a:pPr marL="342900" indent="-342900" eaLnBrk="0" hangingPunct="0">
              <a:buAutoNum type="arabicPeriod"/>
            </a:pPr>
            <a:r>
              <a:rPr lang="en-US" sz="1400" dirty="0" smtClean="0">
                <a:latin typeface="Calibri" panose="020F0502020204030204" pitchFamily="34" charset="0"/>
                <a:ea typeface="Verdana" pitchFamily="34" charset="0"/>
                <a:cs typeface="Verdana" pitchFamily="34" charset="0"/>
              </a:rPr>
              <a:t>Increased Sensitivity</a:t>
            </a:r>
          </a:p>
          <a:p>
            <a:pPr marL="342900" indent="-342900" eaLnBrk="0" hangingPunct="0">
              <a:buAutoNum type="arabicPeriod"/>
            </a:pPr>
            <a:r>
              <a:rPr lang="en-US" sz="1400" dirty="0" smtClean="0">
                <a:latin typeface="Calibri" panose="020F0502020204030204" pitchFamily="34" charset="0"/>
                <a:ea typeface="Verdana" pitchFamily="34" charset="0"/>
                <a:cs typeface="Verdana" pitchFamily="34" charset="0"/>
              </a:rPr>
              <a:t>Decrease in False Negative (FN)</a:t>
            </a:r>
            <a:endParaRPr lang="en-IN" sz="1400" dirty="0" smtClean="0">
              <a:latin typeface="Calibri" panose="020F0502020204030204" pitchFamily="34" charset="0"/>
              <a:ea typeface="Verdana" pitchFamily="34" charset="0"/>
              <a:cs typeface="Verdana" pitchFamily="34" charset="0"/>
            </a:endParaRPr>
          </a:p>
        </p:txBody>
      </p:sp>
      <p:cxnSp>
        <p:nvCxnSpPr>
          <p:cNvPr id="10" name="Straight Connector 9"/>
          <p:cNvCxnSpPr/>
          <p:nvPr/>
        </p:nvCxnSpPr>
        <p:spPr>
          <a:xfrm flipH="1" flipV="1">
            <a:off x="6948266" y="1772816"/>
            <a:ext cx="288030" cy="1008112"/>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5" name="Rounded Rectangle 4"/>
          <p:cNvSpPr/>
          <p:nvPr/>
        </p:nvSpPr>
        <p:spPr bwMode="auto">
          <a:xfrm>
            <a:off x="3419872" y="836632"/>
            <a:ext cx="1368152" cy="5716568"/>
          </a:xfrm>
          <a:prstGeom prst="roundRect">
            <a:avLst/>
          </a:prstGeom>
          <a:noFill/>
          <a:ln w="19050">
            <a:solidFill>
              <a:schemeClr val="bg2">
                <a:lumMod val="25000"/>
              </a:schemeClr>
            </a:solidFill>
            <a:miter lim="800000"/>
            <a:headEnd/>
            <a:tailEnd/>
          </a:ln>
        </p:spPr>
        <p:txBody>
          <a:bodyPr wrap="square" lIns="72000" tIns="72000" rIns="72000" bIns="72000" rtlCol="0" anchor="ctr"/>
          <a:lstStyle/>
          <a:p>
            <a:pPr algn="ctr" eaLnBrk="0" hangingPunct="0"/>
            <a:endParaRPr lang="en-IN" sz="1600" dirty="0" smtClean="0">
              <a:latin typeface="+mn-lt"/>
              <a:ea typeface="Verdana" pitchFamily="34" charset="0"/>
              <a:cs typeface="Verdana" pitchFamily="34" charset="0"/>
            </a:endParaRPr>
          </a:p>
        </p:txBody>
      </p:sp>
      <p:sp>
        <p:nvSpPr>
          <p:cNvPr id="9" name="TextBox 8"/>
          <p:cNvSpPr txBox="1"/>
          <p:nvPr/>
        </p:nvSpPr>
        <p:spPr bwMode="auto">
          <a:xfrm>
            <a:off x="7236296" y="1048776"/>
            <a:ext cx="1800200" cy="861774"/>
          </a:xfrm>
          <a:prstGeom prst="rect">
            <a:avLst/>
          </a:prstGeom>
          <a:noFill/>
          <a:ln w="19050">
            <a:solidFill>
              <a:schemeClr val="bg2">
                <a:lumMod val="25000"/>
              </a:schemeClr>
            </a:solidFill>
            <a:miter lim="800000"/>
            <a:headEnd/>
            <a:tailEnd/>
          </a:ln>
          <a:effectLst/>
        </p:spPr>
        <p:txBody>
          <a:bodyPr wrap="square" lIns="0" tIns="0" rIns="0" bIns="0" rtlCol="0" anchor="ctr" anchorCtr="0">
            <a:spAutoFit/>
          </a:bodyPr>
          <a:lstStyle/>
          <a:p>
            <a:pPr marR="0" defTabSz="914400" eaLnBrk="0" fontAlgn="auto" latinLnBrk="0" hangingPunct="0">
              <a:spcBef>
                <a:spcPts val="0"/>
              </a:spcBef>
              <a:spcAft>
                <a:spcPts val="300"/>
              </a:spcAft>
              <a:buClr>
                <a:schemeClr val="accent1"/>
              </a:buClr>
              <a:buSzTx/>
              <a:tabLst/>
            </a:pPr>
            <a:r>
              <a:rPr lang="en-US" sz="1400" kern="0" dirty="0" smtClean="0">
                <a:latin typeface="Calibri" panose="020F0502020204030204" pitchFamily="34" charset="0"/>
                <a:ea typeface="Verdana" pitchFamily="34" charset="0"/>
                <a:cs typeface="Verdana" pitchFamily="34" charset="0"/>
              </a:rPr>
              <a:t>Best performing after probability calibration and threshold adjustment</a:t>
            </a:r>
            <a:endParaRPr lang="en-IN" sz="1400" kern="0" dirty="0" smtClean="0">
              <a:latin typeface="Calibri" panose="020F0502020204030204" pitchFamily="34" charset="0"/>
              <a:ea typeface="Verdana" pitchFamily="34" charset="0"/>
              <a:cs typeface="Verdana" pitchFamily="34" charset="0"/>
            </a:endParaRPr>
          </a:p>
        </p:txBody>
      </p:sp>
      <p:cxnSp>
        <p:nvCxnSpPr>
          <p:cNvPr id="13" name="Straight Connector 12"/>
          <p:cNvCxnSpPr>
            <a:stCxn id="9" idx="1"/>
          </p:cNvCxnSpPr>
          <p:nvPr/>
        </p:nvCxnSpPr>
        <p:spPr>
          <a:xfrm flipH="1" flipV="1">
            <a:off x="4788024" y="1340769"/>
            <a:ext cx="2448272" cy="138894"/>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96520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6"/>
          </p:nvPr>
        </p:nvSpPr>
        <p:spPr/>
        <p:txBody>
          <a:bodyPr/>
          <a:lstStyle/>
          <a:p>
            <a:r>
              <a:rPr lang="en-IN" smtClean="0"/>
              <a:t>Copyright © Infineon Technologies AG 2018. All rights reserved.</a:t>
            </a:r>
            <a:endParaRPr lang="en-IN"/>
          </a:p>
        </p:txBody>
      </p:sp>
      <p:sp>
        <p:nvSpPr>
          <p:cNvPr id="3" name="Slide Number Placeholder 2"/>
          <p:cNvSpPr>
            <a:spLocks noGrp="1"/>
          </p:cNvSpPr>
          <p:nvPr>
            <p:ph type="sldNum" sz="quarter" idx="14"/>
          </p:nvPr>
        </p:nvSpPr>
        <p:spPr/>
        <p:txBody>
          <a:bodyPr/>
          <a:lstStyle/>
          <a:p>
            <a:fld id="{1C3A6870-E5EB-4671-8370-7DA786D67513}" type="slidenum">
              <a:rPr lang="en-IN" smtClean="0"/>
              <a:pPr/>
              <a:t>16</a:t>
            </a:fld>
            <a:endParaRPr lang="en-IN"/>
          </a:p>
        </p:txBody>
      </p:sp>
      <p:sp>
        <p:nvSpPr>
          <p:cNvPr id="4" name="Title 3"/>
          <p:cNvSpPr>
            <a:spLocks noGrp="1"/>
          </p:cNvSpPr>
          <p:nvPr>
            <p:ph type="title"/>
          </p:nvPr>
        </p:nvSpPr>
        <p:spPr/>
        <p:txBody>
          <a:bodyPr/>
          <a:lstStyle/>
          <a:p>
            <a:r>
              <a:rPr lang="en-US" b="1" dirty="0" smtClean="0">
                <a:latin typeface="Cambria" panose="02040503050406030204" pitchFamily="18" charset="0"/>
              </a:rPr>
              <a:t>Results:</a:t>
            </a:r>
            <a:endParaRPr lang="en-IN" b="1" dirty="0">
              <a:latin typeface="Cambria" panose="02040503050406030204" pitchFamily="18" charset="0"/>
            </a:endParaRPr>
          </a:p>
        </p:txBody>
      </p:sp>
      <p:sp>
        <p:nvSpPr>
          <p:cNvPr id="6" name="Date Placeholder 5"/>
          <p:cNvSpPr>
            <a:spLocks noGrp="1"/>
          </p:cNvSpPr>
          <p:nvPr>
            <p:ph type="dt" sz="half" idx="15"/>
          </p:nvPr>
        </p:nvSpPr>
        <p:spPr/>
        <p:txBody>
          <a:bodyPr/>
          <a:lstStyle/>
          <a:p>
            <a:r>
              <a:rPr lang="en-IN" smtClean="0"/>
              <a:t>2018-04-17   </a:t>
            </a:r>
            <a:r>
              <a:rPr lang="en-IN" b="1" smtClean="0"/>
              <a:t>restricted</a:t>
            </a:r>
            <a:endParaRPr lang="en-IN" b="1"/>
          </a:p>
        </p:txBody>
      </p:sp>
      <p:pic>
        <p:nvPicPr>
          <p:cNvPr id="1026" name="Picture 2" descr="C:\Users\ThapaRak\Documents\MyCodes\ML_Exercises\dataset\New\RPlot_all.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6963" y="911841"/>
            <a:ext cx="5763349" cy="5763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31282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6"/>
          </p:nvPr>
        </p:nvSpPr>
        <p:spPr/>
        <p:txBody>
          <a:bodyPr/>
          <a:lstStyle/>
          <a:p>
            <a:r>
              <a:rPr lang="en-IN" smtClean="0"/>
              <a:t>Copyright © Infineon Technologies AG 2018. All rights reserved.</a:t>
            </a:r>
            <a:endParaRPr lang="en-IN"/>
          </a:p>
        </p:txBody>
      </p:sp>
      <p:sp>
        <p:nvSpPr>
          <p:cNvPr id="3" name="Slide Number Placeholder 2"/>
          <p:cNvSpPr>
            <a:spLocks noGrp="1"/>
          </p:cNvSpPr>
          <p:nvPr>
            <p:ph type="sldNum" sz="quarter" idx="14"/>
          </p:nvPr>
        </p:nvSpPr>
        <p:spPr/>
        <p:txBody>
          <a:bodyPr/>
          <a:lstStyle/>
          <a:p>
            <a:fld id="{1C3A6870-E5EB-4671-8370-7DA786D67513}" type="slidenum">
              <a:rPr lang="en-IN" smtClean="0"/>
              <a:pPr/>
              <a:t>17</a:t>
            </a:fld>
            <a:endParaRPr lang="en-IN"/>
          </a:p>
        </p:txBody>
      </p:sp>
      <p:sp>
        <p:nvSpPr>
          <p:cNvPr id="4" name="Title 3"/>
          <p:cNvSpPr>
            <a:spLocks noGrp="1"/>
          </p:cNvSpPr>
          <p:nvPr>
            <p:ph type="title"/>
          </p:nvPr>
        </p:nvSpPr>
        <p:spPr/>
        <p:txBody>
          <a:bodyPr/>
          <a:lstStyle/>
          <a:p>
            <a:r>
              <a:rPr lang="en-US" b="1" dirty="0" smtClean="0">
                <a:latin typeface="Cambria" panose="02040503050406030204" pitchFamily="18" charset="0"/>
              </a:rPr>
              <a:t>Future Works:</a:t>
            </a:r>
            <a:endParaRPr lang="en-IN" b="1" dirty="0">
              <a:latin typeface="Cambria" panose="02040503050406030204" pitchFamily="18" charset="0"/>
            </a:endParaRPr>
          </a:p>
        </p:txBody>
      </p:sp>
      <p:sp>
        <p:nvSpPr>
          <p:cNvPr id="5" name="Content Placeholder 4"/>
          <p:cNvSpPr>
            <a:spLocks noGrp="1"/>
          </p:cNvSpPr>
          <p:nvPr>
            <p:ph sz="quarter" idx="13"/>
          </p:nvPr>
        </p:nvSpPr>
        <p:spPr/>
        <p:txBody>
          <a:bodyPr>
            <a:normAutofit/>
          </a:bodyPr>
          <a:lstStyle/>
          <a:p>
            <a:r>
              <a:rPr lang="en-US" sz="1600" dirty="0" smtClean="0">
                <a:latin typeface="Calibri" panose="020F0502020204030204" pitchFamily="34" charset="0"/>
              </a:rPr>
              <a:t>Comparing the Results with other Algorithmic Level Methods:</a:t>
            </a:r>
            <a:r>
              <a:rPr lang="en-IN" sz="1600" dirty="0" smtClean="0">
                <a:latin typeface="Calibri" panose="020F0502020204030204" pitchFamily="34" charset="0"/>
              </a:rPr>
              <a:t> like SVN.</a:t>
            </a:r>
          </a:p>
          <a:p>
            <a:r>
              <a:rPr lang="en-US" sz="1600" dirty="0" smtClean="0">
                <a:latin typeface="Calibri" panose="020F0502020204030204" pitchFamily="34" charset="0"/>
              </a:rPr>
              <a:t>Implementation of Ensemble method with </a:t>
            </a:r>
            <a:r>
              <a:rPr lang="en-US" sz="1600" dirty="0" err="1" smtClean="0">
                <a:latin typeface="Calibri" panose="020F0502020204030204" pitchFamily="34" charset="0"/>
              </a:rPr>
              <a:t>undersampling</a:t>
            </a:r>
            <a:r>
              <a:rPr lang="en-US" sz="1600" dirty="0" smtClean="0">
                <a:latin typeface="Calibri" panose="020F0502020204030204" pitchFamily="34" charset="0"/>
              </a:rPr>
              <a:t>, i.e. </a:t>
            </a:r>
            <a:r>
              <a:rPr lang="en-US" sz="1600" dirty="0" err="1" smtClean="0">
                <a:latin typeface="Calibri" panose="020F0502020204030204" pitchFamily="34" charset="0"/>
              </a:rPr>
              <a:t>RusBoost</a:t>
            </a:r>
            <a:r>
              <a:rPr lang="en-US" sz="1600" dirty="0" smtClean="0">
                <a:latin typeface="Calibri" panose="020F0502020204030204" pitchFamily="34" charset="0"/>
              </a:rPr>
              <a:t> algorithm. Studies have shown </a:t>
            </a:r>
            <a:r>
              <a:rPr lang="en-US" sz="1600" dirty="0" err="1" smtClean="0">
                <a:latin typeface="Calibri" panose="020F0502020204030204" pitchFamily="34" charset="0"/>
              </a:rPr>
              <a:t>RUSBoost</a:t>
            </a:r>
            <a:r>
              <a:rPr lang="en-US" sz="1600" dirty="0" smtClean="0">
                <a:latin typeface="Calibri" panose="020F0502020204030204" pitchFamily="34" charset="0"/>
              </a:rPr>
              <a:t> works well with unbalanced data. To compare the results.</a:t>
            </a:r>
          </a:p>
          <a:p>
            <a:r>
              <a:rPr lang="en-US" sz="1600" dirty="0" smtClean="0">
                <a:latin typeface="Calibri" panose="020F0502020204030204" pitchFamily="34" charset="0"/>
              </a:rPr>
              <a:t>Working on Strategies for Challenges 2 and 3, i.e. </a:t>
            </a:r>
            <a:r>
              <a:rPr lang="en-US" sz="1600" b="1" dirty="0" smtClean="0">
                <a:latin typeface="Calibri" panose="020F0502020204030204" pitchFamily="34" charset="0"/>
              </a:rPr>
              <a:t>Concept Drift </a:t>
            </a:r>
            <a:r>
              <a:rPr lang="en-US" sz="1600" dirty="0" smtClean="0">
                <a:latin typeface="Calibri" panose="020F0502020204030204" pitchFamily="34" charset="0"/>
              </a:rPr>
              <a:t>and </a:t>
            </a:r>
            <a:r>
              <a:rPr lang="en-US" sz="1600" b="1" dirty="0" smtClean="0">
                <a:latin typeface="Calibri" panose="020F0502020204030204" pitchFamily="34" charset="0"/>
              </a:rPr>
              <a:t>Verification Latencies</a:t>
            </a:r>
            <a:r>
              <a:rPr lang="en-US" sz="1600" dirty="0" smtClean="0">
                <a:latin typeface="Calibri" panose="020F0502020204030204" pitchFamily="34" charset="0"/>
              </a:rPr>
              <a:t>.</a:t>
            </a:r>
          </a:p>
        </p:txBody>
      </p:sp>
      <p:sp>
        <p:nvSpPr>
          <p:cNvPr id="6" name="Date Placeholder 5"/>
          <p:cNvSpPr>
            <a:spLocks noGrp="1"/>
          </p:cNvSpPr>
          <p:nvPr>
            <p:ph type="dt" sz="half" idx="15"/>
          </p:nvPr>
        </p:nvSpPr>
        <p:spPr/>
        <p:txBody>
          <a:bodyPr/>
          <a:lstStyle/>
          <a:p>
            <a:r>
              <a:rPr lang="en-IN" smtClean="0"/>
              <a:t>2018-04-17   </a:t>
            </a:r>
            <a:r>
              <a:rPr lang="en-IN" b="1" smtClean="0"/>
              <a:t>restricted</a:t>
            </a:r>
            <a:endParaRPr lang="en-IN" b="1"/>
          </a:p>
        </p:txBody>
      </p:sp>
    </p:spTree>
    <p:extLst>
      <p:ext uri="{BB962C8B-B14F-4D97-AF65-F5344CB8AC3E}">
        <p14:creationId xmlns:p14="http://schemas.microsoft.com/office/powerpoint/2010/main" val="11617333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6"/>
          </p:nvPr>
        </p:nvSpPr>
        <p:spPr/>
        <p:txBody>
          <a:bodyPr/>
          <a:lstStyle/>
          <a:p>
            <a:r>
              <a:rPr lang="en-IN" smtClean="0"/>
              <a:t>Copyright © Infineon Technologies AG 2018. All rights reserved.</a:t>
            </a:r>
            <a:endParaRPr lang="en-IN"/>
          </a:p>
        </p:txBody>
      </p:sp>
      <p:sp>
        <p:nvSpPr>
          <p:cNvPr id="3" name="Slide Number Placeholder 2"/>
          <p:cNvSpPr>
            <a:spLocks noGrp="1"/>
          </p:cNvSpPr>
          <p:nvPr>
            <p:ph type="sldNum" sz="quarter" idx="14"/>
          </p:nvPr>
        </p:nvSpPr>
        <p:spPr/>
        <p:txBody>
          <a:bodyPr/>
          <a:lstStyle/>
          <a:p>
            <a:fld id="{1C3A6870-E5EB-4671-8370-7DA786D67513}" type="slidenum">
              <a:rPr lang="en-IN" smtClean="0"/>
              <a:pPr/>
              <a:t>18</a:t>
            </a:fld>
            <a:endParaRPr lang="en-IN"/>
          </a:p>
        </p:txBody>
      </p:sp>
      <p:sp>
        <p:nvSpPr>
          <p:cNvPr id="4" name="Title 3"/>
          <p:cNvSpPr>
            <a:spLocks noGrp="1"/>
          </p:cNvSpPr>
          <p:nvPr>
            <p:ph type="title"/>
          </p:nvPr>
        </p:nvSpPr>
        <p:spPr/>
        <p:txBody>
          <a:bodyPr/>
          <a:lstStyle/>
          <a:p>
            <a:r>
              <a:rPr lang="en-US" b="1" dirty="0" smtClean="0">
                <a:latin typeface="Cambria" panose="02040503050406030204" pitchFamily="18" charset="0"/>
              </a:rPr>
              <a:t>References:</a:t>
            </a:r>
            <a:endParaRPr lang="en-IN" b="1" dirty="0">
              <a:latin typeface="Cambria" panose="02040503050406030204" pitchFamily="18" charset="0"/>
            </a:endParaRPr>
          </a:p>
        </p:txBody>
      </p:sp>
      <p:sp>
        <p:nvSpPr>
          <p:cNvPr id="5" name="Content Placeholder 4"/>
          <p:cNvSpPr>
            <a:spLocks noGrp="1"/>
          </p:cNvSpPr>
          <p:nvPr>
            <p:ph sz="quarter" idx="13"/>
          </p:nvPr>
        </p:nvSpPr>
        <p:spPr/>
        <p:txBody>
          <a:bodyPr>
            <a:noAutofit/>
          </a:bodyPr>
          <a:lstStyle/>
          <a:p>
            <a:r>
              <a:rPr lang="en-US" sz="1500" dirty="0" smtClean="0">
                <a:latin typeface="Calibri" panose="020F0502020204030204" pitchFamily="34" charset="0"/>
              </a:rPr>
              <a:t>[1] </a:t>
            </a:r>
            <a:r>
              <a:rPr lang="en-IN" sz="1500" dirty="0">
                <a:latin typeface="Calibri" panose="020F0502020204030204" pitchFamily="34" charset="0"/>
              </a:rPr>
              <a:t>Krishna M </a:t>
            </a:r>
            <a:r>
              <a:rPr lang="en-IN" sz="1500" dirty="0" err="1">
                <a:latin typeface="Calibri" panose="020F0502020204030204" pitchFamily="34" charset="0"/>
              </a:rPr>
              <a:t>Gopinathan</a:t>
            </a:r>
            <a:r>
              <a:rPr lang="en-IN" sz="1500" dirty="0">
                <a:latin typeface="Calibri" panose="020F0502020204030204" pitchFamily="34" charset="0"/>
              </a:rPr>
              <a:t>, Louis S </a:t>
            </a:r>
            <a:r>
              <a:rPr lang="en-IN" sz="1500" dirty="0" err="1">
                <a:latin typeface="Calibri" panose="020F0502020204030204" pitchFamily="34" charset="0"/>
              </a:rPr>
              <a:t>Biafore</a:t>
            </a:r>
            <a:r>
              <a:rPr lang="en-IN" sz="1500" dirty="0">
                <a:latin typeface="Calibri" panose="020F0502020204030204" pitchFamily="34" charset="0"/>
              </a:rPr>
              <a:t>, William M Ferguson, Michael A </a:t>
            </a:r>
            <a:r>
              <a:rPr lang="en-IN" sz="1500" dirty="0" smtClean="0">
                <a:latin typeface="Calibri" panose="020F0502020204030204" pitchFamily="34" charset="0"/>
              </a:rPr>
              <a:t>Lazarus, </a:t>
            </a:r>
            <a:r>
              <a:rPr lang="en-IN" sz="1500" dirty="0" err="1" smtClean="0">
                <a:latin typeface="Calibri" panose="020F0502020204030204" pitchFamily="34" charset="0"/>
              </a:rPr>
              <a:t>Anu</a:t>
            </a:r>
            <a:r>
              <a:rPr lang="en-IN" sz="1500" dirty="0" smtClean="0">
                <a:latin typeface="Calibri" panose="020F0502020204030204" pitchFamily="34" charset="0"/>
              </a:rPr>
              <a:t> </a:t>
            </a:r>
            <a:r>
              <a:rPr lang="en-IN" sz="1500" dirty="0">
                <a:latin typeface="Calibri" panose="020F0502020204030204" pitchFamily="34" charset="0"/>
              </a:rPr>
              <a:t>K </a:t>
            </a:r>
            <a:r>
              <a:rPr lang="en-IN" sz="1500" dirty="0" err="1">
                <a:latin typeface="Calibri" panose="020F0502020204030204" pitchFamily="34" charset="0"/>
              </a:rPr>
              <a:t>Pathria</a:t>
            </a:r>
            <a:r>
              <a:rPr lang="en-IN" sz="1500" dirty="0">
                <a:latin typeface="Calibri" panose="020F0502020204030204" pitchFamily="34" charset="0"/>
              </a:rPr>
              <a:t>, and Allen </a:t>
            </a:r>
            <a:r>
              <a:rPr lang="en-IN" sz="1500" dirty="0" err="1">
                <a:latin typeface="Calibri" panose="020F0502020204030204" pitchFamily="34" charset="0"/>
              </a:rPr>
              <a:t>Jost</a:t>
            </a:r>
            <a:r>
              <a:rPr lang="en-IN" sz="1500" dirty="0">
                <a:latin typeface="Calibri" panose="020F0502020204030204" pitchFamily="34" charset="0"/>
              </a:rPr>
              <a:t>. Fraud detection using predictive </a:t>
            </a:r>
            <a:r>
              <a:rPr lang="en-IN" sz="1500" dirty="0" err="1">
                <a:latin typeface="Calibri" panose="020F0502020204030204" pitchFamily="34" charset="0"/>
              </a:rPr>
              <a:t>modeling</a:t>
            </a:r>
            <a:r>
              <a:rPr lang="en-IN" sz="1500" dirty="0">
                <a:latin typeface="Calibri" panose="020F0502020204030204" pitchFamily="34" charset="0"/>
              </a:rPr>
              <a:t>, </a:t>
            </a:r>
            <a:r>
              <a:rPr lang="en-IN" sz="1500" dirty="0" smtClean="0">
                <a:latin typeface="Calibri" panose="020F0502020204030204" pitchFamily="34" charset="0"/>
              </a:rPr>
              <a:t>October 6 </a:t>
            </a:r>
            <a:r>
              <a:rPr lang="en-IN" sz="1500" dirty="0">
                <a:latin typeface="Calibri" panose="020F0502020204030204" pitchFamily="34" charset="0"/>
              </a:rPr>
              <a:t>1998. US Patent 5,819,226</a:t>
            </a:r>
            <a:r>
              <a:rPr lang="en-IN" sz="1500" dirty="0" smtClean="0">
                <a:latin typeface="Calibri" panose="020F0502020204030204" pitchFamily="34" charset="0"/>
              </a:rPr>
              <a:t>.</a:t>
            </a:r>
          </a:p>
          <a:p>
            <a:r>
              <a:rPr lang="en-US" sz="1500" dirty="0" smtClean="0">
                <a:latin typeface="Calibri" panose="020F0502020204030204" pitchFamily="34" charset="0"/>
              </a:rPr>
              <a:t>[2]</a:t>
            </a:r>
            <a:r>
              <a:rPr lang="en-IN" sz="1500" dirty="0">
                <a:latin typeface="Calibri" panose="020F0502020204030204" pitchFamily="34" charset="0"/>
              </a:rPr>
              <a:t> J.R. </a:t>
            </a:r>
            <a:r>
              <a:rPr lang="en-IN" sz="1500" dirty="0" err="1">
                <a:latin typeface="Calibri" panose="020F0502020204030204" pitchFamily="34" charset="0"/>
              </a:rPr>
              <a:t>Dorronsoro</a:t>
            </a:r>
            <a:r>
              <a:rPr lang="en-IN" sz="1500" dirty="0">
                <a:latin typeface="Calibri" panose="020F0502020204030204" pitchFamily="34" charset="0"/>
              </a:rPr>
              <a:t>, F. </a:t>
            </a:r>
            <a:r>
              <a:rPr lang="en-IN" sz="1500" dirty="0" err="1">
                <a:latin typeface="Calibri" panose="020F0502020204030204" pitchFamily="34" charset="0"/>
              </a:rPr>
              <a:t>Ginel</a:t>
            </a:r>
            <a:r>
              <a:rPr lang="en-IN" sz="1500" dirty="0">
                <a:latin typeface="Calibri" panose="020F0502020204030204" pitchFamily="34" charset="0"/>
              </a:rPr>
              <a:t>, C. </a:t>
            </a:r>
            <a:r>
              <a:rPr lang="en-IN" sz="1500" dirty="0" err="1">
                <a:latin typeface="Calibri" panose="020F0502020204030204" pitchFamily="34" charset="0"/>
              </a:rPr>
              <a:t>Sgnchez</a:t>
            </a:r>
            <a:r>
              <a:rPr lang="en-IN" sz="1500" dirty="0">
                <a:latin typeface="Calibri" panose="020F0502020204030204" pitchFamily="34" charset="0"/>
              </a:rPr>
              <a:t>, and CS Cruz. Neural fraud detection </a:t>
            </a:r>
            <a:r>
              <a:rPr lang="en-IN" sz="1500" dirty="0" smtClean="0">
                <a:latin typeface="Calibri" panose="020F0502020204030204" pitchFamily="34" charset="0"/>
              </a:rPr>
              <a:t>in credit </a:t>
            </a:r>
            <a:r>
              <a:rPr lang="en-IN" sz="1500" dirty="0">
                <a:latin typeface="Calibri" panose="020F0502020204030204" pitchFamily="34" charset="0"/>
              </a:rPr>
              <a:t>card operations. Neural Networks, 8(4):827–834, 1997</a:t>
            </a:r>
            <a:r>
              <a:rPr lang="en-IN" sz="1500" dirty="0" smtClean="0">
                <a:latin typeface="Calibri" panose="020F0502020204030204" pitchFamily="34" charset="0"/>
              </a:rPr>
              <a:t>.</a:t>
            </a:r>
          </a:p>
          <a:p>
            <a:r>
              <a:rPr lang="en-US" sz="1500" dirty="0" smtClean="0">
                <a:latin typeface="Calibri" panose="020F0502020204030204" pitchFamily="34" charset="0"/>
              </a:rPr>
              <a:t>[3]</a:t>
            </a:r>
            <a:r>
              <a:rPr lang="en-IN" sz="1500" dirty="0">
                <a:latin typeface="Calibri" panose="020F0502020204030204" pitchFamily="34" charset="0"/>
              </a:rPr>
              <a:t> </a:t>
            </a:r>
            <a:r>
              <a:rPr lang="en-IN" sz="1500" dirty="0" err="1">
                <a:latin typeface="Calibri" panose="020F0502020204030204" pitchFamily="34" charset="0"/>
              </a:rPr>
              <a:t>Sushmito</a:t>
            </a:r>
            <a:r>
              <a:rPr lang="en-IN" sz="1500" dirty="0">
                <a:latin typeface="Calibri" panose="020F0502020204030204" pitchFamily="34" charset="0"/>
              </a:rPr>
              <a:t> Ghosh and Douglas L Reilly. Credit card fraud detection with </a:t>
            </a:r>
            <a:r>
              <a:rPr lang="en-IN" sz="1500" dirty="0" smtClean="0">
                <a:latin typeface="Calibri" panose="020F0502020204030204" pitchFamily="34" charset="0"/>
              </a:rPr>
              <a:t>a neural network. In </a:t>
            </a:r>
            <a:r>
              <a:rPr lang="en-IN" sz="1500" dirty="0">
                <a:latin typeface="Calibri" panose="020F0502020204030204" pitchFamily="34" charset="0"/>
              </a:rPr>
              <a:t>System Sciences, 1994. Proceedings of the Twenty-Seventh </a:t>
            </a:r>
            <a:r>
              <a:rPr lang="en-IN" sz="1500" dirty="0" smtClean="0">
                <a:latin typeface="Calibri" panose="020F0502020204030204" pitchFamily="34" charset="0"/>
              </a:rPr>
              <a:t>Hawaii </a:t>
            </a:r>
            <a:r>
              <a:rPr lang="fr-FR" sz="1500" dirty="0" smtClean="0">
                <a:latin typeface="Calibri" panose="020F0502020204030204" pitchFamily="34" charset="0"/>
              </a:rPr>
              <a:t>International </a:t>
            </a:r>
            <a:r>
              <a:rPr lang="fr-FR" sz="1500" dirty="0" err="1">
                <a:latin typeface="Calibri" panose="020F0502020204030204" pitchFamily="34" charset="0"/>
              </a:rPr>
              <a:t>Conference</a:t>
            </a:r>
            <a:r>
              <a:rPr lang="fr-FR" sz="1500" dirty="0">
                <a:latin typeface="Calibri" panose="020F0502020204030204" pitchFamily="34" charset="0"/>
              </a:rPr>
              <a:t> on, volume 3, pages 621–630. IEEE, 1994</a:t>
            </a:r>
            <a:r>
              <a:rPr lang="fr-FR" sz="1500" dirty="0" smtClean="0">
                <a:latin typeface="Calibri" panose="020F0502020204030204" pitchFamily="34" charset="0"/>
              </a:rPr>
              <a:t>.</a:t>
            </a:r>
          </a:p>
          <a:p>
            <a:r>
              <a:rPr lang="fr-FR" sz="1500" dirty="0" smtClean="0">
                <a:latin typeface="Calibri" panose="020F0502020204030204" pitchFamily="34" charset="0"/>
              </a:rPr>
              <a:t>[4] </a:t>
            </a:r>
            <a:r>
              <a:rPr lang="en-IN" sz="1500" dirty="0" err="1">
                <a:latin typeface="Calibri" panose="020F0502020204030204" pitchFamily="34" charset="0"/>
              </a:rPr>
              <a:t>Emin</a:t>
            </a:r>
            <a:r>
              <a:rPr lang="en-IN" sz="1500" dirty="0">
                <a:latin typeface="Calibri" panose="020F0502020204030204" pitchFamily="34" charset="0"/>
              </a:rPr>
              <a:t> </a:t>
            </a:r>
            <a:r>
              <a:rPr lang="en-IN" sz="1500" dirty="0" err="1">
                <a:latin typeface="Calibri" panose="020F0502020204030204" pitchFamily="34" charset="0"/>
              </a:rPr>
              <a:t>Aleskerov</a:t>
            </a:r>
            <a:r>
              <a:rPr lang="en-IN" sz="1500" dirty="0">
                <a:latin typeface="Calibri" panose="020F0502020204030204" pitchFamily="34" charset="0"/>
              </a:rPr>
              <a:t>, Bernd </a:t>
            </a:r>
            <a:r>
              <a:rPr lang="en-IN" sz="1500" dirty="0" err="1">
                <a:latin typeface="Calibri" panose="020F0502020204030204" pitchFamily="34" charset="0"/>
              </a:rPr>
              <a:t>Freisleben</a:t>
            </a:r>
            <a:r>
              <a:rPr lang="en-IN" sz="1500" dirty="0">
                <a:latin typeface="Calibri" panose="020F0502020204030204" pitchFamily="34" charset="0"/>
              </a:rPr>
              <a:t>, and Bharat Rao. </a:t>
            </a:r>
            <a:r>
              <a:rPr lang="en-IN" sz="1500" dirty="0" err="1">
                <a:latin typeface="Calibri" panose="020F0502020204030204" pitchFamily="34" charset="0"/>
              </a:rPr>
              <a:t>Cardwatch</a:t>
            </a:r>
            <a:r>
              <a:rPr lang="en-IN" sz="1500" dirty="0">
                <a:latin typeface="Calibri" panose="020F0502020204030204" pitchFamily="34" charset="0"/>
              </a:rPr>
              <a:t>: A neural </a:t>
            </a:r>
            <a:r>
              <a:rPr lang="en-IN" sz="1500" dirty="0" smtClean="0">
                <a:latin typeface="Calibri" panose="020F0502020204030204" pitchFamily="34" charset="0"/>
              </a:rPr>
              <a:t>network based </a:t>
            </a:r>
            <a:r>
              <a:rPr lang="en-IN" sz="1500" dirty="0">
                <a:latin typeface="Calibri" panose="020F0502020204030204" pitchFamily="34" charset="0"/>
              </a:rPr>
              <a:t>database mining system for credit card fraud detection. In </a:t>
            </a:r>
            <a:r>
              <a:rPr lang="en-IN" sz="1500" dirty="0" smtClean="0">
                <a:latin typeface="Calibri" panose="020F0502020204030204" pitchFamily="34" charset="0"/>
              </a:rPr>
              <a:t>Computational Intelligence </a:t>
            </a:r>
            <a:r>
              <a:rPr lang="en-IN" sz="1500" dirty="0">
                <a:latin typeface="Calibri" panose="020F0502020204030204" pitchFamily="34" charset="0"/>
              </a:rPr>
              <a:t>for Financial Engineering (</a:t>
            </a:r>
            <a:r>
              <a:rPr lang="en-IN" sz="1500" dirty="0" err="1">
                <a:latin typeface="Calibri" panose="020F0502020204030204" pitchFamily="34" charset="0"/>
              </a:rPr>
              <a:t>CIFEr</a:t>
            </a:r>
            <a:r>
              <a:rPr lang="en-IN" sz="1500" dirty="0">
                <a:latin typeface="Calibri" panose="020F0502020204030204" pitchFamily="34" charset="0"/>
              </a:rPr>
              <a:t>), 1997., Proceedings of the </a:t>
            </a:r>
            <a:r>
              <a:rPr lang="en-IN" sz="1500" dirty="0" smtClean="0">
                <a:latin typeface="Calibri" panose="020F0502020204030204" pitchFamily="34" charset="0"/>
              </a:rPr>
              <a:t>IEEE/IAFE </a:t>
            </a:r>
            <a:r>
              <a:rPr lang="fr-FR" sz="1500" dirty="0" smtClean="0">
                <a:latin typeface="Calibri" panose="020F0502020204030204" pitchFamily="34" charset="0"/>
              </a:rPr>
              <a:t>1997</a:t>
            </a:r>
            <a:r>
              <a:rPr lang="fr-FR" sz="1500" dirty="0">
                <a:latin typeface="Calibri" panose="020F0502020204030204" pitchFamily="34" charset="0"/>
              </a:rPr>
              <a:t>, pages 220–226. IEEE, 1997</a:t>
            </a:r>
            <a:r>
              <a:rPr lang="fr-FR" sz="1500" dirty="0" smtClean="0">
                <a:latin typeface="Calibri" panose="020F0502020204030204" pitchFamily="34" charset="0"/>
              </a:rPr>
              <a:t>.</a:t>
            </a:r>
          </a:p>
          <a:p>
            <a:r>
              <a:rPr lang="fr-FR" sz="1500" dirty="0" smtClean="0">
                <a:latin typeface="Calibri" panose="020F0502020204030204" pitchFamily="34" charset="0"/>
              </a:rPr>
              <a:t>[5]</a:t>
            </a:r>
            <a:r>
              <a:rPr lang="en-IN" sz="1500" dirty="0">
                <a:latin typeface="Calibri" panose="020F0502020204030204" pitchFamily="34" charset="0"/>
              </a:rPr>
              <a:t> B Fryer. Visa cracks down on fraud. InformationWeek, 594:87, 1996</a:t>
            </a:r>
            <a:r>
              <a:rPr lang="en-IN" sz="1500" dirty="0" smtClean="0">
                <a:latin typeface="Calibri" panose="020F0502020204030204" pitchFamily="34" charset="0"/>
              </a:rPr>
              <a:t>.</a:t>
            </a:r>
          </a:p>
          <a:p>
            <a:r>
              <a:rPr lang="en-US" sz="1500" dirty="0" smtClean="0">
                <a:latin typeface="Calibri" panose="020F0502020204030204" pitchFamily="34" charset="0"/>
              </a:rPr>
              <a:t>[6] </a:t>
            </a:r>
            <a:r>
              <a:rPr lang="en-IN" sz="1500" dirty="0">
                <a:latin typeface="Calibri" panose="020F0502020204030204" pitchFamily="34" charset="0"/>
              </a:rPr>
              <a:t>Marco </a:t>
            </a:r>
            <a:r>
              <a:rPr lang="en-IN" sz="1500" dirty="0" err="1">
                <a:latin typeface="Calibri" panose="020F0502020204030204" pitchFamily="34" charset="0"/>
              </a:rPr>
              <a:t>Saerens</a:t>
            </a:r>
            <a:r>
              <a:rPr lang="en-IN" sz="1500" dirty="0">
                <a:latin typeface="Calibri" panose="020F0502020204030204" pitchFamily="34" charset="0"/>
              </a:rPr>
              <a:t>, Patrice </a:t>
            </a:r>
            <a:r>
              <a:rPr lang="en-IN" sz="1500" dirty="0" err="1">
                <a:latin typeface="Calibri" panose="020F0502020204030204" pitchFamily="34" charset="0"/>
              </a:rPr>
              <a:t>Latinne</a:t>
            </a:r>
            <a:r>
              <a:rPr lang="en-IN" sz="1500" dirty="0">
                <a:latin typeface="Calibri" panose="020F0502020204030204" pitchFamily="34" charset="0"/>
              </a:rPr>
              <a:t>, and Christine </a:t>
            </a:r>
            <a:r>
              <a:rPr lang="en-IN" sz="1500" dirty="0" err="1">
                <a:latin typeface="Calibri" panose="020F0502020204030204" pitchFamily="34" charset="0"/>
              </a:rPr>
              <a:t>Decaestecker</a:t>
            </a:r>
            <a:r>
              <a:rPr lang="en-IN" sz="1500" dirty="0">
                <a:latin typeface="Calibri" panose="020F0502020204030204" pitchFamily="34" charset="0"/>
              </a:rPr>
              <a:t>. </a:t>
            </a:r>
            <a:r>
              <a:rPr lang="en-IN" sz="1500" dirty="0" smtClean="0">
                <a:latin typeface="Calibri" panose="020F0502020204030204" pitchFamily="34" charset="0"/>
              </a:rPr>
              <a:t>Adjusting the </a:t>
            </a:r>
            <a:r>
              <a:rPr lang="en-IN" sz="1500" dirty="0">
                <a:latin typeface="Calibri" panose="020F0502020204030204" pitchFamily="34" charset="0"/>
              </a:rPr>
              <a:t>outputs of a classifier to new a priori probabilities: a </a:t>
            </a:r>
            <a:r>
              <a:rPr lang="en-IN" sz="1500" dirty="0" smtClean="0">
                <a:latin typeface="Calibri" panose="020F0502020204030204" pitchFamily="34" charset="0"/>
              </a:rPr>
              <a:t>simple </a:t>
            </a:r>
            <a:r>
              <a:rPr lang="it-IT" sz="1500" dirty="0" smtClean="0">
                <a:latin typeface="Calibri" panose="020F0502020204030204" pitchFamily="34" charset="0"/>
              </a:rPr>
              <a:t>procedure</a:t>
            </a:r>
            <a:r>
              <a:rPr lang="it-IT" sz="1500" dirty="0">
                <a:latin typeface="Calibri" panose="020F0502020204030204" pitchFamily="34" charset="0"/>
              </a:rPr>
              <a:t>. </a:t>
            </a:r>
            <a:r>
              <a:rPr lang="it-IT" sz="1500" dirty="0" err="1">
                <a:latin typeface="Calibri" panose="020F0502020204030204" pitchFamily="34" charset="0"/>
              </a:rPr>
              <a:t>Neural</a:t>
            </a:r>
            <a:r>
              <a:rPr lang="it-IT" sz="1500" dirty="0">
                <a:latin typeface="Calibri" panose="020F0502020204030204" pitchFamily="34" charset="0"/>
              </a:rPr>
              <a:t> </a:t>
            </a:r>
            <a:r>
              <a:rPr lang="it-IT" sz="1500" dirty="0" err="1">
                <a:latin typeface="Calibri" panose="020F0502020204030204" pitchFamily="34" charset="0"/>
              </a:rPr>
              <a:t>computation</a:t>
            </a:r>
            <a:r>
              <a:rPr lang="it-IT" sz="1500" dirty="0">
                <a:latin typeface="Calibri" panose="020F0502020204030204" pitchFamily="34" charset="0"/>
              </a:rPr>
              <a:t>, 14(1):21–41, 2002</a:t>
            </a:r>
            <a:r>
              <a:rPr lang="it-IT" sz="1500" dirty="0" smtClean="0">
                <a:latin typeface="Calibri" panose="020F0502020204030204" pitchFamily="34" charset="0"/>
              </a:rPr>
              <a:t>.</a:t>
            </a:r>
          </a:p>
          <a:p>
            <a:r>
              <a:rPr lang="it-IT" sz="1500" dirty="0" smtClean="0">
                <a:latin typeface="Calibri" panose="020F0502020204030204" pitchFamily="34" charset="0"/>
              </a:rPr>
              <a:t>[7] </a:t>
            </a:r>
            <a:r>
              <a:rPr lang="en-IN" sz="1500" dirty="0">
                <a:latin typeface="Calibri" panose="020F0502020204030204" pitchFamily="34" charset="0"/>
              </a:rPr>
              <a:t>C. Elkan. The foundations of cost-sensitive learning. In </a:t>
            </a:r>
            <a:r>
              <a:rPr lang="en-IN" sz="1500" dirty="0" smtClean="0">
                <a:latin typeface="Calibri" panose="020F0502020204030204" pitchFamily="34" charset="0"/>
              </a:rPr>
              <a:t>International </a:t>
            </a:r>
            <a:r>
              <a:rPr lang="fr-FR" sz="1500" dirty="0" smtClean="0">
                <a:latin typeface="Calibri" panose="020F0502020204030204" pitchFamily="34" charset="0"/>
              </a:rPr>
              <a:t>Joint </a:t>
            </a:r>
            <a:r>
              <a:rPr lang="fr-FR" sz="1500" dirty="0" err="1">
                <a:latin typeface="Calibri" panose="020F0502020204030204" pitchFamily="34" charset="0"/>
              </a:rPr>
              <a:t>Conference</a:t>
            </a:r>
            <a:r>
              <a:rPr lang="fr-FR" sz="1500" dirty="0">
                <a:latin typeface="Calibri" panose="020F0502020204030204" pitchFamily="34" charset="0"/>
              </a:rPr>
              <a:t> on </a:t>
            </a:r>
            <a:r>
              <a:rPr lang="fr-FR" sz="1500" dirty="0" err="1">
                <a:latin typeface="Calibri" panose="020F0502020204030204" pitchFamily="34" charset="0"/>
              </a:rPr>
              <a:t>Artificial</a:t>
            </a:r>
            <a:r>
              <a:rPr lang="fr-FR" sz="1500" dirty="0">
                <a:latin typeface="Calibri" panose="020F0502020204030204" pitchFamily="34" charset="0"/>
              </a:rPr>
              <a:t> Intelligence, volume 17, pages </a:t>
            </a:r>
            <a:r>
              <a:rPr lang="fr-FR" sz="1500" dirty="0" smtClean="0">
                <a:latin typeface="Calibri" panose="020F0502020204030204" pitchFamily="34" charset="0"/>
              </a:rPr>
              <a:t>973–978. </a:t>
            </a:r>
            <a:r>
              <a:rPr lang="en-IN" sz="1500" dirty="0" err="1" smtClean="0">
                <a:latin typeface="Calibri" panose="020F0502020204030204" pitchFamily="34" charset="0"/>
              </a:rPr>
              <a:t>Citeseer</a:t>
            </a:r>
            <a:r>
              <a:rPr lang="en-IN" sz="1500" dirty="0">
                <a:latin typeface="Calibri" panose="020F0502020204030204" pitchFamily="34" charset="0"/>
              </a:rPr>
              <a:t>, 2001</a:t>
            </a:r>
            <a:r>
              <a:rPr lang="en-IN" sz="1500" dirty="0" smtClean="0">
                <a:latin typeface="Calibri" panose="020F0502020204030204" pitchFamily="34" charset="0"/>
              </a:rPr>
              <a:t>.</a:t>
            </a:r>
          </a:p>
          <a:p>
            <a:r>
              <a:rPr lang="en-US" sz="1500" dirty="0" smtClean="0">
                <a:latin typeface="Calibri" panose="020F0502020204030204" pitchFamily="34" charset="0"/>
              </a:rPr>
              <a:t>[8] </a:t>
            </a:r>
            <a:r>
              <a:rPr lang="en-IN" sz="1500" dirty="0">
                <a:latin typeface="Calibri" panose="020F0502020204030204" pitchFamily="34" charset="0"/>
              </a:rPr>
              <a:t>Andrea Dal </a:t>
            </a:r>
            <a:r>
              <a:rPr lang="en-IN" sz="1500" dirty="0" err="1">
                <a:latin typeface="Calibri" panose="020F0502020204030204" pitchFamily="34" charset="0"/>
              </a:rPr>
              <a:t>Pozzolo</a:t>
            </a:r>
            <a:r>
              <a:rPr lang="en-IN" sz="1500" dirty="0">
                <a:latin typeface="Calibri" panose="020F0502020204030204" pitchFamily="34" charset="0"/>
              </a:rPr>
              <a:t>, Olivier </a:t>
            </a:r>
            <a:r>
              <a:rPr lang="en-IN" sz="1500" dirty="0" err="1">
                <a:latin typeface="Calibri" panose="020F0502020204030204" pitchFamily="34" charset="0"/>
              </a:rPr>
              <a:t>Caelen</a:t>
            </a:r>
            <a:r>
              <a:rPr lang="en-IN" sz="1500" dirty="0">
                <a:latin typeface="Calibri" panose="020F0502020204030204" pitchFamily="34" charset="0"/>
              </a:rPr>
              <a:t>, Reid A. Johnson and </a:t>
            </a:r>
            <a:r>
              <a:rPr lang="en-IN" sz="1500" dirty="0" err="1">
                <a:latin typeface="Calibri" panose="020F0502020204030204" pitchFamily="34" charset="0"/>
              </a:rPr>
              <a:t>Gianluca</a:t>
            </a:r>
            <a:r>
              <a:rPr lang="en-IN" sz="1500" dirty="0">
                <a:latin typeface="Calibri" panose="020F0502020204030204" pitchFamily="34" charset="0"/>
              </a:rPr>
              <a:t> </a:t>
            </a:r>
            <a:r>
              <a:rPr lang="en-IN" sz="1500" dirty="0" err="1" smtClean="0">
                <a:latin typeface="Calibri" panose="020F0502020204030204" pitchFamily="34" charset="0"/>
              </a:rPr>
              <a:t>Bontempi</a:t>
            </a:r>
            <a:r>
              <a:rPr lang="en-IN" sz="1500" dirty="0" smtClean="0">
                <a:latin typeface="Calibri" panose="020F0502020204030204" pitchFamily="34" charset="0"/>
              </a:rPr>
              <a:t>. Calibrating </a:t>
            </a:r>
            <a:r>
              <a:rPr lang="en-IN" sz="1500" dirty="0">
                <a:latin typeface="Calibri" panose="020F0502020204030204" pitchFamily="34" charset="0"/>
              </a:rPr>
              <a:t>Probability with </a:t>
            </a:r>
            <a:r>
              <a:rPr lang="en-IN" sz="1500" dirty="0" err="1">
                <a:latin typeface="Calibri" panose="020F0502020204030204" pitchFamily="34" charset="0"/>
              </a:rPr>
              <a:t>Undersampling</a:t>
            </a:r>
            <a:r>
              <a:rPr lang="en-IN" sz="1500" dirty="0">
                <a:latin typeface="Calibri" panose="020F0502020204030204" pitchFamily="34" charset="0"/>
              </a:rPr>
              <a:t> for Unbalanced Classification. In </a:t>
            </a:r>
            <a:r>
              <a:rPr lang="en-IN" sz="1500" dirty="0" smtClean="0">
                <a:latin typeface="Calibri" panose="020F0502020204030204" pitchFamily="34" charset="0"/>
              </a:rPr>
              <a:t>Symposium on </a:t>
            </a:r>
            <a:r>
              <a:rPr lang="en-IN" sz="1500" dirty="0">
                <a:latin typeface="Calibri" panose="020F0502020204030204" pitchFamily="34" charset="0"/>
              </a:rPr>
              <a:t>Computational Intelligence and Data Mining (CIDM). IEEE, 2015.</a:t>
            </a:r>
          </a:p>
        </p:txBody>
      </p:sp>
      <p:sp>
        <p:nvSpPr>
          <p:cNvPr id="6" name="Date Placeholder 5"/>
          <p:cNvSpPr>
            <a:spLocks noGrp="1"/>
          </p:cNvSpPr>
          <p:nvPr>
            <p:ph type="dt" sz="half" idx="15"/>
          </p:nvPr>
        </p:nvSpPr>
        <p:spPr/>
        <p:txBody>
          <a:bodyPr/>
          <a:lstStyle/>
          <a:p>
            <a:r>
              <a:rPr lang="en-IN" smtClean="0"/>
              <a:t>2018-04-17   </a:t>
            </a:r>
            <a:r>
              <a:rPr lang="en-IN" b="1" smtClean="0"/>
              <a:t>restricted</a:t>
            </a:r>
            <a:endParaRPr lang="en-IN" b="1"/>
          </a:p>
        </p:txBody>
      </p:sp>
    </p:spTree>
    <p:extLst>
      <p:ext uri="{BB962C8B-B14F-4D97-AF65-F5344CB8AC3E}">
        <p14:creationId xmlns:p14="http://schemas.microsoft.com/office/powerpoint/2010/main" val="2899150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latin typeface="Cambria" panose="02040503050406030204" pitchFamily="18" charset="0"/>
              </a:rPr>
              <a:t>Introduction</a:t>
            </a:r>
            <a:endParaRPr lang="en-US" b="1" dirty="0">
              <a:latin typeface="Cambria" panose="02040503050406030204" pitchFamily="18" charset="0"/>
            </a:endParaRPr>
          </a:p>
        </p:txBody>
      </p:sp>
      <p:sp>
        <p:nvSpPr>
          <p:cNvPr id="5" name="Content Placeholder 4"/>
          <p:cNvSpPr>
            <a:spLocks noGrp="1"/>
          </p:cNvSpPr>
          <p:nvPr>
            <p:ph sz="quarter" idx="13"/>
          </p:nvPr>
        </p:nvSpPr>
        <p:spPr>
          <a:xfrm>
            <a:off x="250824" y="1052736"/>
            <a:ext cx="8641655" cy="5113337"/>
          </a:xfrm>
        </p:spPr>
        <p:txBody>
          <a:bodyPr>
            <a:normAutofit/>
          </a:bodyPr>
          <a:lstStyle/>
          <a:p>
            <a:r>
              <a:rPr lang="en-US" sz="1600" b="1" dirty="0" smtClean="0">
                <a:latin typeface="Calibri" panose="020F0502020204030204" pitchFamily="34" charset="0"/>
              </a:rPr>
              <a:t>Introduction</a:t>
            </a:r>
            <a:r>
              <a:rPr lang="en-US" sz="1600" dirty="0" smtClean="0">
                <a:latin typeface="Calibri" panose="020F0502020204030204" pitchFamily="34" charset="0"/>
              </a:rPr>
              <a:t>:</a:t>
            </a:r>
          </a:p>
          <a:p>
            <a:pPr lvl="1">
              <a:buFont typeface="Arial" panose="020B0604020202020204" pitchFamily="34" charset="0"/>
              <a:buChar char="•"/>
            </a:pPr>
            <a:r>
              <a:rPr lang="en-US" sz="1600" dirty="0" smtClean="0">
                <a:latin typeface="Calibri" panose="020F0502020204030204" pitchFamily="34" charset="0"/>
              </a:rPr>
              <a:t>The </a:t>
            </a:r>
            <a:r>
              <a:rPr lang="en-US" sz="1600" dirty="0">
                <a:latin typeface="Calibri" panose="020F0502020204030204" pitchFamily="34" charset="0"/>
              </a:rPr>
              <a:t>expansion of electronic commerce, together with increasing confidence of customers in electronic payment, effective Fraud Detection Systems (FDS) are increasingly becoming a critical factor. </a:t>
            </a:r>
            <a:endParaRPr lang="en-US" sz="1600" dirty="0" smtClean="0">
              <a:latin typeface="Calibri" panose="020F0502020204030204" pitchFamily="34" charset="0"/>
            </a:endParaRPr>
          </a:p>
          <a:p>
            <a:pPr lvl="1">
              <a:buFont typeface="Arial" panose="020B0604020202020204" pitchFamily="34" charset="0"/>
              <a:buChar char="•"/>
            </a:pPr>
            <a:r>
              <a:rPr lang="en-US" sz="1600" dirty="0" smtClean="0">
                <a:latin typeface="Calibri" panose="020F0502020204030204" pitchFamily="34" charset="0"/>
              </a:rPr>
              <a:t>The </a:t>
            </a:r>
            <a:r>
              <a:rPr lang="en-US" sz="1600" dirty="0">
                <a:latin typeface="Calibri" panose="020F0502020204030204" pitchFamily="34" charset="0"/>
              </a:rPr>
              <a:t>Fraud Detection we discuss in this paper is the process of identifying if an authorized credit card transaction belongs to the class of fraudulent or genuine transaction</a:t>
            </a:r>
            <a:r>
              <a:rPr lang="en-US" sz="1600" dirty="0" smtClean="0">
                <a:latin typeface="Calibri" panose="020F0502020204030204" pitchFamily="34" charset="0"/>
              </a:rPr>
              <a:t>.</a:t>
            </a:r>
          </a:p>
          <a:p>
            <a:pPr lvl="1">
              <a:buFont typeface="Arial" panose="020B0604020202020204" pitchFamily="34" charset="0"/>
              <a:buChar char="•"/>
            </a:pPr>
            <a:r>
              <a:rPr lang="en-US" sz="1600" dirty="0" smtClean="0">
                <a:latin typeface="Calibri" panose="020F0502020204030204" pitchFamily="34" charset="0"/>
              </a:rPr>
              <a:t>Already lot of work has been done in this field. The challenges still makes it one of the most challenging application of AI.</a:t>
            </a:r>
            <a:endParaRPr lang="en-US" sz="1600" dirty="0">
              <a:latin typeface="Calibri" panose="020F0502020204030204" pitchFamily="34" charset="0"/>
            </a:endParaRPr>
          </a:p>
          <a:p>
            <a:r>
              <a:rPr lang="en-US" sz="1600" b="1" dirty="0" smtClean="0">
                <a:latin typeface="Calibri" panose="020F0502020204030204" pitchFamily="34" charset="0"/>
              </a:rPr>
              <a:t>Focus</a:t>
            </a:r>
          </a:p>
          <a:p>
            <a:pPr lvl="1">
              <a:buFont typeface="Arial" panose="020B0604020202020204" pitchFamily="34" charset="0"/>
              <a:buChar char="•"/>
            </a:pPr>
            <a:r>
              <a:rPr lang="en-US" sz="1600" dirty="0" smtClean="0">
                <a:latin typeface="Calibri" panose="020F0502020204030204" pitchFamily="34" charset="0"/>
              </a:rPr>
              <a:t>Modeling the Real-World Fraud Detection System (FDS).</a:t>
            </a:r>
          </a:p>
          <a:p>
            <a:pPr lvl="1">
              <a:buFont typeface="Arial" panose="020B0604020202020204" pitchFamily="34" charset="0"/>
              <a:buChar char="•"/>
            </a:pPr>
            <a:r>
              <a:rPr lang="en-US" sz="1600" dirty="0" smtClean="0">
                <a:latin typeface="Calibri" panose="020F0502020204030204" pitchFamily="34" charset="0"/>
              </a:rPr>
              <a:t>Identify the CHALLENGES to model a Realistic FDS.</a:t>
            </a:r>
          </a:p>
          <a:p>
            <a:pPr lvl="1">
              <a:buFont typeface="Arial" panose="020B0604020202020204" pitchFamily="34" charset="0"/>
              <a:buChar char="•"/>
            </a:pPr>
            <a:r>
              <a:rPr lang="en-US" sz="1600" dirty="0" smtClean="0">
                <a:latin typeface="Calibri" panose="020F0502020204030204" pitchFamily="34" charset="0"/>
              </a:rPr>
              <a:t>Strategies to address with these CHALLENGES and propose a model for a better FDS.</a:t>
            </a:r>
            <a:endParaRPr lang="en-US" sz="1600" dirty="0">
              <a:latin typeface="Calibri" panose="020F0502020204030204" pitchFamily="34" charset="0"/>
            </a:endParaRPr>
          </a:p>
        </p:txBody>
      </p:sp>
      <p:sp>
        <p:nvSpPr>
          <p:cNvPr id="7" name="Slide Number Placeholder 6"/>
          <p:cNvSpPr>
            <a:spLocks noGrp="1"/>
          </p:cNvSpPr>
          <p:nvPr>
            <p:ph type="sldNum" sz="quarter" idx="14"/>
          </p:nvPr>
        </p:nvSpPr>
        <p:spPr/>
        <p:txBody>
          <a:bodyPr/>
          <a:lstStyle/>
          <a:p>
            <a:fld id="{1C3A6870-E5EB-4671-8370-7DA786D67513}" type="slidenum">
              <a:rPr lang="en-IN" smtClean="0"/>
              <a:pPr/>
              <a:t>2</a:t>
            </a:fld>
            <a:endParaRPr lang="en-IN"/>
          </a:p>
        </p:txBody>
      </p:sp>
      <p:sp>
        <p:nvSpPr>
          <p:cNvPr id="8" name="Date Placeholder 7"/>
          <p:cNvSpPr>
            <a:spLocks noGrp="1"/>
          </p:cNvSpPr>
          <p:nvPr>
            <p:ph type="dt" sz="half" idx="15"/>
          </p:nvPr>
        </p:nvSpPr>
        <p:spPr/>
        <p:txBody>
          <a:bodyPr/>
          <a:lstStyle/>
          <a:p>
            <a:r>
              <a:rPr lang="en-IN" smtClean="0"/>
              <a:t>2018-04-17   </a:t>
            </a:r>
            <a:r>
              <a:rPr lang="en-IN" b="1" smtClean="0"/>
              <a:t>restricted</a:t>
            </a:r>
            <a:endParaRPr lang="en-IN" b="1"/>
          </a:p>
        </p:txBody>
      </p:sp>
      <p:sp>
        <p:nvSpPr>
          <p:cNvPr id="9" name="Footer Placeholder 8"/>
          <p:cNvSpPr>
            <a:spLocks noGrp="1"/>
          </p:cNvSpPr>
          <p:nvPr>
            <p:ph type="ftr" sz="quarter" idx="16"/>
          </p:nvPr>
        </p:nvSpPr>
        <p:spPr/>
        <p:txBody>
          <a:bodyPr/>
          <a:lstStyle/>
          <a:p>
            <a:r>
              <a:rPr lang="en-IN" smtClean="0"/>
              <a:t>Copyright © Infineon Technologies AG 2018. All rights reserved.</a:t>
            </a:r>
            <a:endParaRPr lang="en-IN"/>
          </a:p>
        </p:txBody>
      </p:sp>
    </p:spTree>
    <p:extLst>
      <p:ext uri="{BB962C8B-B14F-4D97-AF65-F5344CB8AC3E}">
        <p14:creationId xmlns:p14="http://schemas.microsoft.com/office/powerpoint/2010/main" val="1549392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6"/>
          </p:nvPr>
        </p:nvSpPr>
        <p:spPr/>
        <p:txBody>
          <a:bodyPr/>
          <a:lstStyle/>
          <a:p>
            <a:r>
              <a:rPr lang="en-IN" smtClean="0"/>
              <a:t>Copyright © Infineon Technologies AG 2018. All rights reserved.</a:t>
            </a:r>
            <a:endParaRPr lang="en-IN"/>
          </a:p>
        </p:txBody>
      </p:sp>
      <p:sp>
        <p:nvSpPr>
          <p:cNvPr id="3" name="Slide Number Placeholder 2"/>
          <p:cNvSpPr>
            <a:spLocks noGrp="1"/>
          </p:cNvSpPr>
          <p:nvPr>
            <p:ph type="sldNum" sz="quarter" idx="14"/>
          </p:nvPr>
        </p:nvSpPr>
        <p:spPr/>
        <p:txBody>
          <a:bodyPr/>
          <a:lstStyle/>
          <a:p>
            <a:fld id="{1C3A6870-E5EB-4671-8370-7DA786D67513}" type="slidenum">
              <a:rPr lang="en-IN" smtClean="0"/>
              <a:pPr/>
              <a:t>3</a:t>
            </a:fld>
            <a:endParaRPr lang="en-IN"/>
          </a:p>
        </p:txBody>
      </p:sp>
      <p:sp>
        <p:nvSpPr>
          <p:cNvPr id="4" name="Title 3"/>
          <p:cNvSpPr>
            <a:spLocks noGrp="1"/>
          </p:cNvSpPr>
          <p:nvPr>
            <p:ph type="title"/>
          </p:nvPr>
        </p:nvSpPr>
        <p:spPr/>
        <p:txBody>
          <a:bodyPr/>
          <a:lstStyle/>
          <a:p>
            <a:r>
              <a:rPr lang="en-US" b="1" dirty="0" smtClean="0">
                <a:latin typeface="Cambria" panose="02040503050406030204" pitchFamily="18" charset="0"/>
              </a:rPr>
              <a:t>Introduction.</a:t>
            </a:r>
            <a:endParaRPr lang="en-IN" b="1" dirty="0">
              <a:latin typeface="Cambria" panose="02040503050406030204" pitchFamily="18" charset="0"/>
            </a:endParaRPr>
          </a:p>
        </p:txBody>
      </p:sp>
      <p:sp>
        <p:nvSpPr>
          <p:cNvPr id="5" name="Content Placeholder 4"/>
          <p:cNvSpPr>
            <a:spLocks noGrp="1"/>
          </p:cNvSpPr>
          <p:nvPr>
            <p:ph sz="quarter" idx="13"/>
          </p:nvPr>
        </p:nvSpPr>
        <p:spPr>
          <a:xfrm>
            <a:off x="250824" y="1052736"/>
            <a:ext cx="8641655" cy="5113337"/>
          </a:xfrm>
        </p:spPr>
        <p:txBody>
          <a:bodyPr>
            <a:noAutofit/>
          </a:bodyPr>
          <a:lstStyle/>
          <a:p>
            <a:r>
              <a:rPr lang="en-US" sz="1600" b="1" dirty="0" smtClean="0">
                <a:latin typeface="Calibri" panose="020F0502020204030204" pitchFamily="34" charset="0"/>
              </a:rPr>
              <a:t>Dataset</a:t>
            </a:r>
            <a:r>
              <a:rPr lang="en-US" sz="1600" dirty="0" smtClean="0">
                <a:latin typeface="Calibri" panose="020F0502020204030204" pitchFamily="34" charset="0"/>
              </a:rPr>
              <a:t>:</a:t>
            </a:r>
          </a:p>
          <a:p>
            <a:pPr lvl="1">
              <a:buFont typeface="Arial" panose="020B0604020202020204" pitchFamily="34" charset="0"/>
              <a:buChar char="•"/>
            </a:pPr>
            <a:r>
              <a:rPr lang="en-US" sz="1600" dirty="0" smtClean="0">
                <a:latin typeface="Calibri" panose="020F0502020204030204" pitchFamily="34" charset="0"/>
              </a:rPr>
              <a:t>Public </a:t>
            </a:r>
            <a:r>
              <a:rPr lang="en-US" sz="1600" dirty="0">
                <a:latin typeface="Calibri" panose="020F0502020204030204" pitchFamily="34" charset="0"/>
              </a:rPr>
              <a:t>domain </a:t>
            </a:r>
            <a:r>
              <a:rPr lang="en-US" sz="1600" dirty="0" smtClean="0">
                <a:latin typeface="Calibri" panose="020F0502020204030204" pitchFamily="34" charset="0"/>
              </a:rPr>
              <a:t>dataset containing </a:t>
            </a:r>
            <a:r>
              <a:rPr lang="en-US" sz="1600" dirty="0">
                <a:latin typeface="Calibri" panose="020F0502020204030204" pitchFamily="34" charset="0"/>
              </a:rPr>
              <a:t>information about credit card transaction with examples of fraudulent samples (</a:t>
            </a:r>
            <a:r>
              <a:rPr lang="en-US" sz="1600" u="sng" dirty="0">
                <a:latin typeface="Calibri" panose="020F0502020204030204" pitchFamily="34" charset="0"/>
                <a:hlinkClick r:id="rId2"/>
              </a:rPr>
              <a:t>http://www.ulb.ac.be/di/map/adalpozz/data/creditcard.Rdata</a:t>
            </a:r>
            <a:r>
              <a:rPr lang="en-US" sz="1600" dirty="0" smtClean="0">
                <a:latin typeface="Calibri" panose="020F0502020204030204" pitchFamily="34" charset="0"/>
              </a:rPr>
              <a:t>).</a:t>
            </a:r>
          </a:p>
          <a:p>
            <a:pPr lvl="1">
              <a:buFont typeface="Arial" panose="020B0604020202020204" pitchFamily="34" charset="0"/>
              <a:buChar char="•"/>
            </a:pPr>
            <a:r>
              <a:rPr lang="en-US" sz="1600" dirty="0" smtClean="0">
                <a:latin typeface="Calibri" panose="020F0502020204030204" pitchFamily="34" charset="0"/>
              </a:rPr>
              <a:t>31 numerical input</a:t>
            </a:r>
          </a:p>
          <a:p>
            <a:pPr lvl="2">
              <a:buFont typeface="Wingdings" panose="05000000000000000000" pitchFamily="2" charset="2"/>
              <a:buChar char="§"/>
            </a:pPr>
            <a:r>
              <a:rPr lang="en-US" sz="1600" dirty="0" smtClean="0">
                <a:latin typeface="Calibri" panose="020F0502020204030204" pitchFamily="34" charset="0"/>
              </a:rPr>
              <a:t>Time – Second elapsed between each transaction and first transaction in the dataset.</a:t>
            </a:r>
          </a:p>
          <a:p>
            <a:pPr lvl="2">
              <a:buFont typeface="Wingdings" panose="05000000000000000000" pitchFamily="2" charset="2"/>
              <a:buChar char="§"/>
            </a:pPr>
            <a:r>
              <a:rPr lang="en-US" sz="1600" dirty="0" smtClean="0">
                <a:latin typeface="Calibri" panose="020F0502020204030204" pitchFamily="34" charset="0"/>
              </a:rPr>
              <a:t>V1~V28 (Unlabeled inputs) – For confidentiality reason.</a:t>
            </a:r>
          </a:p>
          <a:p>
            <a:pPr lvl="2">
              <a:buFont typeface="Wingdings" panose="05000000000000000000" pitchFamily="2" charset="2"/>
              <a:buChar char="§"/>
            </a:pPr>
            <a:r>
              <a:rPr lang="en-US" sz="1600" dirty="0" smtClean="0">
                <a:latin typeface="Calibri" panose="020F0502020204030204" pitchFamily="34" charset="0"/>
              </a:rPr>
              <a:t>Amount – Transaction amount.</a:t>
            </a:r>
          </a:p>
          <a:p>
            <a:pPr lvl="2">
              <a:buFont typeface="Wingdings" panose="05000000000000000000" pitchFamily="2" charset="2"/>
              <a:buChar char="§"/>
            </a:pPr>
            <a:r>
              <a:rPr lang="en-US" sz="1600" dirty="0" smtClean="0">
                <a:latin typeface="Calibri" panose="020F0502020204030204" pitchFamily="34" charset="0"/>
              </a:rPr>
              <a:t>Labelled Class - Response variable</a:t>
            </a:r>
          </a:p>
          <a:p>
            <a:pPr lvl="3">
              <a:buFont typeface="Wingdings" panose="05000000000000000000" pitchFamily="2" charset="2"/>
              <a:buChar char="Ø"/>
            </a:pPr>
            <a:r>
              <a:rPr lang="en-US" dirty="0" smtClean="0">
                <a:latin typeface="Calibri" panose="020F0502020204030204" pitchFamily="34" charset="0"/>
              </a:rPr>
              <a:t>0 (Genuine Transaction)</a:t>
            </a:r>
          </a:p>
          <a:p>
            <a:pPr lvl="3">
              <a:buFont typeface="Wingdings" panose="05000000000000000000" pitchFamily="2" charset="2"/>
              <a:buChar char="Ø"/>
            </a:pPr>
            <a:r>
              <a:rPr lang="en-US" dirty="0" smtClean="0">
                <a:latin typeface="Calibri" panose="020F0502020204030204" pitchFamily="34" charset="0"/>
              </a:rPr>
              <a:t>1 (Fraudulent Transaction)</a:t>
            </a:r>
          </a:p>
          <a:p>
            <a:pPr lvl="5"/>
            <a:r>
              <a:rPr lang="en-US" sz="1600" dirty="0">
                <a:latin typeface="Calibri" panose="020F0502020204030204" pitchFamily="34" charset="0"/>
              </a:rPr>
              <a:t>	</a:t>
            </a:r>
            <a:r>
              <a:rPr lang="en-US" sz="1600" dirty="0" smtClean="0">
                <a:latin typeface="Calibri" panose="020F0502020204030204" pitchFamily="34" charset="0"/>
              </a:rPr>
              <a:t>		</a:t>
            </a:r>
          </a:p>
          <a:p>
            <a:pPr lvl="1">
              <a:buFont typeface="Arial" panose="020B0604020202020204" pitchFamily="34" charset="0"/>
              <a:buChar char="•"/>
            </a:pPr>
            <a:r>
              <a:rPr lang="en-US" sz="1600" dirty="0" smtClean="0">
                <a:latin typeface="Calibri" panose="020F0502020204030204" pitchFamily="34" charset="0"/>
              </a:rPr>
              <a:t>Skewed dataset with </a:t>
            </a:r>
            <a:r>
              <a:rPr lang="en-US" sz="1600" dirty="0">
                <a:latin typeface="Calibri" panose="020F0502020204030204" pitchFamily="34" charset="0"/>
              </a:rPr>
              <a:t>fraud representing 0.172% of all transaction (492 frauds out of 284807 </a:t>
            </a:r>
            <a:r>
              <a:rPr lang="en-US" sz="1600" dirty="0" smtClean="0">
                <a:latin typeface="Calibri" panose="020F0502020204030204" pitchFamily="34" charset="0"/>
              </a:rPr>
              <a:t>transactions).</a:t>
            </a:r>
          </a:p>
          <a:p>
            <a:pPr lvl="1">
              <a:buFont typeface="Arial" panose="020B0604020202020204" pitchFamily="34" charset="0"/>
              <a:buChar char="•"/>
            </a:pPr>
            <a:r>
              <a:rPr lang="en-US" sz="1600" dirty="0" smtClean="0">
                <a:latin typeface="Calibri" panose="020F0502020204030204" pitchFamily="34" charset="0"/>
              </a:rPr>
              <a:t>Dividing data set into 2 categories:</a:t>
            </a:r>
          </a:p>
          <a:p>
            <a:pPr lvl="2">
              <a:buFont typeface="Wingdings" panose="05000000000000000000" pitchFamily="2" charset="2"/>
              <a:buChar char="§"/>
            </a:pPr>
            <a:r>
              <a:rPr lang="en-US" sz="1600" dirty="0" smtClean="0">
                <a:latin typeface="Calibri" panose="020F0502020204030204" pitchFamily="34" charset="0"/>
              </a:rPr>
              <a:t>Train dataset : 60% of the original dataset</a:t>
            </a:r>
          </a:p>
          <a:p>
            <a:pPr lvl="2">
              <a:buFont typeface="Wingdings" panose="05000000000000000000" pitchFamily="2" charset="2"/>
              <a:buChar char="§"/>
            </a:pPr>
            <a:r>
              <a:rPr lang="en-US" sz="1600" dirty="0" smtClean="0">
                <a:latin typeface="Calibri" panose="020F0502020204030204" pitchFamily="34" charset="0"/>
              </a:rPr>
              <a:t>Test dataset: 40% of the original dataset</a:t>
            </a:r>
          </a:p>
          <a:p>
            <a:pPr lvl="1"/>
            <a:endParaRPr lang="en-IN" sz="1600" dirty="0">
              <a:latin typeface="Calibri" panose="020F0502020204030204" pitchFamily="34" charset="0"/>
            </a:endParaRPr>
          </a:p>
        </p:txBody>
      </p:sp>
      <p:sp>
        <p:nvSpPr>
          <p:cNvPr id="6" name="Date Placeholder 5"/>
          <p:cNvSpPr>
            <a:spLocks noGrp="1"/>
          </p:cNvSpPr>
          <p:nvPr>
            <p:ph type="dt" sz="half" idx="15"/>
          </p:nvPr>
        </p:nvSpPr>
        <p:spPr/>
        <p:txBody>
          <a:bodyPr/>
          <a:lstStyle/>
          <a:p>
            <a:r>
              <a:rPr lang="en-IN" smtClean="0"/>
              <a:t>2018-04-17   </a:t>
            </a:r>
            <a:r>
              <a:rPr lang="en-IN" b="1" smtClean="0"/>
              <a:t>restricted</a:t>
            </a:r>
            <a:endParaRPr lang="en-IN" b="1"/>
          </a:p>
        </p:txBody>
      </p:sp>
    </p:spTree>
    <p:extLst>
      <p:ext uri="{BB962C8B-B14F-4D97-AF65-F5344CB8AC3E}">
        <p14:creationId xmlns:p14="http://schemas.microsoft.com/office/powerpoint/2010/main" val="1921425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6"/>
          </p:nvPr>
        </p:nvSpPr>
        <p:spPr/>
        <p:txBody>
          <a:bodyPr/>
          <a:lstStyle/>
          <a:p>
            <a:r>
              <a:rPr lang="en-IN" smtClean="0"/>
              <a:t>Copyright © Infineon Technologies AG 2018. All rights reserved.</a:t>
            </a:r>
            <a:endParaRPr lang="en-IN"/>
          </a:p>
        </p:txBody>
      </p:sp>
      <p:sp>
        <p:nvSpPr>
          <p:cNvPr id="3" name="Slide Number Placeholder 2"/>
          <p:cNvSpPr>
            <a:spLocks noGrp="1"/>
          </p:cNvSpPr>
          <p:nvPr>
            <p:ph type="sldNum" sz="quarter" idx="14"/>
          </p:nvPr>
        </p:nvSpPr>
        <p:spPr/>
        <p:txBody>
          <a:bodyPr/>
          <a:lstStyle/>
          <a:p>
            <a:fld id="{1C3A6870-E5EB-4671-8370-7DA786D67513}" type="slidenum">
              <a:rPr lang="en-IN" smtClean="0"/>
              <a:pPr/>
              <a:t>4</a:t>
            </a:fld>
            <a:endParaRPr lang="en-IN"/>
          </a:p>
        </p:txBody>
      </p:sp>
      <p:sp>
        <p:nvSpPr>
          <p:cNvPr id="4" name="Title 3"/>
          <p:cNvSpPr>
            <a:spLocks noGrp="1"/>
          </p:cNvSpPr>
          <p:nvPr>
            <p:ph type="title"/>
          </p:nvPr>
        </p:nvSpPr>
        <p:spPr/>
        <p:txBody>
          <a:bodyPr/>
          <a:lstStyle/>
          <a:p>
            <a:r>
              <a:rPr lang="en-US" b="1" dirty="0" smtClean="0">
                <a:latin typeface="Cambria" panose="02040503050406030204" pitchFamily="18" charset="0"/>
              </a:rPr>
              <a:t>Modelling the Real-World FDS</a:t>
            </a:r>
            <a:endParaRPr lang="en-IN" b="1" dirty="0">
              <a:latin typeface="Cambria" panose="02040503050406030204" pitchFamily="18" charset="0"/>
            </a:endParaRPr>
          </a:p>
        </p:txBody>
      </p:sp>
      <p:sp>
        <p:nvSpPr>
          <p:cNvPr id="6" name="Date Placeholder 5"/>
          <p:cNvSpPr>
            <a:spLocks noGrp="1"/>
          </p:cNvSpPr>
          <p:nvPr>
            <p:ph type="dt" sz="half" idx="15"/>
          </p:nvPr>
        </p:nvSpPr>
        <p:spPr/>
        <p:txBody>
          <a:bodyPr/>
          <a:lstStyle/>
          <a:p>
            <a:r>
              <a:rPr lang="en-IN" smtClean="0"/>
              <a:t>2018-04-17   </a:t>
            </a:r>
            <a:r>
              <a:rPr lang="en-IN" b="1" smtClean="0"/>
              <a:t>restricted</a:t>
            </a:r>
            <a:endParaRPr lang="en-IN" b="1"/>
          </a:p>
        </p:txBody>
      </p:sp>
      <p:grpSp>
        <p:nvGrpSpPr>
          <p:cNvPr id="33" name="Group 32"/>
          <p:cNvGrpSpPr/>
          <p:nvPr/>
        </p:nvGrpSpPr>
        <p:grpSpPr>
          <a:xfrm>
            <a:off x="222437" y="1193674"/>
            <a:ext cx="6149340" cy="3491866"/>
            <a:chOff x="0" y="0"/>
            <a:chExt cx="6149340" cy="3492182"/>
          </a:xfrm>
        </p:grpSpPr>
        <p:sp>
          <p:nvSpPr>
            <p:cNvPr id="34" name="Text Box 17"/>
            <p:cNvSpPr txBox="1"/>
            <p:nvPr/>
          </p:nvSpPr>
          <p:spPr>
            <a:xfrm rot="5400000">
              <a:off x="-552450" y="1032510"/>
              <a:ext cx="1379220" cy="274320"/>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100">
                  <a:effectLst/>
                  <a:latin typeface="Calibri" panose="020F0502020204030204" pitchFamily="34" charset="0"/>
                  <a:ea typeface="Calibri"/>
                  <a:cs typeface="Times New Roman"/>
                </a:rPr>
                <a:t>Transaction Attempt</a:t>
              </a:r>
              <a:endParaRPr lang="en-IN" sz="1100">
                <a:effectLst/>
                <a:latin typeface="Calibri" panose="020F0502020204030204" pitchFamily="34" charset="0"/>
                <a:ea typeface="Calibri"/>
                <a:cs typeface="Times New Roman"/>
              </a:endParaRPr>
            </a:p>
          </p:txBody>
        </p:sp>
        <p:sp>
          <p:nvSpPr>
            <p:cNvPr id="35" name="Text Box 18"/>
            <p:cNvSpPr txBox="1"/>
            <p:nvPr/>
          </p:nvSpPr>
          <p:spPr>
            <a:xfrm rot="5400000">
              <a:off x="704850" y="1032510"/>
              <a:ext cx="1379220" cy="274320"/>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100">
                  <a:effectLst/>
                  <a:latin typeface="Calibri" panose="020F0502020204030204" pitchFamily="34" charset="0"/>
                  <a:ea typeface="Calibri"/>
                  <a:cs typeface="Times New Roman"/>
                </a:rPr>
                <a:t>Transaction Request</a:t>
              </a:r>
              <a:endParaRPr lang="en-IN" sz="1100">
                <a:effectLst/>
                <a:latin typeface="Calibri" panose="020F0502020204030204" pitchFamily="34" charset="0"/>
                <a:ea typeface="Calibri"/>
                <a:cs typeface="Times New Roman"/>
              </a:endParaRPr>
            </a:p>
          </p:txBody>
        </p:sp>
        <p:grpSp>
          <p:nvGrpSpPr>
            <p:cNvPr id="36" name="Group 35"/>
            <p:cNvGrpSpPr/>
            <p:nvPr/>
          </p:nvGrpSpPr>
          <p:grpSpPr>
            <a:xfrm>
              <a:off x="0" y="0"/>
              <a:ext cx="6149340" cy="3492182"/>
              <a:chOff x="0" y="0"/>
              <a:chExt cx="6149340" cy="3492182"/>
            </a:xfrm>
          </p:grpSpPr>
          <p:sp>
            <p:nvSpPr>
              <p:cNvPr id="37" name="Text Box 19"/>
              <p:cNvSpPr txBox="1"/>
              <p:nvPr/>
            </p:nvSpPr>
            <p:spPr>
              <a:xfrm rot="5400000">
                <a:off x="2114550" y="1604010"/>
                <a:ext cx="1539240" cy="274320"/>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100">
                    <a:effectLst/>
                    <a:latin typeface="Calibri" panose="020F0502020204030204" pitchFamily="34" charset="0"/>
                    <a:ea typeface="Calibri"/>
                    <a:cs typeface="Times New Roman"/>
                  </a:rPr>
                  <a:t>Authorized Transaction</a:t>
                </a:r>
                <a:endParaRPr lang="en-IN" sz="1100">
                  <a:effectLst/>
                  <a:latin typeface="Calibri" panose="020F0502020204030204" pitchFamily="34" charset="0"/>
                  <a:ea typeface="Calibri"/>
                  <a:cs typeface="Times New Roman"/>
                </a:endParaRPr>
              </a:p>
            </p:txBody>
          </p:sp>
          <p:sp>
            <p:nvSpPr>
              <p:cNvPr id="38" name="Text Box 31"/>
              <p:cNvSpPr txBox="1"/>
              <p:nvPr/>
            </p:nvSpPr>
            <p:spPr>
              <a:xfrm>
                <a:off x="426720" y="0"/>
                <a:ext cx="1958340" cy="241617"/>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US" sz="1100">
                    <a:effectLst/>
                    <a:latin typeface="Calibri" panose="020F0502020204030204" pitchFamily="34" charset="0"/>
                    <a:ea typeface="Calibri"/>
                    <a:cs typeface="Times New Roman"/>
                  </a:rPr>
                  <a:t>Real Time</a:t>
                </a:r>
                <a:endParaRPr lang="en-IN" sz="1100">
                  <a:effectLst/>
                  <a:latin typeface="Calibri" panose="020F0502020204030204" pitchFamily="34" charset="0"/>
                  <a:ea typeface="Calibri"/>
                  <a:cs typeface="Times New Roman"/>
                </a:endParaRPr>
              </a:p>
            </p:txBody>
          </p:sp>
          <p:sp>
            <p:nvSpPr>
              <p:cNvPr id="39" name="Text Box 32"/>
              <p:cNvSpPr txBox="1"/>
              <p:nvPr/>
            </p:nvSpPr>
            <p:spPr>
              <a:xfrm>
                <a:off x="3169920" y="0"/>
                <a:ext cx="1447800" cy="241300"/>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US" sz="1100">
                    <a:effectLst/>
                    <a:latin typeface="Calibri" panose="020F0502020204030204" pitchFamily="34" charset="0"/>
                    <a:ea typeface="Calibri"/>
                    <a:cs typeface="Times New Roman"/>
                  </a:rPr>
                  <a:t>Near Real Time</a:t>
                </a:r>
                <a:endParaRPr lang="en-IN" sz="1100">
                  <a:effectLst/>
                  <a:latin typeface="Calibri" panose="020F0502020204030204" pitchFamily="34" charset="0"/>
                  <a:ea typeface="Calibri"/>
                  <a:cs typeface="Times New Roman"/>
                </a:endParaRPr>
              </a:p>
            </p:txBody>
          </p:sp>
          <p:sp>
            <p:nvSpPr>
              <p:cNvPr id="40" name="Text Box 33"/>
              <p:cNvSpPr txBox="1"/>
              <p:nvPr/>
            </p:nvSpPr>
            <p:spPr>
              <a:xfrm>
                <a:off x="4861560" y="0"/>
                <a:ext cx="956628" cy="241617"/>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US" sz="1100">
                    <a:effectLst/>
                    <a:latin typeface="Calibri" panose="020F0502020204030204" pitchFamily="34" charset="0"/>
                    <a:ea typeface="Calibri"/>
                    <a:cs typeface="Times New Roman"/>
                  </a:rPr>
                  <a:t>Offline</a:t>
                </a:r>
                <a:endParaRPr lang="en-IN" sz="1100">
                  <a:effectLst/>
                  <a:latin typeface="Calibri" panose="020F0502020204030204" pitchFamily="34" charset="0"/>
                  <a:ea typeface="Calibri"/>
                  <a:cs typeface="Times New Roman"/>
                </a:endParaRPr>
              </a:p>
            </p:txBody>
          </p:sp>
          <p:grpSp>
            <p:nvGrpSpPr>
              <p:cNvPr id="41" name="Group 40"/>
              <p:cNvGrpSpPr/>
              <p:nvPr/>
            </p:nvGrpSpPr>
            <p:grpSpPr>
              <a:xfrm>
                <a:off x="0" y="243840"/>
                <a:ext cx="6149340" cy="3248342"/>
                <a:chOff x="0" y="0"/>
                <a:chExt cx="6149340" cy="3248342"/>
              </a:xfrm>
            </p:grpSpPr>
            <p:sp>
              <p:nvSpPr>
                <p:cNvPr id="42" name="Rectangle 41"/>
                <p:cNvSpPr/>
                <p:nvPr/>
              </p:nvSpPr>
              <p:spPr>
                <a:xfrm>
                  <a:off x="304800" y="1038542"/>
                  <a:ext cx="952500" cy="914400"/>
                </a:xfrm>
                <a:prstGeom prst="rect">
                  <a:avLst/>
                </a:prstGeom>
                <a:solidFill>
                  <a:schemeClr val="tx2">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dirty="0">
                      <a:solidFill>
                        <a:schemeClr val="tx1"/>
                      </a:solidFill>
                      <a:effectLst/>
                      <a:latin typeface="Calibri" panose="020F0502020204030204" pitchFamily="34" charset="0"/>
                      <a:ea typeface="Calibri"/>
                      <a:cs typeface="Times New Roman"/>
                    </a:rPr>
                    <a:t>Terminal</a:t>
                  </a:r>
                  <a:endParaRPr lang="en-IN" sz="1100" dirty="0">
                    <a:solidFill>
                      <a:schemeClr val="tx1"/>
                    </a:solidFill>
                    <a:effectLst/>
                    <a:latin typeface="Calibri" panose="020F0502020204030204" pitchFamily="34" charset="0"/>
                    <a:ea typeface="Calibri"/>
                    <a:cs typeface="Times New Roman"/>
                  </a:endParaRPr>
                </a:p>
                <a:p>
                  <a:pPr algn="ctr">
                    <a:spcAft>
                      <a:spcPts val="0"/>
                    </a:spcAft>
                  </a:pPr>
                  <a:r>
                    <a:rPr lang="en-US" sz="700" dirty="0">
                      <a:solidFill>
                        <a:schemeClr val="tx1"/>
                      </a:solidFill>
                      <a:effectLst/>
                      <a:latin typeface="Calibri" panose="020F0502020204030204" pitchFamily="34" charset="0"/>
                      <a:ea typeface="Calibri"/>
                      <a:cs typeface="Times New Roman"/>
                    </a:rPr>
                    <a:t>Correct Pin?</a:t>
                  </a:r>
                  <a:endParaRPr lang="en-IN" sz="700" dirty="0">
                    <a:solidFill>
                      <a:schemeClr val="tx1"/>
                    </a:solidFill>
                    <a:effectLst/>
                    <a:latin typeface="Calibri" panose="020F0502020204030204" pitchFamily="34" charset="0"/>
                    <a:ea typeface="Calibri"/>
                    <a:cs typeface="Times New Roman"/>
                  </a:endParaRPr>
                </a:p>
                <a:p>
                  <a:pPr algn="ctr">
                    <a:spcAft>
                      <a:spcPts val="0"/>
                    </a:spcAft>
                  </a:pPr>
                  <a:r>
                    <a:rPr lang="en-US" sz="700" dirty="0">
                      <a:solidFill>
                        <a:schemeClr val="tx1"/>
                      </a:solidFill>
                      <a:effectLst/>
                      <a:latin typeface="Calibri" panose="020F0502020204030204" pitchFamily="34" charset="0"/>
                      <a:ea typeface="Calibri"/>
                      <a:cs typeface="Times New Roman"/>
                    </a:rPr>
                    <a:t>Sufficient Balance?</a:t>
                  </a:r>
                  <a:endParaRPr lang="en-IN" sz="700" dirty="0">
                    <a:solidFill>
                      <a:schemeClr val="tx1"/>
                    </a:solidFill>
                    <a:effectLst/>
                    <a:latin typeface="Calibri" panose="020F0502020204030204" pitchFamily="34" charset="0"/>
                    <a:ea typeface="Calibri"/>
                    <a:cs typeface="Times New Roman"/>
                  </a:endParaRPr>
                </a:p>
                <a:p>
                  <a:pPr algn="ctr">
                    <a:spcAft>
                      <a:spcPts val="0"/>
                    </a:spcAft>
                  </a:pPr>
                  <a:r>
                    <a:rPr lang="en-US" sz="700" dirty="0">
                      <a:solidFill>
                        <a:schemeClr val="tx1"/>
                      </a:solidFill>
                      <a:effectLst/>
                      <a:latin typeface="Calibri" panose="020F0502020204030204" pitchFamily="34" charset="0"/>
                      <a:ea typeface="Calibri"/>
                      <a:cs typeface="Times New Roman"/>
                    </a:rPr>
                    <a:t>Active Account?</a:t>
                  </a:r>
                  <a:endParaRPr lang="en-IN" sz="700" dirty="0">
                    <a:solidFill>
                      <a:schemeClr val="tx1"/>
                    </a:solidFill>
                    <a:effectLst/>
                    <a:latin typeface="Calibri" panose="020F0502020204030204" pitchFamily="34" charset="0"/>
                    <a:ea typeface="Calibri"/>
                    <a:cs typeface="Times New Roman"/>
                  </a:endParaRPr>
                </a:p>
              </p:txBody>
            </p:sp>
            <p:sp>
              <p:nvSpPr>
                <p:cNvPr id="43" name="Rectangle 42"/>
                <p:cNvSpPr/>
                <p:nvPr/>
              </p:nvSpPr>
              <p:spPr>
                <a:xfrm>
                  <a:off x="1524000" y="1038542"/>
                  <a:ext cx="952500" cy="914400"/>
                </a:xfrm>
                <a:prstGeom prst="rect">
                  <a:avLst/>
                </a:prstGeom>
                <a:pattFill prst="wdUpDiag">
                  <a:fgClr>
                    <a:schemeClr val="tx2">
                      <a:lumMod val="60000"/>
                      <a:lumOff val="40000"/>
                    </a:schemeClr>
                  </a:fgClr>
                  <a:bgClr>
                    <a:schemeClr val="bg1"/>
                  </a:bgClr>
                </a:patt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a:solidFill>
                        <a:schemeClr val="tx1"/>
                      </a:solidFill>
                      <a:effectLst/>
                      <a:latin typeface="Calibri" panose="020F0502020204030204" pitchFamily="34" charset="0"/>
                      <a:ea typeface="Calibri"/>
                      <a:cs typeface="Times New Roman"/>
                    </a:rPr>
                    <a:t>Transaction Blocking Rules</a:t>
                  </a:r>
                  <a:endParaRPr lang="en-IN" sz="1100">
                    <a:solidFill>
                      <a:schemeClr val="tx1"/>
                    </a:solidFill>
                    <a:effectLst/>
                    <a:latin typeface="Calibri" panose="020F0502020204030204" pitchFamily="34" charset="0"/>
                    <a:ea typeface="Calibri"/>
                    <a:cs typeface="Times New Roman"/>
                  </a:endParaRPr>
                </a:p>
              </p:txBody>
            </p:sp>
            <p:sp>
              <p:nvSpPr>
                <p:cNvPr id="44" name="Rectangle 43"/>
                <p:cNvSpPr/>
                <p:nvPr/>
              </p:nvSpPr>
              <p:spPr>
                <a:xfrm>
                  <a:off x="3398520" y="444182"/>
                  <a:ext cx="952500" cy="914400"/>
                </a:xfrm>
                <a:prstGeom prst="rect">
                  <a:avLst/>
                </a:prstGeom>
                <a:pattFill prst="wdUpDiag">
                  <a:fgClr>
                    <a:schemeClr val="tx2">
                      <a:lumMod val="60000"/>
                      <a:lumOff val="40000"/>
                    </a:schemeClr>
                  </a:fgClr>
                  <a:bgClr>
                    <a:schemeClr val="bg1"/>
                  </a:bgClr>
                </a:patt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a:solidFill>
                        <a:schemeClr val="tx1"/>
                      </a:solidFill>
                      <a:effectLst/>
                      <a:latin typeface="Calibri" panose="020F0502020204030204" pitchFamily="34" charset="0"/>
                      <a:ea typeface="Calibri"/>
                      <a:cs typeface="Times New Roman"/>
                    </a:rPr>
                    <a:t>Scoring Rules</a:t>
                  </a:r>
                  <a:endParaRPr lang="en-IN" sz="1100">
                    <a:solidFill>
                      <a:schemeClr val="tx1"/>
                    </a:solidFill>
                    <a:effectLst/>
                    <a:latin typeface="Calibri" panose="020F0502020204030204" pitchFamily="34" charset="0"/>
                    <a:ea typeface="Calibri"/>
                    <a:cs typeface="Times New Roman"/>
                  </a:endParaRPr>
                </a:p>
              </p:txBody>
            </p:sp>
            <p:sp>
              <p:nvSpPr>
                <p:cNvPr id="45" name="Rectangle 44"/>
                <p:cNvSpPr/>
                <p:nvPr/>
              </p:nvSpPr>
              <p:spPr>
                <a:xfrm>
                  <a:off x="3398520" y="1663382"/>
                  <a:ext cx="952500" cy="914400"/>
                </a:xfrm>
                <a:prstGeom prst="rect">
                  <a:avLst/>
                </a:prstGeom>
                <a:pattFill prst="wdDnDiag">
                  <a:fgClr>
                    <a:schemeClr val="tx2">
                      <a:lumMod val="60000"/>
                      <a:lumOff val="40000"/>
                    </a:schemeClr>
                  </a:fgClr>
                  <a:bgClr>
                    <a:schemeClr val="bg1"/>
                  </a:bgClr>
                </a:patt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dirty="0">
                      <a:solidFill>
                        <a:schemeClr val="tx1"/>
                      </a:solidFill>
                      <a:effectLst/>
                      <a:latin typeface="Calibri" panose="020F0502020204030204" pitchFamily="34" charset="0"/>
                      <a:ea typeface="Calibri"/>
                      <a:cs typeface="Times New Roman"/>
                    </a:rPr>
                    <a:t>Data Driven Model</a:t>
                  </a:r>
                  <a:endParaRPr lang="en-IN" sz="1100" dirty="0">
                    <a:solidFill>
                      <a:schemeClr val="tx1"/>
                    </a:solidFill>
                    <a:effectLst/>
                    <a:latin typeface="Calibri" panose="020F0502020204030204" pitchFamily="34" charset="0"/>
                    <a:ea typeface="Calibri"/>
                    <a:cs typeface="Times New Roman"/>
                  </a:endParaRPr>
                </a:p>
              </p:txBody>
            </p:sp>
            <p:sp>
              <p:nvSpPr>
                <p:cNvPr id="46" name="Rectangle 45"/>
                <p:cNvSpPr/>
                <p:nvPr/>
              </p:nvSpPr>
              <p:spPr>
                <a:xfrm>
                  <a:off x="4838700" y="1030922"/>
                  <a:ext cx="952500" cy="914400"/>
                </a:xfrm>
                <a:prstGeom prst="rect">
                  <a:avLst/>
                </a:prstGeom>
                <a:solidFill>
                  <a:schemeClr val="tx2">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a:solidFill>
                        <a:schemeClr val="tx1"/>
                      </a:solidFill>
                      <a:effectLst/>
                      <a:latin typeface="Calibri" panose="020F0502020204030204" pitchFamily="34" charset="0"/>
                      <a:ea typeface="Calibri"/>
                      <a:cs typeface="Times New Roman"/>
                    </a:rPr>
                    <a:t>Investigators</a:t>
                  </a:r>
                  <a:endParaRPr lang="en-IN" sz="1100">
                    <a:solidFill>
                      <a:schemeClr val="tx1"/>
                    </a:solidFill>
                    <a:effectLst/>
                    <a:latin typeface="Calibri" panose="020F0502020204030204" pitchFamily="34" charset="0"/>
                    <a:ea typeface="Calibri"/>
                    <a:cs typeface="Times New Roman"/>
                  </a:endParaRPr>
                </a:p>
              </p:txBody>
            </p:sp>
            <p:cxnSp>
              <p:nvCxnSpPr>
                <p:cNvPr id="47" name="Straight Arrow Connector 46"/>
                <p:cNvCxnSpPr/>
                <p:nvPr/>
              </p:nvCxnSpPr>
              <p:spPr>
                <a:xfrm>
                  <a:off x="0" y="1671002"/>
                  <a:ext cx="304800" cy="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1257300" y="1671002"/>
                  <a:ext cx="266700" cy="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2476500" y="1084262"/>
                  <a:ext cx="266700" cy="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476500" y="1876742"/>
                  <a:ext cx="266700" cy="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4351020" y="1251902"/>
                  <a:ext cx="487680" cy="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4373880" y="1846262"/>
                  <a:ext cx="48768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3" name="Elbow Connector 52"/>
                <p:cNvCxnSpPr/>
                <p:nvPr/>
              </p:nvCxnSpPr>
              <p:spPr>
                <a:xfrm flipH="1">
                  <a:off x="4373880" y="1945322"/>
                  <a:ext cx="906780" cy="312420"/>
                </a:xfrm>
                <a:prstGeom prst="bentConnector3">
                  <a:avLst>
                    <a:gd name="adj1" fmla="val -42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3017520" y="1084262"/>
                  <a:ext cx="377189" cy="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3040380" y="1876742"/>
                  <a:ext cx="377189" cy="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56" name="Text Box 22"/>
                <p:cNvSpPr txBox="1"/>
                <p:nvPr/>
              </p:nvSpPr>
              <p:spPr>
                <a:xfrm rot="5400000">
                  <a:off x="4354830" y="1415732"/>
                  <a:ext cx="534670" cy="274320"/>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100" b="1">
                      <a:effectLst/>
                      <a:latin typeface="Calibri" panose="020F0502020204030204" pitchFamily="34" charset="0"/>
                      <a:ea typeface="Calibri"/>
                      <a:cs typeface="Times New Roman"/>
                    </a:rPr>
                    <a:t>Alerts</a:t>
                  </a:r>
                  <a:endParaRPr lang="en-IN" sz="1100">
                    <a:effectLst/>
                    <a:latin typeface="Calibri" panose="020F0502020204030204" pitchFamily="34" charset="0"/>
                    <a:ea typeface="Calibri"/>
                    <a:cs typeface="Times New Roman"/>
                  </a:endParaRPr>
                </a:p>
              </p:txBody>
            </p:sp>
            <p:sp>
              <p:nvSpPr>
                <p:cNvPr id="57" name="Text Box 23"/>
                <p:cNvSpPr txBox="1"/>
                <p:nvPr/>
              </p:nvSpPr>
              <p:spPr>
                <a:xfrm>
                  <a:off x="4518660" y="2280602"/>
                  <a:ext cx="762000" cy="274320"/>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100" b="1">
                      <a:effectLst/>
                      <a:latin typeface="Calibri" panose="020F0502020204030204" pitchFamily="34" charset="0"/>
                      <a:ea typeface="Calibri"/>
                      <a:cs typeface="Times New Roman"/>
                    </a:rPr>
                    <a:t>Feedback</a:t>
                  </a:r>
                  <a:endParaRPr lang="en-IN" sz="1100">
                    <a:effectLst/>
                    <a:latin typeface="Calibri" panose="020F0502020204030204" pitchFamily="34" charset="0"/>
                    <a:ea typeface="Calibri"/>
                    <a:cs typeface="Times New Roman"/>
                  </a:endParaRPr>
                </a:p>
              </p:txBody>
            </p:sp>
            <p:cxnSp>
              <p:nvCxnSpPr>
                <p:cNvPr id="58" name="Straight Arrow Connector 57"/>
                <p:cNvCxnSpPr/>
                <p:nvPr/>
              </p:nvCxnSpPr>
              <p:spPr>
                <a:xfrm flipH="1">
                  <a:off x="800100" y="2006282"/>
                  <a:ext cx="7620" cy="41148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H="1">
                  <a:off x="1912620" y="1991042"/>
                  <a:ext cx="7620" cy="41148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60" name="Text Box 27"/>
                <p:cNvSpPr txBox="1"/>
                <p:nvPr/>
              </p:nvSpPr>
              <p:spPr>
                <a:xfrm>
                  <a:off x="647700" y="2402522"/>
                  <a:ext cx="1424940" cy="297180"/>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100">
                      <a:effectLst/>
                      <a:latin typeface="Calibri" panose="020F0502020204030204" pitchFamily="34" charset="0"/>
                      <a:ea typeface="Calibri"/>
                      <a:cs typeface="Times New Roman"/>
                    </a:rPr>
                    <a:t>Transaction Denied</a:t>
                  </a:r>
                  <a:endParaRPr lang="en-IN" sz="1100">
                    <a:effectLst/>
                    <a:latin typeface="Calibri" panose="020F0502020204030204" pitchFamily="34" charset="0"/>
                    <a:ea typeface="Calibri"/>
                    <a:cs typeface="Times New Roman"/>
                  </a:endParaRPr>
                </a:p>
              </p:txBody>
            </p:sp>
            <p:sp>
              <p:nvSpPr>
                <p:cNvPr id="61" name="Left Brace 60"/>
                <p:cNvSpPr/>
                <p:nvPr/>
              </p:nvSpPr>
              <p:spPr>
                <a:xfrm rot="5400000">
                  <a:off x="1303020" y="-995998"/>
                  <a:ext cx="209550" cy="2201545"/>
                </a:xfrm>
                <a:prstGeom prst="leftBrace">
                  <a:avLst>
                    <a:gd name="adj1" fmla="val 8333"/>
                    <a:gd name="adj2" fmla="val 50000"/>
                  </a:avLst>
                </a:prstGeom>
                <a:ln>
                  <a:solidFill>
                    <a:srgbClr val="002060"/>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100">
                    <a:latin typeface="Calibri" panose="020F0502020204030204" pitchFamily="34" charset="0"/>
                  </a:endParaRPr>
                </a:p>
              </p:txBody>
            </p:sp>
            <p:sp>
              <p:nvSpPr>
                <p:cNvPr id="62" name="Left Brace 61"/>
                <p:cNvSpPr/>
                <p:nvPr/>
              </p:nvSpPr>
              <p:spPr>
                <a:xfrm rot="5400000">
                  <a:off x="3794760" y="-317818"/>
                  <a:ext cx="209550" cy="956945"/>
                </a:xfrm>
                <a:prstGeom prst="leftBrace">
                  <a:avLst>
                    <a:gd name="adj1" fmla="val 8333"/>
                    <a:gd name="adj2" fmla="val 50000"/>
                  </a:avLst>
                </a:prstGeom>
                <a:ln>
                  <a:solidFill>
                    <a:srgbClr val="002060"/>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100">
                    <a:latin typeface="Calibri" panose="020F0502020204030204" pitchFamily="34" charset="0"/>
                  </a:endParaRPr>
                </a:p>
              </p:txBody>
            </p:sp>
            <p:sp>
              <p:nvSpPr>
                <p:cNvPr id="63" name="Left Brace 62"/>
                <p:cNvSpPr/>
                <p:nvPr/>
              </p:nvSpPr>
              <p:spPr>
                <a:xfrm rot="5400000">
                  <a:off x="5234940" y="-325438"/>
                  <a:ext cx="209550" cy="957263"/>
                </a:xfrm>
                <a:prstGeom prst="leftBrace">
                  <a:avLst>
                    <a:gd name="adj1" fmla="val 8333"/>
                    <a:gd name="adj2" fmla="val 50000"/>
                  </a:avLst>
                </a:prstGeom>
                <a:ln>
                  <a:solidFill>
                    <a:srgbClr val="002060"/>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100">
                    <a:latin typeface="Calibri" panose="020F0502020204030204" pitchFamily="34" charset="0"/>
                  </a:endParaRPr>
                </a:p>
              </p:txBody>
            </p:sp>
            <p:sp>
              <p:nvSpPr>
                <p:cNvPr id="64" name="Left Brace 63"/>
                <p:cNvSpPr/>
                <p:nvPr/>
              </p:nvSpPr>
              <p:spPr>
                <a:xfrm rot="16200000">
                  <a:off x="2251710" y="882332"/>
                  <a:ext cx="209550" cy="3967799"/>
                </a:xfrm>
                <a:prstGeom prst="leftBrace">
                  <a:avLst>
                    <a:gd name="adj1" fmla="val 8333"/>
                    <a:gd name="adj2" fmla="val 50000"/>
                  </a:avLst>
                </a:prstGeom>
                <a:ln>
                  <a:solidFill>
                    <a:srgbClr val="002060"/>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100">
                    <a:latin typeface="Calibri" panose="020F0502020204030204" pitchFamily="34" charset="0"/>
                  </a:endParaRPr>
                </a:p>
              </p:txBody>
            </p:sp>
            <p:sp>
              <p:nvSpPr>
                <p:cNvPr id="65" name="Text Box 35"/>
                <p:cNvSpPr txBox="1"/>
                <p:nvPr/>
              </p:nvSpPr>
              <p:spPr>
                <a:xfrm>
                  <a:off x="1813560" y="3012122"/>
                  <a:ext cx="1127760" cy="236220"/>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US" sz="1100">
                      <a:effectLst/>
                      <a:latin typeface="Calibri" panose="020F0502020204030204" pitchFamily="34" charset="0"/>
                      <a:ea typeface="Calibri"/>
                      <a:cs typeface="Times New Roman"/>
                    </a:rPr>
                    <a:t>Automatic Tools</a:t>
                  </a:r>
                  <a:endParaRPr lang="en-IN" sz="1100">
                    <a:effectLst/>
                    <a:latin typeface="Calibri" panose="020F0502020204030204" pitchFamily="34" charset="0"/>
                    <a:ea typeface="Calibri"/>
                    <a:cs typeface="Times New Roman"/>
                  </a:endParaRPr>
                </a:p>
              </p:txBody>
            </p:sp>
            <p:sp>
              <p:nvSpPr>
                <p:cNvPr id="66" name="Text Box 36"/>
                <p:cNvSpPr txBox="1"/>
                <p:nvPr/>
              </p:nvSpPr>
              <p:spPr>
                <a:xfrm>
                  <a:off x="4564380" y="2974022"/>
                  <a:ext cx="1584960" cy="236220"/>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US" sz="1100">
                      <a:effectLst/>
                      <a:latin typeface="Calibri" panose="020F0502020204030204" pitchFamily="34" charset="0"/>
                      <a:ea typeface="Calibri"/>
                      <a:cs typeface="Times New Roman"/>
                    </a:rPr>
                    <a:t>Human Supervision</a:t>
                  </a:r>
                  <a:endParaRPr lang="en-IN" sz="1100">
                    <a:effectLst/>
                    <a:latin typeface="Calibri" panose="020F0502020204030204" pitchFamily="34" charset="0"/>
                    <a:ea typeface="Calibri"/>
                    <a:cs typeface="Times New Roman"/>
                  </a:endParaRPr>
                </a:p>
              </p:txBody>
            </p:sp>
            <p:sp>
              <p:nvSpPr>
                <p:cNvPr id="67" name="Left Brace 66"/>
                <p:cNvSpPr/>
                <p:nvPr/>
              </p:nvSpPr>
              <p:spPr>
                <a:xfrm rot="16200000">
                  <a:off x="5253990" y="2368232"/>
                  <a:ext cx="209550" cy="1006475"/>
                </a:xfrm>
                <a:prstGeom prst="leftBrace">
                  <a:avLst>
                    <a:gd name="adj1" fmla="val 8333"/>
                    <a:gd name="adj2" fmla="val 50000"/>
                  </a:avLst>
                </a:prstGeom>
                <a:ln>
                  <a:solidFill>
                    <a:srgbClr val="002060"/>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1100">
                    <a:latin typeface="Calibri" panose="020F0502020204030204" pitchFamily="34" charset="0"/>
                  </a:endParaRPr>
                </a:p>
              </p:txBody>
            </p:sp>
          </p:grpSp>
        </p:grpSp>
      </p:grpSp>
      <p:sp>
        <p:nvSpPr>
          <p:cNvPr id="69" name="Rectangle 68"/>
          <p:cNvSpPr/>
          <p:nvPr/>
        </p:nvSpPr>
        <p:spPr bwMode="auto">
          <a:xfrm>
            <a:off x="6827208" y="1807185"/>
            <a:ext cx="648072" cy="357950"/>
          </a:xfrm>
          <a:prstGeom prst="rect">
            <a:avLst/>
          </a:prstGeom>
          <a:pattFill prst="wdUpDiag">
            <a:fgClr>
              <a:schemeClr val="tx2">
                <a:lumMod val="60000"/>
                <a:lumOff val="40000"/>
              </a:schemeClr>
            </a:fgClr>
            <a:bgClr>
              <a:schemeClr val="bg1"/>
            </a:bgClr>
          </a:pattFill>
          <a:ln w="9525">
            <a:solidFill>
              <a:schemeClr val="tx1"/>
            </a:solidFill>
            <a:miter lim="800000"/>
            <a:headEnd/>
            <a:tailEnd/>
          </a:ln>
        </p:spPr>
        <p:txBody>
          <a:bodyPr wrap="square" lIns="72000" tIns="72000" rIns="72000" bIns="72000" rtlCol="0" anchor="ctr"/>
          <a:lstStyle/>
          <a:p>
            <a:pPr algn="ctr" eaLnBrk="0" hangingPunct="0"/>
            <a:endParaRPr lang="en-IN" sz="1600" dirty="0" smtClean="0">
              <a:latin typeface="+mn-lt"/>
              <a:ea typeface="Verdana" pitchFamily="34" charset="0"/>
              <a:cs typeface="Verdana" pitchFamily="34" charset="0"/>
            </a:endParaRPr>
          </a:p>
        </p:txBody>
      </p:sp>
      <p:sp>
        <p:nvSpPr>
          <p:cNvPr id="70" name="Rectangle 69"/>
          <p:cNvSpPr/>
          <p:nvPr/>
        </p:nvSpPr>
        <p:spPr bwMode="auto">
          <a:xfrm>
            <a:off x="6827208" y="3095207"/>
            <a:ext cx="648072" cy="357950"/>
          </a:xfrm>
          <a:prstGeom prst="rect">
            <a:avLst/>
          </a:prstGeom>
          <a:noFill/>
          <a:ln w="28575">
            <a:solidFill>
              <a:schemeClr val="tx1"/>
            </a:solidFill>
            <a:miter lim="800000"/>
            <a:headEnd/>
            <a:tailEnd/>
          </a:ln>
        </p:spPr>
        <p:txBody>
          <a:bodyPr wrap="square" lIns="72000" tIns="72000" rIns="72000" bIns="72000" rtlCol="0" anchor="ctr"/>
          <a:lstStyle/>
          <a:p>
            <a:pPr algn="ctr" eaLnBrk="0" hangingPunct="0"/>
            <a:endParaRPr lang="en-IN" sz="1600" dirty="0" smtClean="0">
              <a:latin typeface="+mn-lt"/>
              <a:ea typeface="Verdana" pitchFamily="34" charset="0"/>
              <a:cs typeface="Verdana" pitchFamily="34" charset="0"/>
            </a:endParaRPr>
          </a:p>
        </p:txBody>
      </p:sp>
      <p:sp>
        <p:nvSpPr>
          <p:cNvPr id="71" name="Rectangle 70"/>
          <p:cNvSpPr/>
          <p:nvPr/>
        </p:nvSpPr>
        <p:spPr bwMode="auto">
          <a:xfrm>
            <a:off x="6827208" y="2438001"/>
            <a:ext cx="648072" cy="357950"/>
          </a:xfrm>
          <a:prstGeom prst="rect">
            <a:avLst/>
          </a:prstGeom>
          <a:pattFill prst="wdDnDiag">
            <a:fgClr>
              <a:schemeClr val="tx2">
                <a:lumMod val="60000"/>
                <a:lumOff val="40000"/>
              </a:schemeClr>
            </a:fgClr>
            <a:bgClr>
              <a:schemeClr val="bg1"/>
            </a:bgClr>
          </a:pattFill>
          <a:ln w="9525">
            <a:solidFill>
              <a:schemeClr val="tx1"/>
            </a:solidFill>
            <a:miter lim="800000"/>
            <a:headEnd/>
            <a:tailEnd/>
          </a:ln>
        </p:spPr>
        <p:txBody>
          <a:bodyPr wrap="square" lIns="72000" tIns="72000" rIns="72000" bIns="72000" rtlCol="0" anchor="ctr"/>
          <a:lstStyle/>
          <a:p>
            <a:pPr algn="ctr" eaLnBrk="0" hangingPunct="0"/>
            <a:endParaRPr lang="en-IN" sz="1600" dirty="0" smtClean="0">
              <a:latin typeface="+mn-lt"/>
              <a:ea typeface="Verdana" pitchFamily="34" charset="0"/>
              <a:cs typeface="Verdana" pitchFamily="34" charset="0"/>
            </a:endParaRPr>
          </a:p>
        </p:txBody>
      </p:sp>
      <p:sp>
        <p:nvSpPr>
          <p:cNvPr id="72" name="TextBox 71"/>
          <p:cNvSpPr txBox="1"/>
          <p:nvPr/>
        </p:nvSpPr>
        <p:spPr bwMode="auto">
          <a:xfrm>
            <a:off x="7627970" y="1893827"/>
            <a:ext cx="1273184" cy="184666"/>
          </a:xfrm>
          <a:prstGeom prst="rect">
            <a:avLst/>
          </a:prstGeom>
          <a:noFill/>
          <a:ln w="9525">
            <a:noFill/>
            <a:miter lim="800000"/>
            <a:headEnd/>
            <a:tailEnd/>
          </a:ln>
          <a:effectLst/>
        </p:spPr>
        <p:txBody>
          <a:bodyPr wrap="square" lIns="0" tIns="0" rIns="0" bIns="0" rtlCol="0" anchor="ctr" anchorCtr="0">
            <a:spAutoFit/>
          </a:bodyPr>
          <a:lstStyle/>
          <a:p>
            <a:pPr marR="0" defTabSz="914400" eaLnBrk="0" fontAlgn="auto" latinLnBrk="0" hangingPunct="0">
              <a:spcBef>
                <a:spcPts val="0"/>
              </a:spcBef>
              <a:spcAft>
                <a:spcPts val="300"/>
              </a:spcAft>
              <a:buClr>
                <a:schemeClr val="accent1"/>
              </a:buClr>
              <a:buSzTx/>
              <a:tabLst/>
            </a:pPr>
            <a:r>
              <a:rPr lang="en-US" sz="1200" kern="0" dirty="0" smtClean="0">
                <a:latin typeface="Cambria" panose="02040503050406030204" pitchFamily="18" charset="0"/>
                <a:ea typeface="Verdana" pitchFamily="34" charset="0"/>
                <a:cs typeface="Verdana" pitchFamily="34" charset="0"/>
              </a:rPr>
              <a:t>Expert Driven</a:t>
            </a:r>
            <a:endParaRPr lang="en-IN" sz="1200" kern="0" dirty="0" smtClean="0">
              <a:latin typeface="Cambria" panose="02040503050406030204" pitchFamily="18" charset="0"/>
              <a:ea typeface="Verdana" pitchFamily="34" charset="0"/>
              <a:cs typeface="Verdana" pitchFamily="34" charset="0"/>
            </a:endParaRPr>
          </a:p>
        </p:txBody>
      </p:sp>
      <p:sp>
        <p:nvSpPr>
          <p:cNvPr id="73" name="TextBox 72"/>
          <p:cNvSpPr txBox="1"/>
          <p:nvPr/>
        </p:nvSpPr>
        <p:spPr bwMode="auto">
          <a:xfrm>
            <a:off x="7627970" y="2524254"/>
            <a:ext cx="1273184" cy="184666"/>
          </a:xfrm>
          <a:prstGeom prst="rect">
            <a:avLst/>
          </a:prstGeom>
          <a:noFill/>
          <a:ln w="9525">
            <a:noFill/>
            <a:miter lim="800000"/>
            <a:headEnd/>
            <a:tailEnd/>
          </a:ln>
          <a:effectLst/>
        </p:spPr>
        <p:txBody>
          <a:bodyPr wrap="square" lIns="0" tIns="0" rIns="0" bIns="0" rtlCol="0" anchor="ctr" anchorCtr="0">
            <a:spAutoFit/>
          </a:bodyPr>
          <a:lstStyle/>
          <a:p>
            <a:pPr marR="0" defTabSz="914400" eaLnBrk="0" fontAlgn="auto" latinLnBrk="0" hangingPunct="0">
              <a:spcBef>
                <a:spcPts val="0"/>
              </a:spcBef>
              <a:spcAft>
                <a:spcPts val="300"/>
              </a:spcAft>
              <a:buClr>
                <a:schemeClr val="accent1"/>
              </a:buClr>
              <a:buSzTx/>
              <a:tabLst/>
            </a:pPr>
            <a:r>
              <a:rPr lang="en-US" sz="1200" kern="0" dirty="0" smtClean="0">
                <a:latin typeface="Cambria" panose="02040503050406030204" pitchFamily="18" charset="0"/>
                <a:ea typeface="Verdana" pitchFamily="34" charset="0"/>
                <a:cs typeface="Verdana" pitchFamily="34" charset="0"/>
              </a:rPr>
              <a:t>Data Driven</a:t>
            </a:r>
            <a:endParaRPr lang="en-IN" sz="1200" kern="0" dirty="0" smtClean="0">
              <a:latin typeface="Cambria" panose="02040503050406030204" pitchFamily="18" charset="0"/>
              <a:ea typeface="Verdana" pitchFamily="34" charset="0"/>
              <a:cs typeface="Verdana" pitchFamily="34" charset="0"/>
            </a:endParaRPr>
          </a:p>
        </p:txBody>
      </p:sp>
      <p:sp>
        <p:nvSpPr>
          <p:cNvPr id="74" name="TextBox 73"/>
          <p:cNvSpPr txBox="1"/>
          <p:nvPr/>
        </p:nvSpPr>
        <p:spPr bwMode="auto">
          <a:xfrm>
            <a:off x="7627970" y="3181849"/>
            <a:ext cx="1273184" cy="184666"/>
          </a:xfrm>
          <a:prstGeom prst="rect">
            <a:avLst/>
          </a:prstGeom>
          <a:noFill/>
          <a:ln w="9525">
            <a:noFill/>
            <a:miter lim="800000"/>
            <a:headEnd/>
            <a:tailEnd/>
          </a:ln>
          <a:effectLst/>
        </p:spPr>
        <p:txBody>
          <a:bodyPr wrap="square" lIns="0" tIns="0" rIns="0" bIns="0" rtlCol="0" anchor="ctr" anchorCtr="0">
            <a:spAutoFit/>
          </a:bodyPr>
          <a:lstStyle/>
          <a:p>
            <a:pPr marR="0" defTabSz="914400" eaLnBrk="0" fontAlgn="auto" latinLnBrk="0" hangingPunct="0">
              <a:spcBef>
                <a:spcPts val="0"/>
              </a:spcBef>
              <a:spcAft>
                <a:spcPts val="300"/>
              </a:spcAft>
              <a:buClr>
                <a:schemeClr val="accent1"/>
              </a:buClr>
              <a:buSzTx/>
              <a:tabLst/>
            </a:pPr>
            <a:r>
              <a:rPr lang="en-US" sz="1200" kern="0" dirty="0" smtClean="0">
                <a:latin typeface="Cambria" panose="02040503050406030204" pitchFamily="18" charset="0"/>
                <a:ea typeface="Verdana" pitchFamily="34" charset="0"/>
                <a:cs typeface="Verdana" pitchFamily="34" charset="0"/>
              </a:rPr>
              <a:t>FDS we model</a:t>
            </a:r>
            <a:endParaRPr lang="en-IN" sz="1200" kern="0" dirty="0" smtClean="0">
              <a:latin typeface="Cambria" panose="02040503050406030204" pitchFamily="18" charset="0"/>
              <a:ea typeface="Verdana" pitchFamily="34" charset="0"/>
              <a:cs typeface="Verdana" pitchFamily="34" charset="0"/>
            </a:endParaRPr>
          </a:p>
        </p:txBody>
      </p:sp>
      <p:sp>
        <p:nvSpPr>
          <p:cNvPr id="75" name="Rectangle 74"/>
          <p:cNvSpPr/>
          <p:nvPr/>
        </p:nvSpPr>
        <p:spPr bwMode="auto">
          <a:xfrm>
            <a:off x="6660232" y="1542258"/>
            <a:ext cx="2160240" cy="2761207"/>
          </a:xfrm>
          <a:prstGeom prst="rect">
            <a:avLst/>
          </a:prstGeom>
          <a:noFill/>
          <a:ln w="12700">
            <a:solidFill>
              <a:schemeClr val="tx1"/>
            </a:solidFill>
            <a:miter lim="800000"/>
            <a:headEnd/>
            <a:tailEnd/>
          </a:ln>
        </p:spPr>
        <p:txBody>
          <a:bodyPr wrap="square" lIns="72000" tIns="72000" rIns="72000" bIns="72000" rtlCol="0" anchor="ctr"/>
          <a:lstStyle/>
          <a:p>
            <a:pPr algn="ctr" eaLnBrk="0" hangingPunct="0"/>
            <a:endParaRPr lang="en-IN" sz="1600" dirty="0" smtClean="0">
              <a:latin typeface="+mn-lt"/>
              <a:ea typeface="Verdana" pitchFamily="34" charset="0"/>
              <a:cs typeface="Verdana" pitchFamily="34" charset="0"/>
            </a:endParaRPr>
          </a:p>
        </p:txBody>
      </p:sp>
      <p:sp>
        <p:nvSpPr>
          <p:cNvPr id="76" name="TextBox 75"/>
          <p:cNvSpPr txBox="1"/>
          <p:nvPr/>
        </p:nvSpPr>
        <p:spPr bwMode="auto">
          <a:xfrm>
            <a:off x="379023" y="5213812"/>
            <a:ext cx="8388868" cy="246221"/>
          </a:xfrm>
          <a:prstGeom prst="rect">
            <a:avLst/>
          </a:prstGeom>
          <a:noFill/>
          <a:ln w="9525">
            <a:noFill/>
            <a:miter lim="800000"/>
            <a:headEnd/>
            <a:tailEnd/>
          </a:ln>
          <a:effectLst/>
        </p:spPr>
        <p:txBody>
          <a:bodyPr wrap="square" lIns="0" tIns="0" rIns="0" bIns="0" rtlCol="0" anchor="ctr" anchorCtr="0">
            <a:spAutoFit/>
          </a:bodyPr>
          <a:lstStyle/>
          <a:p>
            <a:pPr marR="0" defTabSz="914400" eaLnBrk="0" fontAlgn="auto" latinLnBrk="0" hangingPunct="0">
              <a:spcBef>
                <a:spcPts val="0"/>
              </a:spcBef>
              <a:spcAft>
                <a:spcPts val="300"/>
              </a:spcAft>
              <a:buClr>
                <a:schemeClr val="accent1"/>
              </a:buClr>
              <a:buSzTx/>
              <a:tabLst/>
            </a:pPr>
            <a:r>
              <a:rPr lang="en-US" sz="1600" kern="0" dirty="0" smtClean="0">
                <a:latin typeface="Calibri" panose="020F0502020204030204" pitchFamily="34" charset="0"/>
                <a:ea typeface="Verdana" pitchFamily="34" charset="0"/>
                <a:cs typeface="Verdana" pitchFamily="34" charset="0"/>
              </a:rPr>
              <a:t>The Layers of Fraud Detection System. In this model, we focus only on the </a:t>
            </a:r>
            <a:r>
              <a:rPr lang="en-US" sz="1600" b="1" kern="0" dirty="0" smtClean="0">
                <a:latin typeface="Calibri" panose="020F0502020204030204" pitchFamily="34" charset="0"/>
                <a:ea typeface="Verdana" pitchFamily="34" charset="0"/>
                <a:cs typeface="Verdana" pitchFamily="34" charset="0"/>
              </a:rPr>
              <a:t>data driven part</a:t>
            </a:r>
            <a:r>
              <a:rPr lang="en-US" sz="1600" kern="0" dirty="0" smtClean="0">
                <a:latin typeface="Calibri" panose="020F0502020204030204" pitchFamily="34" charset="0"/>
                <a:ea typeface="Verdana" pitchFamily="34" charset="0"/>
                <a:cs typeface="Verdana" pitchFamily="34" charset="0"/>
              </a:rPr>
              <a:t>.</a:t>
            </a:r>
            <a:endParaRPr lang="en-IN" sz="1600" kern="0" dirty="0" smtClean="0">
              <a:latin typeface="Calibri" panose="020F0502020204030204" pitchFamily="34" charset="0"/>
              <a:ea typeface="Verdana" pitchFamily="34" charset="0"/>
              <a:cs typeface="Verdana" pitchFamily="34" charset="0"/>
            </a:endParaRPr>
          </a:p>
        </p:txBody>
      </p:sp>
    </p:spTree>
    <p:extLst>
      <p:ext uri="{BB962C8B-B14F-4D97-AF65-F5344CB8AC3E}">
        <p14:creationId xmlns:p14="http://schemas.microsoft.com/office/powerpoint/2010/main" val="948789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6"/>
          </p:nvPr>
        </p:nvSpPr>
        <p:spPr/>
        <p:txBody>
          <a:bodyPr/>
          <a:lstStyle/>
          <a:p>
            <a:r>
              <a:rPr lang="en-IN" smtClean="0"/>
              <a:t>Copyright © Infineon Technologies AG 2018. All rights reserved.</a:t>
            </a:r>
            <a:endParaRPr lang="en-IN"/>
          </a:p>
        </p:txBody>
      </p:sp>
      <p:sp>
        <p:nvSpPr>
          <p:cNvPr id="3" name="Slide Number Placeholder 2"/>
          <p:cNvSpPr>
            <a:spLocks noGrp="1"/>
          </p:cNvSpPr>
          <p:nvPr>
            <p:ph type="sldNum" sz="quarter" idx="14"/>
          </p:nvPr>
        </p:nvSpPr>
        <p:spPr/>
        <p:txBody>
          <a:bodyPr/>
          <a:lstStyle/>
          <a:p>
            <a:fld id="{1C3A6870-E5EB-4671-8370-7DA786D67513}" type="slidenum">
              <a:rPr lang="en-IN" smtClean="0"/>
              <a:pPr/>
              <a:t>5</a:t>
            </a:fld>
            <a:endParaRPr lang="en-IN"/>
          </a:p>
        </p:txBody>
      </p:sp>
      <p:sp>
        <p:nvSpPr>
          <p:cNvPr id="4" name="Title 3"/>
          <p:cNvSpPr>
            <a:spLocks noGrp="1"/>
          </p:cNvSpPr>
          <p:nvPr>
            <p:ph type="title"/>
          </p:nvPr>
        </p:nvSpPr>
        <p:spPr/>
        <p:txBody>
          <a:bodyPr/>
          <a:lstStyle/>
          <a:p>
            <a:r>
              <a:rPr lang="en-US" b="1" dirty="0" smtClean="0">
                <a:latin typeface="Cambria" panose="02040503050406030204" pitchFamily="18" charset="0"/>
              </a:rPr>
              <a:t>Challenges in Data Driven Fraud Detection Systems</a:t>
            </a:r>
            <a:endParaRPr lang="en-IN" b="1" dirty="0">
              <a:latin typeface="Cambria" panose="02040503050406030204" pitchFamily="18" charset="0"/>
            </a:endParaRPr>
          </a:p>
        </p:txBody>
      </p:sp>
      <p:sp>
        <p:nvSpPr>
          <p:cNvPr id="5" name="Content Placeholder 4"/>
          <p:cNvSpPr>
            <a:spLocks noGrp="1"/>
          </p:cNvSpPr>
          <p:nvPr>
            <p:ph sz="quarter" idx="13"/>
          </p:nvPr>
        </p:nvSpPr>
        <p:spPr/>
        <p:txBody>
          <a:bodyPr>
            <a:normAutofit/>
          </a:bodyPr>
          <a:lstStyle/>
          <a:p>
            <a:pPr marL="457200" indent="-457200">
              <a:buAutoNum type="arabicPeriod"/>
            </a:pPr>
            <a:r>
              <a:rPr lang="en-US" sz="1600" b="1" dirty="0" smtClean="0">
                <a:latin typeface="Calibri" panose="020F0502020204030204" pitchFamily="34" charset="0"/>
              </a:rPr>
              <a:t>Class Imbalance / Skewed Data </a:t>
            </a:r>
            <a:r>
              <a:rPr lang="en-US" sz="1600" dirty="0" smtClean="0">
                <a:latin typeface="Calibri" panose="020F0502020204030204" pitchFamily="34" charset="0"/>
              </a:rPr>
              <a:t>: Frauds represent a small fraction of all the daily transactions. Distributions of genuine and fraud samples are not only unbalanced, but also overlapping.</a:t>
            </a:r>
          </a:p>
          <a:p>
            <a:pPr marL="457200" indent="-457200">
              <a:buAutoNum type="arabicPeriod"/>
            </a:pPr>
            <a:endParaRPr lang="en-US" sz="1600" b="1" dirty="0">
              <a:latin typeface="Calibri" panose="020F0502020204030204" pitchFamily="34" charset="0"/>
            </a:endParaRPr>
          </a:p>
          <a:p>
            <a:pPr marL="457200" indent="-457200">
              <a:buAutoNum type="arabicPeriod"/>
            </a:pPr>
            <a:r>
              <a:rPr lang="en-US" sz="1600" b="1" dirty="0" smtClean="0">
                <a:latin typeface="Calibri" panose="020F0502020204030204" pitchFamily="34" charset="0"/>
              </a:rPr>
              <a:t>Concept Drift: </a:t>
            </a:r>
            <a:r>
              <a:rPr lang="en-US" sz="1600" dirty="0" smtClean="0">
                <a:latin typeface="Calibri" panose="020F0502020204030204" pitchFamily="34" charset="0"/>
              </a:rPr>
              <a:t>Fraud Distribution evolves over time because of seasonality and new attack strategies. Thus, the transaction might change their statistical properties over time. FDS strategies that are not updated or revisited frequently are often losing their predictive accuracy in the long term.</a:t>
            </a:r>
          </a:p>
          <a:p>
            <a:pPr marL="457200" indent="-457200">
              <a:buAutoNum type="arabicPeriod"/>
            </a:pPr>
            <a:endParaRPr lang="en-US" sz="1600" b="1" dirty="0">
              <a:latin typeface="Calibri" panose="020F0502020204030204" pitchFamily="34" charset="0"/>
            </a:endParaRPr>
          </a:p>
          <a:p>
            <a:pPr marL="457200" indent="-457200">
              <a:buAutoNum type="arabicPeriod"/>
            </a:pPr>
            <a:r>
              <a:rPr lang="en-US" sz="1600" b="1" dirty="0" smtClean="0">
                <a:latin typeface="Calibri" panose="020F0502020204030204" pitchFamily="34" charset="0"/>
              </a:rPr>
              <a:t>Verification Latency: </a:t>
            </a:r>
            <a:r>
              <a:rPr lang="en-US" sz="1600" dirty="0" smtClean="0">
                <a:latin typeface="Calibri" panose="020F0502020204030204" pitchFamily="34" charset="0"/>
              </a:rPr>
              <a:t>The true nature (class) of the majority of transaction is typically known only several days after the transaction took place, since only few transactions are timely checked by investigators.</a:t>
            </a:r>
          </a:p>
          <a:p>
            <a:pPr marL="0" indent="0">
              <a:buNone/>
            </a:pPr>
            <a:endParaRPr lang="en-US" sz="1600" dirty="0" smtClean="0">
              <a:latin typeface="Calibri" panose="020F0502020204030204" pitchFamily="34" charset="0"/>
            </a:endParaRPr>
          </a:p>
          <a:p>
            <a:pPr marL="457200" indent="-457200">
              <a:buAutoNum type="arabicPeriod"/>
            </a:pPr>
            <a:endParaRPr lang="en-IN" sz="1600" dirty="0">
              <a:latin typeface="Calibri" panose="020F0502020204030204" pitchFamily="34" charset="0"/>
            </a:endParaRPr>
          </a:p>
        </p:txBody>
      </p:sp>
      <p:sp>
        <p:nvSpPr>
          <p:cNvPr id="6" name="Date Placeholder 5"/>
          <p:cNvSpPr>
            <a:spLocks noGrp="1"/>
          </p:cNvSpPr>
          <p:nvPr>
            <p:ph type="dt" sz="half" idx="15"/>
          </p:nvPr>
        </p:nvSpPr>
        <p:spPr/>
        <p:txBody>
          <a:bodyPr/>
          <a:lstStyle/>
          <a:p>
            <a:r>
              <a:rPr lang="en-IN" smtClean="0"/>
              <a:t>2018-04-17   </a:t>
            </a:r>
            <a:r>
              <a:rPr lang="en-IN" b="1" smtClean="0"/>
              <a:t>restricted</a:t>
            </a:r>
            <a:endParaRPr lang="en-IN" b="1"/>
          </a:p>
        </p:txBody>
      </p:sp>
    </p:spTree>
    <p:extLst>
      <p:ext uri="{BB962C8B-B14F-4D97-AF65-F5344CB8AC3E}">
        <p14:creationId xmlns:p14="http://schemas.microsoft.com/office/powerpoint/2010/main" val="1224998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6"/>
          </p:nvPr>
        </p:nvSpPr>
        <p:spPr/>
        <p:txBody>
          <a:bodyPr/>
          <a:lstStyle/>
          <a:p>
            <a:r>
              <a:rPr lang="en-IN" smtClean="0"/>
              <a:t>Copyright © Infineon Technologies AG 2018. All rights reserved.</a:t>
            </a:r>
            <a:endParaRPr lang="en-IN"/>
          </a:p>
        </p:txBody>
      </p:sp>
      <p:sp>
        <p:nvSpPr>
          <p:cNvPr id="3" name="Slide Number Placeholder 2"/>
          <p:cNvSpPr>
            <a:spLocks noGrp="1"/>
          </p:cNvSpPr>
          <p:nvPr>
            <p:ph type="sldNum" sz="quarter" idx="14"/>
          </p:nvPr>
        </p:nvSpPr>
        <p:spPr/>
        <p:txBody>
          <a:bodyPr/>
          <a:lstStyle/>
          <a:p>
            <a:fld id="{1C3A6870-E5EB-4671-8370-7DA786D67513}" type="slidenum">
              <a:rPr lang="en-IN" smtClean="0"/>
              <a:pPr/>
              <a:t>6</a:t>
            </a:fld>
            <a:endParaRPr lang="en-IN"/>
          </a:p>
        </p:txBody>
      </p:sp>
      <p:sp>
        <p:nvSpPr>
          <p:cNvPr id="4" name="Title 3"/>
          <p:cNvSpPr>
            <a:spLocks noGrp="1"/>
          </p:cNvSpPr>
          <p:nvPr>
            <p:ph type="title"/>
          </p:nvPr>
        </p:nvSpPr>
        <p:spPr/>
        <p:txBody>
          <a:bodyPr/>
          <a:lstStyle/>
          <a:p>
            <a:r>
              <a:rPr lang="en-US" b="1" dirty="0" smtClean="0">
                <a:latin typeface="Cambria" panose="02040503050406030204" pitchFamily="18" charset="0"/>
              </a:rPr>
              <a:t>Challenges: Unbalanced/Skewed Data</a:t>
            </a:r>
            <a:endParaRPr lang="en-IN" b="1" dirty="0">
              <a:latin typeface="Cambria" panose="02040503050406030204" pitchFamily="18" charset="0"/>
            </a:endParaRPr>
          </a:p>
        </p:txBody>
      </p:sp>
      <p:sp>
        <p:nvSpPr>
          <p:cNvPr id="5" name="Content Placeholder 4"/>
          <p:cNvSpPr>
            <a:spLocks noGrp="1"/>
          </p:cNvSpPr>
          <p:nvPr>
            <p:ph sz="quarter" idx="13"/>
          </p:nvPr>
        </p:nvSpPr>
        <p:spPr>
          <a:xfrm>
            <a:off x="250824" y="980728"/>
            <a:ext cx="8641655" cy="5401022"/>
          </a:xfrm>
        </p:spPr>
        <p:txBody>
          <a:bodyPr>
            <a:normAutofit fontScale="77500" lnSpcReduction="20000"/>
          </a:bodyPr>
          <a:lstStyle/>
          <a:p>
            <a:pPr marL="0" indent="0">
              <a:buNone/>
            </a:pPr>
            <a:r>
              <a:rPr lang="en-US" b="1" dirty="0" smtClean="0">
                <a:latin typeface="Calibri" panose="020F0502020204030204" pitchFamily="34" charset="0"/>
              </a:rPr>
              <a:t>Problem Statement:</a:t>
            </a:r>
          </a:p>
          <a:p>
            <a:pPr marL="0" indent="0">
              <a:buNone/>
            </a:pPr>
            <a:r>
              <a:rPr lang="en-US" dirty="0" smtClean="0">
                <a:latin typeface="Calibri" panose="020F0502020204030204" pitchFamily="34" charset="0"/>
              </a:rPr>
              <a:t>Standard machine Learning algorithms that maximizes overall accuracy tend to classify all observation as majority class instances. </a:t>
            </a:r>
          </a:p>
          <a:p>
            <a:pPr>
              <a:buFont typeface="Symbol"/>
              <a:buChar char="Þ"/>
            </a:pPr>
            <a:r>
              <a:rPr lang="en-US" dirty="0" smtClean="0">
                <a:latin typeface="Calibri" panose="020F0502020204030204" pitchFamily="34" charset="0"/>
              </a:rPr>
              <a:t>Minority Class (e.g. fraudulent Transactions) class of interest.</a:t>
            </a:r>
          </a:p>
          <a:p>
            <a:pPr>
              <a:buFont typeface="Symbol"/>
              <a:buChar char="Þ"/>
            </a:pPr>
            <a:r>
              <a:rPr lang="en-US" dirty="0" smtClean="0">
                <a:latin typeface="Calibri" panose="020F0502020204030204" pitchFamily="34" charset="0"/>
              </a:rPr>
              <a:t>Poor accuracy on minority class (low recall).</a:t>
            </a:r>
          </a:p>
          <a:p>
            <a:pPr marL="0" indent="0">
              <a:buNone/>
            </a:pPr>
            <a:endParaRPr lang="en-US" dirty="0" smtClean="0">
              <a:latin typeface="Calibri" panose="020F0502020204030204" pitchFamily="34" charset="0"/>
            </a:endParaRPr>
          </a:p>
          <a:p>
            <a:pPr marL="0" indent="0">
              <a:buNone/>
            </a:pPr>
            <a:r>
              <a:rPr lang="en-US" b="1" dirty="0" smtClean="0">
                <a:latin typeface="Calibri" panose="020F0502020204030204" pitchFamily="34" charset="0"/>
              </a:rPr>
              <a:t>Solutions:</a:t>
            </a:r>
            <a:endParaRPr lang="en-US" b="1" dirty="0">
              <a:latin typeface="Calibri" panose="020F0502020204030204" pitchFamily="34" charset="0"/>
            </a:endParaRPr>
          </a:p>
          <a:p>
            <a:pPr marL="0" indent="0">
              <a:buNone/>
            </a:pPr>
            <a:r>
              <a:rPr lang="en-US" dirty="0" smtClean="0">
                <a:latin typeface="Calibri" panose="020F0502020204030204" pitchFamily="34" charset="0"/>
              </a:rPr>
              <a:t>We can categorize methods dealing with this problem, operating at:</a:t>
            </a:r>
          </a:p>
          <a:p>
            <a:pPr marL="457200" indent="-457200">
              <a:buAutoNum type="arabicPeriod"/>
            </a:pPr>
            <a:r>
              <a:rPr lang="en-US" b="1" dirty="0" smtClean="0">
                <a:latin typeface="Calibri" panose="020F0502020204030204" pitchFamily="34" charset="0"/>
              </a:rPr>
              <a:t>Algorithmic Level </a:t>
            </a:r>
            <a:r>
              <a:rPr lang="en-US" dirty="0" smtClean="0">
                <a:latin typeface="Calibri" panose="020F0502020204030204" pitchFamily="34" charset="0"/>
              </a:rPr>
              <a:t>– Algorithms themselves adjusted to deal with Minority class detection. </a:t>
            </a:r>
          </a:p>
          <a:p>
            <a:pPr lvl="1">
              <a:buFont typeface="Arial" panose="020B0604020202020204" pitchFamily="34" charset="0"/>
              <a:buChar char="•"/>
            </a:pPr>
            <a:r>
              <a:rPr lang="en-US" dirty="0" smtClean="0">
                <a:latin typeface="Calibri" panose="020F0502020204030204" pitchFamily="34" charset="0"/>
              </a:rPr>
              <a:t>E.g. Neural Nets, SVM, Ensemble Methods.</a:t>
            </a:r>
          </a:p>
          <a:p>
            <a:pPr marL="288000" lvl="1" indent="0">
              <a:buNone/>
            </a:pPr>
            <a:endParaRPr lang="en-US" dirty="0" smtClean="0">
              <a:latin typeface="Calibri" panose="020F0502020204030204" pitchFamily="34" charset="0"/>
            </a:endParaRPr>
          </a:p>
          <a:p>
            <a:pPr marL="457200" indent="-457200">
              <a:buAutoNum type="arabicPeriod"/>
            </a:pPr>
            <a:r>
              <a:rPr lang="en-US" b="1" dirty="0" smtClean="0">
                <a:latin typeface="Calibri" panose="020F0502020204030204" pitchFamily="34" charset="0"/>
              </a:rPr>
              <a:t>Data Level </a:t>
            </a:r>
            <a:r>
              <a:rPr lang="en-US" dirty="0" smtClean="0">
                <a:latin typeface="Calibri" panose="020F0502020204030204" pitchFamily="34" charset="0"/>
              </a:rPr>
              <a:t>– Unbalanced strategies used as pre-processing step to rebalance the classes before any algorithm themselves applied.</a:t>
            </a:r>
          </a:p>
          <a:p>
            <a:pPr lvl="1">
              <a:buFont typeface="Arial" panose="020B0604020202020204" pitchFamily="34" charset="0"/>
              <a:buChar char="•"/>
            </a:pPr>
            <a:r>
              <a:rPr lang="en-US" b="1" dirty="0" err="1" smtClean="0">
                <a:latin typeface="Calibri" panose="020F0502020204030204" pitchFamily="34" charset="0"/>
              </a:rPr>
              <a:t>Undersampling</a:t>
            </a:r>
            <a:r>
              <a:rPr lang="en-US" dirty="0" smtClean="0">
                <a:latin typeface="Calibri" panose="020F0502020204030204" pitchFamily="34" charset="0"/>
              </a:rPr>
              <a:t>: Downsizing Majority class by removing observations at random until the data set is balanced.</a:t>
            </a:r>
          </a:p>
          <a:p>
            <a:pPr lvl="1">
              <a:buFont typeface="Arial" panose="020B0604020202020204" pitchFamily="34" charset="0"/>
              <a:buChar char="•"/>
            </a:pPr>
            <a:r>
              <a:rPr lang="en-US" b="1" dirty="0" smtClean="0">
                <a:latin typeface="Calibri" panose="020F0502020204030204" pitchFamily="34" charset="0"/>
              </a:rPr>
              <a:t>Oversampling</a:t>
            </a:r>
            <a:r>
              <a:rPr lang="en-US" dirty="0" smtClean="0">
                <a:latin typeface="Calibri" panose="020F0502020204030204" pitchFamily="34" charset="0"/>
              </a:rPr>
              <a:t>: Upsizing minority class at random, decreasing level of class imbalance.</a:t>
            </a:r>
          </a:p>
          <a:p>
            <a:pPr lvl="1">
              <a:buFont typeface="Arial" panose="020B0604020202020204" pitchFamily="34" charset="0"/>
              <a:buChar char="•"/>
            </a:pPr>
            <a:r>
              <a:rPr lang="en-US" b="1" dirty="0" smtClean="0">
                <a:latin typeface="Calibri" panose="020F0502020204030204" pitchFamily="34" charset="0"/>
              </a:rPr>
              <a:t>SMOTE</a:t>
            </a:r>
            <a:r>
              <a:rPr lang="en-US" dirty="0" smtClean="0">
                <a:latin typeface="Calibri" panose="020F0502020204030204" pitchFamily="34" charset="0"/>
              </a:rPr>
              <a:t> : Oversamples the minority class by generating synthetic examples in the </a:t>
            </a:r>
            <a:r>
              <a:rPr lang="en-US" dirty="0" err="1" smtClean="0">
                <a:latin typeface="Calibri" panose="020F0502020204030204" pitchFamily="34" charset="0"/>
              </a:rPr>
              <a:t>neighbourhood</a:t>
            </a:r>
            <a:r>
              <a:rPr lang="en-US" dirty="0" smtClean="0">
                <a:latin typeface="Calibri" panose="020F0502020204030204" pitchFamily="34" charset="0"/>
              </a:rPr>
              <a:t> of observed ones. This has the effect of creating clusters around each majority observation.</a:t>
            </a:r>
          </a:p>
        </p:txBody>
      </p:sp>
      <p:sp>
        <p:nvSpPr>
          <p:cNvPr id="6" name="Date Placeholder 5"/>
          <p:cNvSpPr>
            <a:spLocks noGrp="1"/>
          </p:cNvSpPr>
          <p:nvPr>
            <p:ph type="dt" sz="half" idx="15"/>
          </p:nvPr>
        </p:nvSpPr>
        <p:spPr/>
        <p:txBody>
          <a:bodyPr/>
          <a:lstStyle/>
          <a:p>
            <a:r>
              <a:rPr lang="en-IN" smtClean="0"/>
              <a:t>2018-04-17   </a:t>
            </a:r>
            <a:r>
              <a:rPr lang="en-IN" b="1" smtClean="0"/>
              <a:t>restricted</a:t>
            </a:r>
            <a:endParaRPr lang="en-IN" b="1"/>
          </a:p>
        </p:txBody>
      </p:sp>
    </p:spTree>
    <p:extLst>
      <p:ext uri="{BB962C8B-B14F-4D97-AF65-F5344CB8AC3E}">
        <p14:creationId xmlns:p14="http://schemas.microsoft.com/office/powerpoint/2010/main" val="2423236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6"/>
          </p:nvPr>
        </p:nvSpPr>
        <p:spPr/>
        <p:txBody>
          <a:bodyPr/>
          <a:lstStyle/>
          <a:p>
            <a:r>
              <a:rPr lang="en-IN" smtClean="0"/>
              <a:t>Copyright © Infineon Technologies AG 2018. All rights reserved.</a:t>
            </a:r>
            <a:endParaRPr lang="en-IN"/>
          </a:p>
        </p:txBody>
      </p:sp>
      <p:sp>
        <p:nvSpPr>
          <p:cNvPr id="3" name="Slide Number Placeholder 2"/>
          <p:cNvSpPr>
            <a:spLocks noGrp="1"/>
          </p:cNvSpPr>
          <p:nvPr>
            <p:ph type="sldNum" sz="quarter" idx="14"/>
          </p:nvPr>
        </p:nvSpPr>
        <p:spPr/>
        <p:txBody>
          <a:bodyPr/>
          <a:lstStyle/>
          <a:p>
            <a:fld id="{1C3A6870-E5EB-4671-8370-7DA786D67513}" type="slidenum">
              <a:rPr lang="en-IN" smtClean="0"/>
              <a:pPr/>
              <a:t>7</a:t>
            </a:fld>
            <a:endParaRPr lang="en-IN"/>
          </a:p>
        </p:txBody>
      </p:sp>
      <p:sp>
        <p:nvSpPr>
          <p:cNvPr id="4" name="Title 3"/>
          <p:cNvSpPr>
            <a:spLocks noGrp="1"/>
          </p:cNvSpPr>
          <p:nvPr>
            <p:ph type="title"/>
          </p:nvPr>
        </p:nvSpPr>
        <p:spPr/>
        <p:txBody>
          <a:bodyPr/>
          <a:lstStyle/>
          <a:p>
            <a:r>
              <a:rPr lang="en-US" b="1" dirty="0" smtClean="0">
                <a:latin typeface="Cambria" panose="02040503050406030204" pitchFamily="18" charset="0"/>
              </a:rPr>
              <a:t>Algorithmic Level: Neural Nets</a:t>
            </a:r>
            <a:endParaRPr lang="en-IN" b="1" dirty="0">
              <a:latin typeface="Cambria" panose="02040503050406030204" pitchFamily="18" charset="0"/>
            </a:endParaRPr>
          </a:p>
        </p:txBody>
      </p:sp>
      <p:sp>
        <p:nvSpPr>
          <p:cNvPr id="5" name="Content Placeholder 4"/>
          <p:cNvSpPr>
            <a:spLocks noGrp="1"/>
          </p:cNvSpPr>
          <p:nvPr>
            <p:ph sz="quarter" idx="13"/>
          </p:nvPr>
        </p:nvSpPr>
        <p:spPr>
          <a:xfrm>
            <a:off x="251520" y="980728"/>
            <a:ext cx="8641655" cy="5328592"/>
          </a:xfrm>
        </p:spPr>
        <p:txBody>
          <a:bodyPr>
            <a:noAutofit/>
          </a:bodyPr>
          <a:lstStyle/>
          <a:p>
            <a:r>
              <a:rPr lang="en-US" sz="1600" dirty="0" smtClean="0">
                <a:latin typeface="Calibri" panose="020F0502020204030204" pitchFamily="34" charset="0"/>
              </a:rPr>
              <a:t>Neural Networks have been extensively applied in Fraud Detection Systems. </a:t>
            </a:r>
            <a:r>
              <a:rPr lang="en-US" sz="1600" dirty="0" smtClean="0">
                <a:latin typeface="Calibri" panose="020F0502020204030204" pitchFamily="34" charset="0"/>
                <a:hlinkClick r:id="rId2" action="ppaction://hlinksldjump"/>
              </a:rPr>
              <a:t>[1][2][3][4][5].</a:t>
            </a:r>
            <a:endParaRPr lang="en-US" sz="1600" dirty="0" smtClean="0">
              <a:latin typeface="Calibri" panose="020F0502020204030204" pitchFamily="34" charset="0"/>
            </a:endParaRPr>
          </a:p>
          <a:p>
            <a:r>
              <a:rPr lang="en-US" sz="1600" dirty="0" smtClean="0">
                <a:latin typeface="Calibri" panose="020F0502020204030204" pitchFamily="34" charset="0"/>
              </a:rPr>
              <a:t>[3] shows that 3 layers ANN is capable of dealing with highly skewed class distributions.</a:t>
            </a:r>
          </a:p>
          <a:p>
            <a:endParaRPr lang="en-US" sz="1600" dirty="0" smtClean="0">
              <a:latin typeface="Calibri" panose="020F0502020204030204" pitchFamily="34" charset="0"/>
            </a:endParaRPr>
          </a:p>
          <a:p>
            <a:pPr marL="0" indent="0">
              <a:buNone/>
            </a:pPr>
            <a:r>
              <a:rPr lang="en-US" sz="1600" b="1" dirty="0" smtClean="0">
                <a:latin typeface="Calibri" panose="020F0502020204030204" pitchFamily="34" charset="0"/>
              </a:rPr>
              <a:t>Implementation</a:t>
            </a:r>
            <a:r>
              <a:rPr lang="en-US" sz="1600" dirty="0" smtClean="0">
                <a:latin typeface="Calibri" panose="020F0502020204030204" pitchFamily="34" charset="0"/>
              </a:rPr>
              <a:t>:</a:t>
            </a:r>
          </a:p>
          <a:p>
            <a:pPr>
              <a:buFont typeface="Arial" charset="0"/>
              <a:buChar char="•"/>
            </a:pPr>
            <a:r>
              <a:rPr lang="en-US" sz="1600" dirty="0" smtClean="0">
                <a:latin typeface="Calibri" panose="020F0502020204030204" pitchFamily="34" charset="0"/>
              </a:rPr>
              <a:t>3 layer Neural-Net:</a:t>
            </a:r>
          </a:p>
          <a:p>
            <a:pPr lvl="1">
              <a:buFont typeface="Wingdings" panose="05000000000000000000" pitchFamily="2" charset="2"/>
              <a:buChar char="§"/>
            </a:pPr>
            <a:r>
              <a:rPr lang="en-US" sz="1600" dirty="0" smtClean="0">
                <a:latin typeface="Calibri" panose="020F0502020204030204" pitchFamily="34" charset="0"/>
              </a:rPr>
              <a:t>Layer 1 (Input Layer): 30 feature Variables: V1~V28, Amount.</a:t>
            </a:r>
          </a:p>
          <a:p>
            <a:pPr lvl="1">
              <a:buFont typeface="Wingdings" panose="05000000000000000000" pitchFamily="2" charset="2"/>
              <a:buChar char="§"/>
            </a:pPr>
            <a:r>
              <a:rPr lang="en-US" sz="1600" dirty="0" smtClean="0">
                <a:latin typeface="Calibri" panose="020F0502020204030204" pitchFamily="34" charset="0"/>
              </a:rPr>
              <a:t>Layer 2: (Hidden Layer): Number of Units: 20</a:t>
            </a:r>
          </a:p>
          <a:p>
            <a:pPr lvl="1">
              <a:buFont typeface="Wingdings" panose="05000000000000000000" pitchFamily="2" charset="2"/>
              <a:buChar char="§"/>
            </a:pPr>
            <a:r>
              <a:rPr lang="en-US" sz="1600" dirty="0" smtClean="0">
                <a:latin typeface="Calibri" panose="020F0502020204030204" pitchFamily="34" charset="0"/>
              </a:rPr>
              <a:t>Layer 3: (Output Layer):  Class Label: 0 (Genuine) or 1(Fraudulent).</a:t>
            </a:r>
          </a:p>
          <a:p>
            <a:pPr lvl="1">
              <a:buFont typeface="Wingdings" panose="05000000000000000000" pitchFamily="2" charset="2"/>
              <a:buChar char="§"/>
            </a:pPr>
            <a:endParaRPr lang="en-US" sz="1600" dirty="0">
              <a:latin typeface="Calibri" panose="020F0502020204030204" pitchFamily="34" charset="0"/>
            </a:endParaRPr>
          </a:p>
          <a:p>
            <a:pPr lvl="1">
              <a:buFont typeface="Wingdings" panose="05000000000000000000" pitchFamily="2" charset="2"/>
              <a:buChar char="§"/>
            </a:pPr>
            <a:r>
              <a:rPr lang="en-US" sz="1600" dirty="0" smtClean="0">
                <a:latin typeface="Calibri" panose="020F0502020204030204" pitchFamily="34" charset="0"/>
              </a:rPr>
              <a:t>Activation Function: Sigmoid: 1/1+exp(-z)</a:t>
            </a:r>
          </a:p>
          <a:p>
            <a:pPr lvl="1">
              <a:buFont typeface="Wingdings" panose="05000000000000000000" pitchFamily="2" charset="2"/>
              <a:buChar char="§"/>
            </a:pPr>
            <a:r>
              <a:rPr lang="en-US" sz="1600" dirty="0" smtClean="0">
                <a:latin typeface="Calibri" panose="020F0502020204030204" pitchFamily="34" charset="0"/>
              </a:rPr>
              <a:t>Gradient Learning: </a:t>
            </a:r>
            <a:r>
              <a:rPr lang="en-US" sz="1600" dirty="0" err="1" smtClean="0">
                <a:latin typeface="Calibri" panose="020F0502020204030204" pitchFamily="34" charset="0"/>
              </a:rPr>
              <a:t>Backpropogation</a:t>
            </a:r>
            <a:r>
              <a:rPr lang="en-US" sz="1600" dirty="0" smtClean="0">
                <a:latin typeface="Calibri" panose="020F0502020204030204" pitchFamily="34" charset="0"/>
              </a:rPr>
              <a:t> Algorithm.</a:t>
            </a:r>
          </a:p>
          <a:p>
            <a:pPr lvl="1">
              <a:buFont typeface="Wingdings" panose="05000000000000000000" pitchFamily="2" charset="2"/>
              <a:buChar char="§"/>
            </a:pPr>
            <a:r>
              <a:rPr lang="en-US" sz="1600" dirty="0" smtClean="0">
                <a:latin typeface="Calibri" panose="020F0502020204030204" pitchFamily="34" charset="0"/>
              </a:rPr>
              <a:t>Error Threshold: 0.1</a:t>
            </a:r>
          </a:p>
          <a:p>
            <a:pPr lvl="1">
              <a:buFont typeface="Wingdings" panose="05000000000000000000" pitchFamily="2" charset="2"/>
              <a:buChar char="§"/>
            </a:pPr>
            <a:r>
              <a:rPr lang="en-US" sz="1600" dirty="0" smtClean="0">
                <a:latin typeface="Calibri" panose="020F0502020204030204" pitchFamily="34" charset="0"/>
              </a:rPr>
              <a:t>Learning Rate: 0.3</a:t>
            </a:r>
            <a:endParaRPr lang="en-IN" sz="1600" dirty="0" smtClean="0">
              <a:latin typeface="Calibri" panose="020F0502020204030204" pitchFamily="34" charset="0"/>
            </a:endParaRPr>
          </a:p>
          <a:p>
            <a:pPr lvl="1">
              <a:buFont typeface="Wingdings" panose="05000000000000000000" pitchFamily="2" charset="2"/>
              <a:buChar char="§"/>
            </a:pPr>
            <a:r>
              <a:rPr lang="en-US" sz="1600" dirty="0" smtClean="0">
                <a:latin typeface="Calibri" panose="020F0502020204030204" pitchFamily="34" charset="0"/>
              </a:rPr>
              <a:t>Classification Threshold: 0.5.</a:t>
            </a:r>
          </a:p>
        </p:txBody>
      </p:sp>
      <p:sp>
        <p:nvSpPr>
          <p:cNvPr id="6" name="Date Placeholder 5"/>
          <p:cNvSpPr>
            <a:spLocks noGrp="1"/>
          </p:cNvSpPr>
          <p:nvPr>
            <p:ph type="dt" sz="half" idx="15"/>
          </p:nvPr>
        </p:nvSpPr>
        <p:spPr/>
        <p:txBody>
          <a:bodyPr/>
          <a:lstStyle/>
          <a:p>
            <a:r>
              <a:rPr lang="en-IN" smtClean="0"/>
              <a:t>2018-04-17   </a:t>
            </a:r>
            <a:r>
              <a:rPr lang="en-IN" b="1" smtClean="0"/>
              <a:t>restricted</a:t>
            </a:r>
            <a:endParaRPr lang="en-IN" b="1"/>
          </a:p>
        </p:txBody>
      </p:sp>
    </p:spTree>
    <p:extLst>
      <p:ext uri="{BB962C8B-B14F-4D97-AF65-F5344CB8AC3E}">
        <p14:creationId xmlns:p14="http://schemas.microsoft.com/office/powerpoint/2010/main" val="585069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6"/>
          </p:nvPr>
        </p:nvSpPr>
        <p:spPr/>
        <p:txBody>
          <a:bodyPr/>
          <a:lstStyle/>
          <a:p>
            <a:r>
              <a:rPr lang="en-IN" smtClean="0"/>
              <a:t>Copyright © Infineon Technologies AG 2018. All rights reserved.</a:t>
            </a:r>
            <a:endParaRPr lang="en-IN"/>
          </a:p>
        </p:txBody>
      </p:sp>
      <p:sp>
        <p:nvSpPr>
          <p:cNvPr id="3" name="Slide Number Placeholder 2"/>
          <p:cNvSpPr>
            <a:spLocks noGrp="1"/>
          </p:cNvSpPr>
          <p:nvPr>
            <p:ph type="sldNum" sz="quarter" idx="14"/>
          </p:nvPr>
        </p:nvSpPr>
        <p:spPr/>
        <p:txBody>
          <a:bodyPr/>
          <a:lstStyle/>
          <a:p>
            <a:fld id="{1C3A6870-E5EB-4671-8370-7DA786D67513}" type="slidenum">
              <a:rPr lang="en-IN" smtClean="0"/>
              <a:pPr/>
              <a:t>8</a:t>
            </a:fld>
            <a:endParaRPr lang="en-IN"/>
          </a:p>
        </p:txBody>
      </p:sp>
      <p:sp>
        <p:nvSpPr>
          <p:cNvPr id="4" name="Title 3"/>
          <p:cNvSpPr>
            <a:spLocks noGrp="1"/>
          </p:cNvSpPr>
          <p:nvPr>
            <p:ph type="title"/>
          </p:nvPr>
        </p:nvSpPr>
        <p:spPr/>
        <p:txBody>
          <a:bodyPr/>
          <a:lstStyle/>
          <a:p>
            <a:r>
              <a:rPr lang="en-US" b="1" dirty="0" smtClean="0">
                <a:latin typeface="Cambria" panose="02040503050406030204" pitchFamily="18" charset="0"/>
              </a:rPr>
              <a:t>Result: (3 Layer ANN)</a:t>
            </a:r>
            <a:endParaRPr lang="en-IN" b="1" dirty="0">
              <a:latin typeface="Cambria" panose="02040503050406030204" pitchFamily="18" charset="0"/>
            </a:endParaRPr>
          </a:p>
        </p:txBody>
      </p:sp>
      <p:sp>
        <p:nvSpPr>
          <p:cNvPr id="5" name="Content Placeholder 4"/>
          <p:cNvSpPr>
            <a:spLocks noGrp="1"/>
          </p:cNvSpPr>
          <p:nvPr>
            <p:ph sz="quarter" idx="13"/>
          </p:nvPr>
        </p:nvSpPr>
        <p:spPr>
          <a:xfrm>
            <a:off x="250824" y="1052736"/>
            <a:ext cx="8641655" cy="5113337"/>
          </a:xfrm>
        </p:spPr>
        <p:txBody>
          <a:bodyPr>
            <a:noAutofit/>
          </a:bodyPr>
          <a:lstStyle/>
          <a:p>
            <a:r>
              <a:rPr lang="en-IN" sz="1600" dirty="0">
                <a:latin typeface="Calibri" panose="020F0502020204030204" pitchFamily="34" charset="0"/>
              </a:rPr>
              <a:t>Confusion Matrix and </a:t>
            </a:r>
            <a:r>
              <a:rPr lang="en-IN" sz="1600" dirty="0" smtClean="0">
                <a:latin typeface="Calibri" panose="020F0502020204030204" pitchFamily="34" charset="0"/>
              </a:rPr>
              <a:t>Statistics:</a:t>
            </a:r>
          </a:p>
          <a:p>
            <a:endParaRPr lang="en-IN" sz="1600" dirty="0" smtClean="0">
              <a:latin typeface="Calibri" panose="020F0502020204030204" pitchFamily="34" charset="0"/>
            </a:endParaRPr>
          </a:p>
          <a:p>
            <a:endParaRPr lang="en-IN" sz="1600" dirty="0" smtClean="0">
              <a:latin typeface="Calibri" panose="020F0502020204030204" pitchFamily="34" charset="0"/>
            </a:endParaRPr>
          </a:p>
          <a:p>
            <a:endParaRPr lang="en-IN" sz="1600" dirty="0">
              <a:latin typeface="Calibri" panose="020F0502020204030204" pitchFamily="34" charset="0"/>
            </a:endParaRPr>
          </a:p>
          <a:p>
            <a:endParaRPr lang="en-US" sz="1600" dirty="0" smtClean="0">
              <a:latin typeface="Calibri" panose="020F0502020204030204" pitchFamily="34" charset="0"/>
            </a:endParaRPr>
          </a:p>
          <a:p>
            <a:endParaRPr lang="en-US" sz="1600" dirty="0">
              <a:latin typeface="Calibri" panose="020F0502020204030204" pitchFamily="34" charset="0"/>
            </a:endParaRPr>
          </a:p>
          <a:p>
            <a:endParaRPr lang="en-US" sz="1600" dirty="0" smtClean="0">
              <a:latin typeface="Calibri" panose="020F0502020204030204" pitchFamily="34" charset="0"/>
            </a:endParaRPr>
          </a:p>
          <a:p>
            <a:r>
              <a:rPr lang="en-IN" sz="1600" b="1" dirty="0" smtClean="0">
                <a:latin typeface="Calibri" panose="020F0502020204030204" pitchFamily="34" charset="0"/>
              </a:rPr>
              <a:t>Accuracy</a:t>
            </a:r>
            <a:r>
              <a:rPr lang="en-IN" sz="1600" dirty="0">
                <a:latin typeface="Calibri" panose="020F0502020204030204" pitchFamily="34" charset="0"/>
              </a:rPr>
              <a:t>:  </a:t>
            </a:r>
            <a:r>
              <a:rPr lang="en-IN" sz="1600" dirty="0" smtClean="0">
                <a:latin typeface="Calibri" panose="020F0502020204030204" pitchFamily="34" charset="0"/>
              </a:rPr>
              <a:t>0.9993855499</a:t>
            </a:r>
          </a:p>
          <a:p>
            <a:r>
              <a:rPr lang="en-IN" sz="1600" b="1" dirty="0" smtClean="0">
                <a:latin typeface="Calibri" panose="020F0502020204030204" pitchFamily="34" charset="0"/>
              </a:rPr>
              <a:t>Classification </a:t>
            </a:r>
            <a:r>
              <a:rPr lang="en-IN" sz="1600" b="1" dirty="0">
                <a:latin typeface="Calibri" panose="020F0502020204030204" pitchFamily="34" charset="0"/>
              </a:rPr>
              <a:t>Error Rate</a:t>
            </a:r>
            <a:r>
              <a:rPr lang="en-IN" sz="1600" dirty="0">
                <a:latin typeface="Calibri" panose="020F0502020204030204" pitchFamily="34" charset="0"/>
              </a:rPr>
              <a:t>: </a:t>
            </a:r>
            <a:r>
              <a:rPr lang="en-IN" sz="1600" dirty="0" smtClean="0">
                <a:latin typeface="Calibri" panose="020F0502020204030204" pitchFamily="34" charset="0"/>
              </a:rPr>
              <a:t>0.000614450111</a:t>
            </a:r>
          </a:p>
          <a:p>
            <a:r>
              <a:rPr lang="en-IN" sz="1600" b="1" dirty="0" smtClean="0">
                <a:latin typeface="Calibri" panose="020F0502020204030204" pitchFamily="34" charset="0"/>
              </a:rPr>
              <a:t>Precision</a:t>
            </a:r>
            <a:r>
              <a:rPr lang="en-IN" sz="1600" dirty="0">
                <a:latin typeface="Calibri" panose="020F0502020204030204" pitchFamily="34" charset="0"/>
              </a:rPr>
              <a:t>: </a:t>
            </a:r>
            <a:r>
              <a:rPr lang="en-IN" sz="1600" dirty="0" smtClean="0">
                <a:latin typeface="Calibri" panose="020F0502020204030204" pitchFamily="34" charset="0"/>
              </a:rPr>
              <a:t>0.9113924051</a:t>
            </a:r>
          </a:p>
          <a:p>
            <a:r>
              <a:rPr lang="en-IN" sz="1600" b="1" dirty="0" smtClean="0">
                <a:latin typeface="Calibri" panose="020F0502020204030204" pitchFamily="34" charset="0"/>
              </a:rPr>
              <a:t>Sensitivity</a:t>
            </a:r>
            <a:r>
              <a:rPr lang="en-IN" sz="1600" dirty="0" smtClean="0">
                <a:latin typeface="Calibri" panose="020F0502020204030204" pitchFamily="34" charset="0"/>
              </a:rPr>
              <a:t> </a:t>
            </a:r>
            <a:r>
              <a:rPr lang="en-IN" sz="1600" dirty="0">
                <a:latin typeface="Calibri" panose="020F0502020204030204" pitchFamily="34" charset="0"/>
              </a:rPr>
              <a:t>(TPR): </a:t>
            </a:r>
            <a:r>
              <a:rPr lang="en-IN" sz="1600" dirty="0" smtClean="0">
                <a:latin typeface="Calibri" panose="020F0502020204030204" pitchFamily="34" charset="0"/>
              </a:rPr>
              <a:t>0.72</a:t>
            </a:r>
          </a:p>
          <a:p>
            <a:r>
              <a:rPr lang="en-IN" sz="1600" b="1" dirty="0" smtClean="0">
                <a:latin typeface="Calibri" panose="020F0502020204030204" pitchFamily="34" charset="0"/>
              </a:rPr>
              <a:t>Specificity</a:t>
            </a:r>
            <a:r>
              <a:rPr lang="en-IN" sz="1600" dirty="0" smtClean="0">
                <a:latin typeface="Calibri" panose="020F0502020204030204" pitchFamily="34" charset="0"/>
              </a:rPr>
              <a:t> </a:t>
            </a:r>
            <a:r>
              <a:rPr lang="en-IN" sz="1600" dirty="0">
                <a:latin typeface="Calibri" panose="020F0502020204030204" pitchFamily="34" charset="0"/>
              </a:rPr>
              <a:t>(TNR) : </a:t>
            </a:r>
            <a:r>
              <a:rPr lang="en-IN" sz="1600" dirty="0" smtClean="0">
                <a:latin typeface="Calibri" panose="020F0502020204030204" pitchFamily="34" charset="0"/>
              </a:rPr>
              <a:t>0.9998768939</a:t>
            </a:r>
          </a:p>
          <a:p>
            <a:r>
              <a:rPr lang="en-IN" sz="1600" b="1" dirty="0" smtClean="0">
                <a:latin typeface="Calibri" panose="020F0502020204030204" pitchFamily="34" charset="0"/>
              </a:rPr>
              <a:t>AUC</a:t>
            </a:r>
            <a:r>
              <a:rPr lang="en-IN" sz="1600" dirty="0">
                <a:latin typeface="Calibri" panose="020F0502020204030204" pitchFamily="34" charset="0"/>
              </a:rPr>
              <a:t>: </a:t>
            </a:r>
            <a:r>
              <a:rPr lang="en-IN" sz="1600" dirty="0" smtClean="0">
                <a:latin typeface="Calibri" panose="020F0502020204030204" pitchFamily="34" charset="0"/>
              </a:rPr>
              <a:t>0.96003</a:t>
            </a:r>
            <a:endParaRPr lang="en-IN" sz="1600" dirty="0">
              <a:latin typeface="Calibri" panose="020F0502020204030204" pitchFamily="34" charset="0"/>
            </a:endParaRPr>
          </a:p>
        </p:txBody>
      </p:sp>
      <p:sp>
        <p:nvSpPr>
          <p:cNvPr id="6" name="Date Placeholder 5"/>
          <p:cNvSpPr>
            <a:spLocks noGrp="1"/>
          </p:cNvSpPr>
          <p:nvPr>
            <p:ph type="dt" sz="half" idx="15"/>
          </p:nvPr>
        </p:nvSpPr>
        <p:spPr/>
        <p:txBody>
          <a:bodyPr/>
          <a:lstStyle/>
          <a:p>
            <a:r>
              <a:rPr lang="en-IN" smtClean="0"/>
              <a:t>2018-04-17   </a:t>
            </a:r>
            <a:r>
              <a:rPr lang="en-IN" b="1" smtClean="0"/>
              <a:t>restricted</a:t>
            </a:r>
            <a:endParaRPr lang="en-IN" b="1"/>
          </a:p>
        </p:txBody>
      </p:sp>
      <p:graphicFrame>
        <p:nvGraphicFramePr>
          <p:cNvPr id="7" name="Table 6"/>
          <p:cNvGraphicFramePr>
            <a:graphicFrameLocks noGrp="1"/>
          </p:cNvGraphicFramePr>
          <p:nvPr>
            <p:extLst>
              <p:ext uri="{D42A27DB-BD31-4B8C-83A1-F6EECF244321}">
                <p14:modId xmlns:p14="http://schemas.microsoft.com/office/powerpoint/2010/main" val="2436063048"/>
              </p:ext>
            </p:extLst>
          </p:nvPr>
        </p:nvGraphicFramePr>
        <p:xfrm>
          <a:off x="542137" y="1340768"/>
          <a:ext cx="6096000" cy="1483360"/>
        </p:xfrm>
        <a:graphic>
          <a:graphicData uri="http://schemas.openxmlformats.org/drawingml/2006/table">
            <a:tbl>
              <a:tblPr firstRow="1" bandRow="1">
                <a:tableStyleId>{F5AB1C69-6EDB-4FF4-983F-18BD219EF322}</a:tableStyleId>
              </a:tblPr>
              <a:tblGrid>
                <a:gridCol w="1528433"/>
                <a:gridCol w="1528433"/>
                <a:gridCol w="1516612"/>
                <a:gridCol w="1522522"/>
              </a:tblGrid>
              <a:tr h="370840">
                <a:tc>
                  <a:txBody>
                    <a:bodyPr/>
                    <a:lstStyle/>
                    <a:p>
                      <a:endParaRPr lang="en-IN" dirty="0"/>
                    </a:p>
                  </a:txBody>
                  <a:tcPr/>
                </a:tc>
                <a:tc gridSpan="3">
                  <a:txBody>
                    <a:bodyPr/>
                    <a:lstStyle/>
                    <a:p>
                      <a:pPr algn="ctr"/>
                      <a:r>
                        <a:rPr lang="en-US" sz="1800" b="1" kern="1200" dirty="0" smtClean="0">
                          <a:solidFill>
                            <a:schemeClr val="lt1"/>
                          </a:solidFill>
                          <a:latin typeface="+mn-lt"/>
                          <a:ea typeface="+mn-ea"/>
                          <a:cs typeface="+mn-cs"/>
                        </a:rPr>
                        <a:t>Reference</a:t>
                      </a:r>
                      <a:endParaRPr lang="en-IN" sz="1800" b="1" kern="1200" dirty="0">
                        <a:solidFill>
                          <a:schemeClr val="lt1"/>
                        </a:solidFill>
                        <a:latin typeface="+mn-lt"/>
                        <a:ea typeface="+mn-ea"/>
                        <a:cs typeface="+mn-cs"/>
                      </a:endParaRPr>
                    </a:p>
                  </a:txBody>
                  <a:tcPr/>
                </a:tc>
                <a:tc hMerge="1">
                  <a:txBody>
                    <a:bodyPr/>
                    <a:lstStyle/>
                    <a:p>
                      <a:endParaRPr lang="en-IN" dirty="0"/>
                    </a:p>
                  </a:txBody>
                  <a:tcPr/>
                </a:tc>
                <a:tc hMerge="1">
                  <a:txBody>
                    <a:bodyPr/>
                    <a:lstStyle/>
                    <a:p>
                      <a:endParaRPr lang="en-IN" dirty="0"/>
                    </a:p>
                  </a:txBody>
                  <a:tcPr/>
                </a:tc>
              </a:tr>
              <a:tr h="370840">
                <a:tc rowSpan="3">
                  <a:txBody>
                    <a:bodyPr/>
                    <a:lstStyle/>
                    <a:p>
                      <a:pPr algn="ctr"/>
                      <a:endParaRPr lang="en-US" b="1" dirty="0" smtClean="0"/>
                    </a:p>
                    <a:p>
                      <a:pPr marL="0" algn="ctr" defTabSz="914400" rtl="0" eaLnBrk="1" latinLnBrk="0" hangingPunct="1"/>
                      <a:r>
                        <a:rPr lang="en-US" sz="1800" b="1" kern="1200" dirty="0" smtClean="0">
                          <a:solidFill>
                            <a:schemeClr val="lt1"/>
                          </a:solidFill>
                          <a:latin typeface="+mn-lt"/>
                          <a:ea typeface="+mn-ea"/>
                          <a:cs typeface="+mn-cs"/>
                        </a:rPr>
                        <a:t>Prediction</a:t>
                      </a:r>
                      <a:endParaRPr lang="en-IN" sz="1800" b="1" kern="1200" dirty="0">
                        <a:solidFill>
                          <a:schemeClr val="lt1"/>
                        </a:solidFill>
                        <a:latin typeface="+mn-lt"/>
                        <a:ea typeface="+mn-ea"/>
                        <a:cs typeface="+mn-cs"/>
                      </a:endParaRPr>
                    </a:p>
                  </a:txBody>
                  <a:tcPr/>
                </a:tc>
                <a:tc>
                  <a:txBody>
                    <a:bodyPr/>
                    <a:lstStyle/>
                    <a:p>
                      <a:endParaRPr lang="en-IN" b="1" dirty="0"/>
                    </a:p>
                  </a:txBody>
                  <a:tcPr/>
                </a:tc>
                <a:tc>
                  <a:txBody>
                    <a:bodyPr/>
                    <a:lstStyle/>
                    <a:p>
                      <a:r>
                        <a:rPr lang="en-US" b="1" dirty="0" smtClean="0"/>
                        <a:t>0</a:t>
                      </a:r>
                      <a:endParaRPr lang="en-IN" b="1" dirty="0"/>
                    </a:p>
                  </a:txBody>
                  <a:tcPr/>
                </a:tc>
                <a:tc>
                  <a:txBody>
                    <a:bodyPr/>
                    <a:lstStyle/>
                    <a:p>
                      <a:r>
                        <a:rPr lang="en-US" b="1" dirty="0" smtClean="0"/>
                        <a:t>1</a:t>
                      </a:r>
                      <a:endParaRPr lang="en-IN" b="1" dirty="0"/>
                    </a:p>
                  </a:txBody>
                  <a:tcPr/>
                </a:tc>
              </a:tr>
              <a:tr h="370840">
                <a:tc vMerge="1">
                  <a:txBody>
                    <a:bodyPr/>
                    <a:lstStyle/>
                    <a:p>
                      <a:endParaRPr lang="en-IN" dirty="0"/>
                    </a:p>
                  </a:txBody>
                  <a:tcPr/>
                </a:tc>
                <a:tc>
                  <a:txBody>
                    <a:bodyPr/>
                    <a:lstStyle/>
                    <a:p>
                      <a:r>
                        <a:rPr lang="en-US" b="1" dirty="0" smtClean="0"/>
                        <a:t>0</a:t>
                      </a:r>
                      <a:endParaRPr lang="en-IN" b="1" dirty="0"/>
                    </a:p>
                  </a:txBody>
                  <a:tcPr/>
                </a:tc>
                <a:tc>
                  <a:txBody>
                    <a:bodyPr/>
                    <a:lstStyle/>
                    <a:p>
                      <a:r>
                        <a:rPr lang="en-IN" dirty="0" smtClean="0"/>
                        <a:t>113709</a:t>
                      </a:r>
                      <a:endParaRPr lang="en-IN" dirty="0"/>
                    </a:p>
                  </a:txBody>
                  <a:tcPr/>
                </a:tc>
                <a:tc>
                  <a:txBody>
                    <a:bodyPr/>
                    <a:lstStyle/>
                    <a:p>
                      <a:r>
                        <a:rPr lang="en-IN" dirty="0" smtClean="0"/>
                        <a:t>56</a:t>
                      </a:r>
                      <a:endParaRPr lang="en-IN" dirty="0"/>
                    </a:p>
                  </a:txBody>
                  <a:tcPr/>
                </a:tc>
              </a:tr>
              <a:tr h="370840">
                <a:tc vMerge="1">
                  <a:txBody>
                    <a:bodyPr/>
                    <a:lstStyle/>
                    <a:p>
                      <a:endParaRPr lang="en-IN" dirty="0"/>
                    </a:p>
                  </a:txBody>
                  <a:tcPr/>
                </a:tc>
                <a:tc>
                  <a:txBody>
                    <a:bodyPr/>
                    <a:lstStyle/>
                    <a:p>
                      <a:r>
                        <a:rPr lang="en-US" b="1" dirty="0" smtClean="0"/>
                        <a:t>1</a:t>
                      </a:r>
                      <a:endParaRPr lang="en-IN" b="1" dirty="0"/>
                    </a:p>
                  </a:txBody>
                  <a:tcPr/>
                </a:tc>
                <a:tc>
                  <a:txBody>
                    <a:bodyPr/>
                    <a:lstStyle/>
                    <a:p>
                      <a:r>
                        <a:rPr lang="en-IN" dirty="0" smtClean="0"/>
                        <a:t>14</a:t>
                      </a:r>
                      <a:endParaRPr lang="en-IN" dirty="0"/>
                    </a:p>
                  </a:txBody>
                  <a:tcPr/>
                </a:tc>
                <a:tc>
                  <a:txBody>
                    <a:bodyPr/>
                    <a:lstStyle/>
                    <a:p>
                      <a:r>
                        <a:rPr lang="en-IN" dirty="0" smtClean="0"/>
                        <a:t>144</a:t>
                      </a:r>
                      <a:endParaRPr lang="en-IN"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092697947"/>
              </p:ext>
            </p:extLst>
          </p:nvPr>
        </p:nvGraphicFramePr>
        <p:xfrm>
          <a:off x="548811" y="2924944"/>
          <a:ext cx="6096000" cy="741680"/>
        </p:xfrm>
        <a:graphic>
          <a:graphicData uri="http://schemas.openxmlformats.org/drawingml/2006/table">
            <a:tbl>
              <a:tblPr firstRow="1" bandRow="1">
                <a:tableStyleId>{F5AB1C69-6EDB-4FF4-983F-18BD219EF322}</a:tableStyleId>
              </a:tblPr>
              <a:tblGrid>
                <a:gridCol w="1524000"/>
                <a:gridCol w="1524000"/>
                <a:gridCol w="1524000"/>
                <a:gridCol w="1524000"/>
              </a:tblGrid>
              <a:tr h="370840">
                <a:tc>
                  <a:txBody>
                    <a:bodyPr/>
                    <a:lstStyle/>
                    <a:p>
                      <a:r>
                        <a:rPr lang="en-US" b="1" dirty="0" smtClean="0"/>
                        <a:t>FN</a:t>
                      </a:r>
                      <a:endParaRPr lang="en-IN" b="1" dirty="0"/>
                    </a:p>
                  </a:txBody>
                  <a:tcPr/>
                </a:tc>
                <a:tc>
                  <a:txBody>
                    <a:bodyPr/>
                    <a:lstStyle/>
                    <a:p>
                      <a:r>
                        <a:rPr lang="en-US" b="1" dirty="0" smtClean="0"/>
                        <a:t>FP</a:t>
                      </a:r>
                      <a:endParaRPr lang="en-IN" b="1" dirty="0"/>
                    </a:p>
                  </a:txBody>
                  <a:tcPr/>
                </a:tc>
                <a:tc>
                  <a:txBody>
                    <a:bodyPr/>
                    <a:lstStyle/>
                    <a:p>
                      <a:r>
                        <a:rPr lang="en-US" b="1" dirty="0" smtClean="0"/>
                        <a:t>TN</a:t>
                      </a:r>
                      <a:endParaRPr lang="en-IN" b="1" dirty="0"/>
                    </a:p>
                  </a:txBody>
                  <a:tcPr/>
                </a:tc>
                <a:tc>
                  <a:txBody>
                    <a:bodyPr/>
                    <a:lstStyle/>
                    <a:p>
                      <a:r>
                        <a:rPr lang="en-US" b="1" dirty="0" smtClean="0"/>
                        <a:t>TP</a:t>
                      </a:r>
                      <a:endParaRPr lang="en-IN" b="1" dirty="0"/>
                    </a:p>
                  </a:txBody>
                  <a:tcPr/>
                </a:tc>
              </a:tr>
              <a:tr h="370840">
                <a:tc>
                  <a:txBody>
                    <a:bodyPr/>
                    <a:lstStyle/>
                    <a:p>
                      <a:r>
                        <a:rPr lang="en-US" dirty="0" smtClean="0"/>
                        <a:t>56</a:t>
                      </a:r>
                      <a:endParaRPr lang="en-IN" dirty="0"/>
                    </a:p>
                  </a:txBody>
                  <a:tcPr/>
                </a:tc>
                <a:tc>
                  <a:txBody>
                    <a:bodyPr/>
                    <a:lstStyle/>
                    <a:p>
                      <a:r>
                        <a:rPr lang="en-US" dirty="0" smtClean="0"/>
                        <a:t>14</a:t>
                      </a:r>
                      <a:endParaRPr lang="en-IN" dirty="0"/>
                    </a:p>
                  </a:txBody>
                  <a:tcPr/>
                </a:tc>
                <a:tc>
                  <a:txBody>
                    <a:bodyPr/>
                    <a:lstStyle/>
                    <a:p>
                      <a:r>
                        <a:rPr lang="en-US" dirty="0" smtClean="0"/>
                        <a:t>113709</a:t>
                      </a:r>
                      <a:endParaRPr lang="en-IN" dirty="0"/>
                    </a:p>
                  </a:txBody>
                  <a:tcPr/>
                </a:tc>
                <a:tc>
                  <a:txBody>
                    <a:bodyPr/>
                    <a:lstStyle/>
                    <a:p>
                      <a:r>
                        <a:rPr lang="en-US" dirty="0" smtClean="0"/>
                        <a:t>144</a:t>
                      </a:r>
                      <a:endParaRPr lang="en-IN" dirty="0"/>
                    </a:p>
                  </a:txBody>
                  <a:tcPr/>
                </a:tc>
              </a:tr>
            </a:tbl>
          </a:graphicData>
        </a:graphic>
      </p:graphicFrame>
      <p:sp>
        <p:nvSpPr>
          <p:cNvPr id="9" name="Rectangle 8"/>
          <p:cNvSpPr/>
          <p:nvPr/>
        </p:nvSpPr>
        <p:spPr bwMode="auto">
          <a:xfrm>
            <a:off x="467544" y="4941168"/>
            <a:ext cx="2088232" cy="360040"/>
          </a:xfrm>
          <a:prstGeom prst="rect">
            <a:avLst/>
          </a:prstGeom>
          <a:noFill/>
          <a:ln w="12700">
            <a:solidFill>
              <a:srgbClr val="FF0000"/>
            </a:solidFill>
            <a:miter lim="800000"/>
            <a:headEnd/>
            <a:tailEnd/>
          </a:ln>
        </p:spPr>
        <p:txBody>
          <a:bodyPr wrap="square" lIns="72000" tIns="72000" rIns="72000" bIns="72000" rtlCol="0" anchor="ctr"/>
          <a:lstStyle/>
          <a:p>
            <a:pPr algn="ctr" eaLnBrk="0" hangingPunct="0"/>
            <a:endParaRPr lang="en-IN" sz="1600" dirty="0" smtClean="0">
              <a:latin typeface="+mn-lt"/>
              <a:ea typeface="Verdana" pitchFamily="34" charset="0"/>
              <a:cs typeface="Verdana" pitchFamily="34" charset="0"/>
            </a:endParaRPr>
          </a:p>
        </p:txBody>
      </p:sp>
      <p:sp>
        <p:nvSpPr>
          <p:cNvPr id="10" name="Rectangle 9"/>
          <p:cNvSpPr/>
          <p:nvPr/>
        </p:nvSpPr>
        <p:spPr bwMode="auto">
          <a:xfrm>
            <a:off x="4932040" y="2060848"/>
            <a:ext cx="1224136" cy="360040"/>
          </a:xfrm>
          <a:prstGeom prst="rect">
            <a:avLst/>
          </a:prstGeom>
          <a:noFill/>
          <a:ln w="12700">
            <a:solidFill>
              <a:srgbClr val="FF0000"/>
            </a:solidFill>
            <a:miter lim="800000"/>
            <a:headEnd/>
            <a:tailEnd/>
          </a:ln>
        </p:spPr>
        <p:txBody>
          <a:bodyPr wrap="square" lIns="72000" tIns="72000" rIns="72000" bIns="72000" rtlCol="0" anchor="ctr"/>
          <a:lstStyle/>
          <a:p>
            <a:pPr algn="ctr" eaLnBrk="0" hangingPunct="0"/>
            <a:endParaRPr lang="en-IN" sz="1600" dirty="0" smtClean="0">
              <a:latin typeface="+mn-lt"/>
              <a:ea typeface="Verdana" pitchFamily="34" charset="0"/>
              <a:cs typeface="Verdana" pitchFamily="34" charset="0"/>
            </a:endParaRPr>
          </a:p>
        </p:txBody>
      </p:sp>
      <p:sp>
        <p:nvSpPr>
          <p:cNvPr id="13" name="Line Callout 1 12"/>
          <p:cNvSpPr/>
          <p:nvPr/>
        </p:nvSpPr>
        <p:spPr bwMode="auto">
          <a:xfrm>
            <a:off x="5868144" y="4365104"/>
            <a:ext cx="2592288" cy="1224136"/>
          </a:xfrm>
          <a:prstGeom prst="borderCallout1">
            <a:avLst>
              <a:gd name="adj1" fmla="val 49870"/>
              <a:gd name="adj2" fmla="val -27"/>
              <a:gd name="adj3" fmla="val 76194"/>
              <a:gd name="adj4" fmla="val -199569"/>
            </a:avLst>
          </a:prstGeom>
          <a:solidFill>
            <a:schemeClr val="accent4"/>
          </a:solidFill>
          <a:ln w="9525">
            <a:solidFill>
              <a:schemeClr val="tx1"/>
            </a:solidFill>
            <a:miter lim="800000"/>
            <a:headEnd/>
            <a:tailEnd/>
          </a:ln>
        </p:spPr>
        <p:txBody>
          <a:bodyPr wrap="square" lIns="72000" tIns="72000" rIns="72000" bIns="72000" rtlCol="0" anchor="ctr"/>
          <a:lstStyle/>
          <a:p>
            <a:pPr eaLnBrk="0" hangingPunct="0"/>
            <a:r>
              <a:rPr lang="en-US" sz="1400" dirty="0" smtClean="0">
                <a:latin typeface="Calibri" panose="020F0502020204030204" pitchFamily="34" charset="0"/>
                <a:ea typeface="Verdana" pitchFamily="34" charset="0"/>
                <a:cs typeface="Verdana" pitchFamily="34" charset="0"/>
              </a:rPr>
              <a:t>Good Performance.</a:t>
            </a:r>
          </a:p>
          <a:p>
            <a:pPr eaLnBrk="0" hangingPunct="0"/>
            <a:r>
              <a:rPr lang="en-US" sz="1400" dirty="0" smtClean="0">
                <a:latin typeface="Calibri" panose="020F0502020204030204" pitchFamily="34" charset="0"/>
                <a:ea typeface="Verdana" pitchFamily="34" charset="0"/>
                <a:cs typeface="Verdana" pitchFamily="34" charset="0"/>
              </a:rPr>
              <a:t>Improvement Areas:</a:t>
            </a:r>
          </a:p>
          <a:p>
            <a:pPr marL="342900" indent="-342900" eaLnBrk="0" hangingPunct="0">
              <a:buAutoNum type="arabicPeriod"/>
            </a:pPr>
            <a:r>
              <a:rPr lang="en-US" sz="1400" dirty="0" smtClean="0">
                <a:latin typeface="Calibri" panose="020F0502020204030204" pitchFamily="34" charset="0"/>
                <a:ea typeface="Verdana" pitchFamily="34" charset="0"/>
                <a:cs typeface="Verdana" pitchFamily="34" charset="0"/>
              </a:rPr>
              <a:t>Sensitivity (to Increase)</a:t>
            </a:r>
          </a:p>
          <a:p>
            <a:pPr marL="342900" indent="-342900" eaLnBrk="0" hangingPunct="0">
              <a:buAutoNum type="arabicPeriod"/>
            </a:pPr>
            <a:r>
              <a:rPr lang="en-US" sz="1400" dirty="0" smtClean="0">
                <a:latin typeface="Calibri" panose="020F0502020204030204" pitchFamily="34" charset="0"/>
                <a:ea typeface="Verdana" pitchFamily="34" charset="0"/>
                <a:cs typeface="Verdana" pitchFamily="34" charset="0"/>
              </a:rPr>
              <a:t>False Negative. (to Decrease)</a:t>
            </a:r>
            <a:endParaRPr lang="en-IN" sz="1400" dirty="0" smtClean="0">
              <a:latin typeface="Calibri" panose="020F0502020204030204" pitchFamily="34" charset="0"/>
              <a:ea typeface="Verdana" pitchFamily="34" charset="0"/>
              <a:cs typeface="Verdana" pitchFamily="34" charset="0"/>
            </a:endParaRPr>
          </a:p>
        </p:txBody>
      </p:sp>
      <p:cxnSp>
        <p:nvCxnSpPr>
          <p:cNvPr id="15" name="Straight Connector 14"/>
          <p:cNvCxnSpPr>
            <a:endCxn id="13" idx="3"/>
          </p:cNvCxnSpPr>
          <p:nvPr/>
        </p:nvCxnSpPr>
        <p:spPr>
          <a:xfrm>
            <a:off x="6156176" y="2420888"/>
            <a:ext cx="1008112" cy="1944216"/>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43835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6"/>
          </p:nvPr>
        </p:nvSpPr>
        <p:spPr/>
        <p:txBody>
          <a:bodyPr/>
          <a:lstStyle/>
          <a:p>
            <a:r>
              <a:rPr lang="en-IN" smtClean="0"/>
              <a:t>Copyright © Infineon Technologies AG 2018. All rights reserved.</a:t>
            </a:r>
            <a:endParaRPr lang="en-IN"/>
          </a:p>
        </p:txBody>
      </p:sp>
      <p:sp>
        <p:nvSpPr>
          <p:cNvPr id="3" name="Slide Number Placeholder 2"/>
          <p:cNvSpPr>
            <a:spLocks noGrp="1"/>
          </p:cNvSpPr>
          <p:nvPr>
            <p:ph type="sldNum" sz="quarter" idx="14"/>
          </p:nvPr>
        </p:nvSpPr>
        <p:spPr/>
        <p:txBody>
          <a:bodyPr/>
          <a:lstStyle/>
          <a:p>
            <a:fld id="{1C3A6870-E5EB-4671-8370-7DA786D67513}" type="slidenum">
              <a:rPr lang="en-IN" smtClean="0"/>
              <a:pPr/>
              <a:t>9</a:t>
            </a:fld>
            <a:endParaRPr lang="en-IN"/>
          </a:p>
        </p:txBody>
      </p:sp>
      <p:sp>
        <p:nvSpPr>
          <p:cNvPr id="4" name="Title 3"/>
          <p:cNvSpPr>
            <a:spLocks noGrp="1"/>
          </p:cNvSpPr>
          <p:nvPr>
            <p:ph type="title"/>
          </p:nvPr>
        </p:nvSpPr>
        <p:spPr/>
        <p:txBody>
          <a:bodyPr/>
          <a:lstStyle/>
          <a:p>
            <a:r>
              <a:rPr lang="en-US" b="1" dirty="0" err="1" smtClean="0">
                <a:latin typeface="Cambria" panose="02040503050406030204" pitchFamily="18" charset="0"/>
              </a:rPr>
              <a:t>Undersampling</a:t>
            </a:r>
            <a:r>
              <a:rPr lang="en-US" b="1" dirty="0" smtClean="0">
                <a:latin typeface="Cambria" panose="02040503050406030204" pitchFamily="18" charset="0"/>
              </a:rPr>
              <a:t> for Unbalanced Classification.</a:t>
            </a:r>
            <a:endParaRPr lang="en-IN" b="1" dirty="0">
              <a:latin typeface="Cambria" panose="02040503050406030204" pitchFamily="18" charset="0"/>
            </a:endParaRPr>
          </a:p>
        </p:txBody>
      </p:sp>
      <p:sp>
        <p:nvSpPr>
          <p:cNvPr id="5" name="Content Placeholder 4"/>
          <p:cNvSpPr>
            <a:spLocks noGrp="1"/>
          </p:cNvSpPr>
          <p:nvPr>
            <p:ph sz="quarter" idx="13"/>
          </p:nvPr>
        </p:nvSpPr>
        <p:spPr>
          <a:xfrm>
            <a:off x="250824" y="972681"/>
            <a:ext cx="8641655" cy="5624671"/>
          </a:xfrm>
        </p:spPr>
        <p:txBody>
          <a:bodyPr>
            <a:noAutofit/>
          </a:bodyPr>
          <a:lstStyle/>
          <a:p>
            <a:r>
              <a:rPr lang="en-US" sz="1600" b="1" dirty="0" err="1" smtClean="0">
                <a:latin typeface="Calibri" panose="020F0502020204030204" pitchFamily="34" charset="0"/>
              </a:rPr>
              <a:t>Undersampling</a:t>
            </a:r>
            <a:r>
              <a:rPr lang="en-US" sz="1600" dirty="0" smtClean="0">
                <a:latin typeface="Calibri" panose="020F0502020204030204" pitchFamily="34" charset="0"/>
              </a:rPr>
              <a:t>: Downsizing the majority class by removing observations at random until the dataset is balanced.</a:t>
            </a:r>
          </a:p>
          <a:p>
            <a:pPr lvl="1">
              <a:buFont typeface="Arial" panose="020B0604020202020204" pitchFamily="34" charset="0"/>
              <a:buChar char="•"/>
            </a:pPr>
            <a:r>
              <a:rPr lang="en-US" sz="1600" b="1" dirty="0">
                <a:latin typeface="Calibri" panose="020F0502020204030204" pitchFamily="34" charset="0"/>
              </a:rPr>
              <a:t>Assumptions</a:t>
            </a:r>
            <a:r>
              <a:rPr lang="en-US" sz="1600" dirty="0">
                <a:latin typeface="Calibri" panose="020F0502020204030204" pitchFamily="34" charset="0"/>
              </a:rPr>
              <a:t>: </a:t>
            </a:r>
          </a:p>
          <a:p>
            <a:pPr lvl="2">
              <a:buFont typeface="Wingdings" panose="05000000000000000000" pitchFamily="2" charset="2"/>
              <a:buChar char="§"/>
            </a:pPr>
            <a:r>
              <a:rPr lang="en-US" sz="1600" dirty="0">
                <a:latin typeface="Calibri" panose="020F0502020204030204" pitchFamily="34" charset="0"/>
              </a:rPr>
              <a:t>Testing and Training Set come from same distribution. Thus, Testing Set also has skewed data</a:t>
            </a:r>
          </a:p>
          <a:p>
            <a:pPr lvl="2">
              <a:buFont typeface="Wingdings" panose="05000000000000000000" pitchFamily="2" charset="2"/>
              <a:buChar char="§"/>
            </a:pPr>
            <a:r>
              <a:rPr lang="en-US" sz="1600" dirty="0">
                <a:latin typeface="Calibri" panose="020F0502020204030204" pitchFamily="34" charset="0"/>
              </a:rPr>
              <a:t>In majority class there are many redundant observations and randomly removing some of them does not change the estimation of within class distribution.</a:t>
            </a:r>
          </a:p>
          <a:p>
            <a:pPr lvl="1">
              <a:buFont typeface="Arial" panose="020B0604020202020204" pitchFamily="34" charset="0"/>
              <a:buChar char="•"/>
            </a:pPr>
            <a:r>
              <a:rPr lang="en-US" sz="1600" b="1" dirty="0" smtClean="0">
                <a:latin typeface="Calibri" panose="020F0502020204030204" pitchFamily="34" charset="0"/>
              </a:rPr>
              <a:t>Pros</a:t>
            </a:r>
            <a:r>
              <a:rPr lang="en-US" sz="1600" dirty="0" smtClean="0">
                <a:latin typeface="Calibri" panose="020F0502020204030204" pitchFamily="34" charset="0"/>
              </a:rPr>
              <a:t>: </a:t>
            </a:r>
          </a:p>
          <a:p>
            <a:pPr lvl="2">
              <a:buFont typeface="Wingdings" panose="05000000000000000000" pitchFamily="2" charset="2"/>
              <a:buChar char="§"/>
            </a:pPr>
            <a:r>
              <a:rPr lang="en-US" sz="1600" dirty="0" smtClean="0">
                <a:latin typeface="Calibri" panose="020F0502020204030204" pitchFamily="34" charset="0"/>
              </a:rPr>
              <a:t>Speeds up learning Phase.</a:t>
            </a:r>
          </a:p>
          <a:p>
            <a:pPr lvl="1">
              <a:buFont typeface="Arial" panose="020B0604020202020204" pitchFamily="34" charset="0"/>
              <a:buChar char="•"/>
            </a:pPr>
            <a:r>
              <a:rPr lang="en-US" sz="1600" b="1" dirty="0" smtClean="0">
                <a:latin typeface="Calibri" panose="020F0502020204030204" pitchFamily="34" charset="0"/>
              </a:rPr>
              <a:t>Cons</a:t>
            </a:r>
            <a:r>
              <a:rPr lang="en-US" sz="1600" dirty="0" smtClean="0">
                <a:latin typeface="Calibri" panose="020F0502020204030204" pitchFamily="34" charset="0"/>
              </a:rPr>
              <a:t>: </a:t>
            </a:r>
          </a:p>
          <a:p>
            <a:pPr lvl="2">
              <a:buFont typeface="Wingdings" panose="05000000000000000000" pitchFamily="2" charset="2"/>
              <a:buChar char="§"/>
            </a:pPr>
            <a:r>
              <a:rPr lang="en-US" sz="1600" dirty="0" smtClean="0">
                <a:latin typeface="Calibri" panose="020F0502020204030204" pitchFamily="34" charset="0"/>
              </a:rPr>
              <a:t>Can still remove relevant data from Majority Class.</a:t>
            </a:r>
          </a:p>
          <a:p>
            <a:pPr lvl="1"/>
            <a:endParaRPr lang="en-US" sz="1600" dirty="0" smtClean="0">
              <a:latin typeface="Calibri" panose="020F0502020204030204" pitchFamily="34" charset="0"/>
            </a:endParaRPr>
          </a:p>
          <a:p>
            <a:pPr lvl="1">
              <a:buFont typeface="Arial" panose="020B0604020202020204" pitchFamily="34" charset="0"/>
              <a:buChar char="•"/>
            </a:pPr>
            <a:r>
              <a:rPr lang="en-US" sz="1600" b="1" dirty="0" smtClean="0">
                <a:latin typeface="Calibri" panose="020F0502020204030204" pitchFamily="34" charset="0"/>
              </a:rPr>
              <a:t>Impact</a:t>
            </a:r>
            <a:r>
              <a:rPr lang="en-US" sz="1600" dirty="0" smtClean="0">
                <a:latin typeface="Calibri" panose="020F0502020204030204" pitchFamily="34" charset="0"/>
              </a:rPr>
              <a:t>: Introduced Artificial Bias (towards Minority Class).  </a:t>
            </a:r>
          </a:p>
          <a:p>
            <a:pPr lvl="2">
              <a:buFont typeface="Wingdings" panose="05000000000000000000" pitchFamily="2" charset="2"/>
              <a:buChar char="§"/>
            </a:pPr>
            <a:r>
              <a:rPr lang="en-US" sz="1600" dirty="0" smtClean="0">
                <a:latin typeface="Calibri" panose="020F0502020204030204" pitchFamily="34" charset="0"/>
              </a:rPr>
              <a:t>Since the Test Data and Training Data came from same distribution, Posterior probability of the test dataset is affected due to the model studied on the </a:t>
            </a:r>
            <a:r>
              <a:rPr lang="en-US" sz="1600" dirty="0" err="1" smtClean="0">
                <a:latin typeface="Calibri" panose="020F0502020204030204" pitchFamily="34" charset="0"/>
              </a:rPr>
              <a:t>undersampled</a:t>
            </a:r>
            <a:r>
              <a:rPr lang="en-US" sz="1600" dirty="0" smtClean="0">
                <a:latin typeface="Calibri" panose="020F0502020204030204" pitchFamily="34" charset="0"/>
              </a:rPr>
              <a:t> data. </a:t>
            </a:r>
            <a:endParaRPr lang="en-US" sz="1600" dirty="0">
              <a:latin typeface="Calibri" panose="020F0502020204030204" pitchFamily="34" charset="0"/>
            </a:endParaRPr>
          </a:p>
          <a:p>
            <a:endParaRPr lang="en-US" sz="1600" dirty="0" smtClean="0">
              <a:latin typeface="Calibri" panose="020F0502020204030204" pitchFamily="34" charset="0"/>
            </a:endParaRPr>
          </a:p>
          <a:p>
            <a:r>
              <a:rPr lang="en-US" sz="1600" dirty="0" smtClean="0">
                <a:latin typeface="Calibri" panose="020F0502020204030204" pitchFamily="34" charset="0"/>
              </a:rPr>
              <a:t>Thus, we need </a:t>
            </a:r>
            <a:r>
              <a:rPr lang="en-US" sz="1600" b="1" dirty="0" smtClean="0">
                <a:latin typeface="Calibri" panose="020F0502020204030204" pitchFamily="34" charset="0"/>
              </a:rPr>
              <a:t>probability calibration </a:t>
            </a:r>
            <a:r>
              <a:rPr lang="en-US" sz="1600" dirty="0" smtClean="0">
                <a:latin typeface="Calibri" panose="020F0502020204030204" pitchFamily="34" charset="0"/>
              </a:rPr>
              <a:t>and </a:t>
            </a:r>
            <a:r>
              <a:rPr lang="en-US" sz="1600" b="1" dirty="0" smtClean="0">
                <a:latin typeface="Calibri" panose="020F0502020204030204" pitchFamily="34" charset="0"/>
              </a:rPr>
              <a:t>threshold adjustment</a:t>
            </a:r>
            <a:r>
              <a:rPr lang="en-US" sz="1600" dirty="0" smtClean="0">
                <a:latin typeface="Calibri" panose="020F0502020204030204" pitchFamily="34" charset="0"/>
              </a:rPr>
              <a:t>.</a:t>
            </a:r>
          </a:p>
          <a:p>
            <a:endParaRPr lang="en-US" sz="1600" dirty="0" smtClean="0">
              <a:latin typeface="Calibri" panose="020F0502020204030204" pitchFamily="34" charset="0"/>
            </a:endParaRPr>
          </a:p>
        </p:txBody>
      </p:sp>
      <p:sp>
        <p:nvSpPr>
          <p:cNvPr id="6" name="Date Placeholder 5"/>
          <p:cNvSpPr>
            <a:spLocks noGrp="1"/>
          </p:cNvSpPr>
          <p:nvPr>
            <p:ph type="dt" sz="half" idx="15"/>
          </p:nvPr>
        </p:nvSpPr>
        <p:spPr/>
        <p:txBody>
          <a:bodyPr/>
          <a:lstStyle/>
          <a:p>
            <a:r>
              <a:rPr lang="en-IN" smtClean="0"/>
              <a:t>2018-04-17   </a:t>
            </a:r>
            <a:r>
              <a:rPr lang="en-IN" b="1" smtClean="0"/>
              <a:t>restricted</a:t>
            </a:r>
            <a:endParaRPr lang="en-IN" b="1"/>
          </a:p>
        </p:txBody>
      </p:sp>
    </p:spTree>
    <p:extLst>
      <p:ext uri="{BB962C8B-B14F-4D97-AF65-F5344CB8AC3E}">
        <p14:creationId xmlns:p14="http://schemas.microsoft.com/office/powerpoint/2010/main" val="55209931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NCLMASTER" val="0"/>
  <p:tag name="SLIDESPERROW" val="4"/>
  <p:tag name="THUMBWIDTH" val="220"/>
</p:tagLst>
</file>

<file path=ppt/theme/theme1.xml><?xml version="1.0" encoding="utf-8"?>
<a:theme xmlns:a="http://schemas.openxmlformats.org/drawingml/2006/main" name="Blank">
  <a:themeElements>
    <a:clrScheme name="IFX Neues Design 2015">
      <a:dk1>
        <a:srgbClr val="000000"/>
      </a:dk1>
      <a:lt1>
        <a:srgbClr val="FFFFFF"/>
      </a:lt1>
      <a:dk2>
        <a:srgbClr val="84B6A7"/>
      </a:dk2>
      <a:lt2>
        <a:srgbClr val="E9E6E6"/>
      </a:lt2>
      <a:accent1>
        <a:srgbClr val="E30034"/>
      </a:accent1>
      <a:accent2>
        <a:srgbClr val="928285"/>
      </a:accent2>
      <a:accent3>
        <a:srgbClr val="84B6A7"/>
      </a:accent3>
      <a:accent4>
        <a:srgbClr val="AEC067"/>
      </a:accent4>
      <a:accent5>
        <a:srgbClr val="EE813C"/>
      </a:accent5>
      <a:accent6>
        <a:srgbClr val="AB377A"/>
      </a:accent6>
      <a:hlink>
        <a:srgbClr val="1122CC"/>
      </a:hlink>
      <a:folHlink>
        <a:srgbClr val="1122CC"/>
      </a:folHlink>
    </a:clrScheme>
    <a:fontScheme name="Infineon Fonts">
      <a:majorFont>
        <a:latin typeface="Verdana"/>
        <a:ea typeface=""/>
        <a:cs typeface="Verdana"/>
      </a:majorFont>
      <a:minorFont>
        <a:latin typeface="Verdana"/>
        <a:ea typeface=""/>
        <a:cs typeface="Verdana"/>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4"/>
        </a:solidFill>
        <a:ln w="9525">
          <a:noFill/>
          <a:miter lim="800000"/>
          <a:headEnd/>
          <a:tailEnd/>
        </a:ln>
      </a:spPr>
      <a:bodyPr wrap="square" lIns="72000" tIns="72000" rIns="72000" bIns="72000" rtlCol="0" anchor="ctr"/>
      <a:lstStyle>
        <a:defPPr algn="ctr" eaLnBrk="0" hangingPunct="0">
          <a:defRPr sz="1600" dirty="0" smtClean="0">
            <a:latin typeface="+mn-lt"/>
            <a:ea typeface="Verdana" pitchFamily="34" charset="0"/>
            <a:cs typeface="Verdana" pitchFamily="34" charset="0"/>
          </a:defRPr>
        </a:defPPr>
      </a:lstStyle>
    </a:spDef>
    <a:lnDef>
      <a:spPr>
        <a:ln w="19050">
          <a:solidFill>
            <a:schemeClr val="tx1"/>
          </a:solidFill>
          <a:tailEnd type="none"/>
        </a:ln>
      </a:spPr>
      <a:bodyPr/>
      <a:lstStyle/>
      <a:style>
        <a:lnRef idx="1">
          <a:schemeClr val="accent1"/>
        </a:lnRef>
        <a:fillRef idx="0">
          <a:schemeClr val="accent1"/>
        </a:fillRef>
        <a:effectRef idx="0">
          <a:schemeClr val="accent1"/>
        </a:effectRef>
        <a:fontRef idx="minor">
          <a:schemeClr val="tx1"/>
        </a:fontRef>
      </a:style>
    </a:lnDef>
    <a:txDef>
      <a:spPr bwMode="auto">
        <a:noFill/>
        <a:ln w="9525">
          <a:noFill/>
          <a:miter lim="800000"/>
          <a:headEnd/>
          <a:tailEnd/>
        </a:ln>
        <a:effectLst/>
      </a:spPr>
      <a:bodyPr wrap="square" lIns="0" tIns="0" rIns="0" bIns="0" rtlCol="0" anchor="ctr" anchorCtr="0">
        <a:spAutoFit/>
      </a:bodyPr>
      <a:lstStyle>
        <a:defPPr marL="285750" marR="0" indent="-285750" defTabSz="914400" eaLnBrk="0" fontAlgn="auto" latinLnBrk="0" hangingPunct="0">
          <a:spcBef>
            <a:spcPts val="0"/>
          </a:spcBef>
          <a:spcAft>
            <a:spcPts val="300"/>
          </a:spcAft>
          <a:buClr>
            <a:schemeClr val="accent1"/>
          </a:buClr>
          <a:buSzTx/>
          <a:buFont typeface="Arial" panose="020B0604020202020204" pitchFamily="34" charset="0"/>
          <a:buChar char="›"/>
          <a:tabLst/>
          <a:defRPr sz="1400" kern="0" dirty="0" smtClean="0">
            <a:latin typeface="Verdana" pitchFamily="34" charset="0"/>
            <a:ea typeface="Verdana" pitchFamily="34" charset="0"/>
            <a:cs typeface="Verdana" pitchFamily="34" charset="0"/>
          </a:defRPr>
        </a:defPPr>
      </a:lstStyle>
    </a:txDef>
  </a:objectDefaults>
  <a:extraClrSchemeLst/>
  <a:extLst>
    <a:ext uri="{05A4C25C-085E-4340-85A3-A5531E510DB2}">
      <thm15:themeFamily xmlns="" xmlns:thm15="http://schemas.microsoft.com/office/thememl/2012/main" name="Presentation1" id="{7E352765-ADE5-4452-827B-0FA23281B98D}" vid="{ECCE4A5B-99CA-4D7A-AF9E-6F1FB2E316B6}"/>
    </a:ext>
  </a:extLst>
</a:theme>
</file>

<file path=ppt/theme/theme2.xml><?xml version="1.0" encoding="utf-8"?>
<a:theme xmlns:a="http://schemas.openxmlformats.org/drawingml/2006/main" name="Larissa-Design">
  <a:themeElements>
    <a:clrScheme name="IFX Neues Design 2015">
      <a:dk1>
        <a:srgbClr val="000000"/>
      </a:dk1>
      <a:lt1>
        <a:srgbClr val="FFFFFF"/>
      </a:lt1>
      <a:dk2>
        <a:srgbClr val="000000"/>
      </a:dk2>
      <a:lt2>
        <a:srgbClr val="928285"/>
      </a:lt2>
      <a:accent1>
        <a:srgbClr val="E30034"/>
      </a:accent1>
      <a:accent2>
        <a:srgbClr val="E9E6E6"/>
      </a:accent2>
      <a:accent3>
        <a:srgbClr val="9BC3B7"/>
      </a:accent3>
      <a:accent4>
        <a:srgbClr val="AEC067"/>
      </a:accent4>
      <a:accent5>
        <a:srgbClr val="EE813C"/>
      </a:accent5>
      <a:accent6>
        <a:srgbClr val="AB377A"/>
      </a:accent6>
      <a:hlink>
        <a:srgbClr val="1122CC"/>
      </a:hlink>
      <a:folHlink>
        <a:srgbClr val="1122CC"/>
      </a:folHlink>
    </a:clrScheme>
    <a:fontScheme name="Infineon Fonts">
      <a:majorFont>
        <a:latin typeface="Verdana"/>
        <a:ea typeface=""/>
        <a:cs typeface="Verdana"/>
      </a:majorFont>
      <a:minorFont>
        <a:latin typeface="Verdana"/>
        <a:ea typeface=""/>
        <a:cs typeface="Verdana"/>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Infineon_ColorTheme_2012">
      <a:dk1>
        <a:srgbClr val="00214A"/>
      </a:dk1>
      <a:lt1>
        <a:srgbClr val="FFFFFF"/>
      </a:lt1>
      <a:dk2>
        <a:srgbClr val="00214A"/>
      </a:dk2>
      <a:lt2>
        <a:srgbClr val="C8D8E6"/>
      </a:lt2>
      <a:accent1>
        <a:srgbClr val="B70D28"/>
      </a:accent1>
      <a:accent2>
        <a:srgbClr val="E3EBF2"/>
      </a:accent2>
      <a:accent3>
        <a:srgbClr val="005DA9"/>
      </a:accent3>
      <a:accent4>
        <a:srgbClr val="969696"/>
      </a:accent4>
      <a:accent5>
        <a:srgbClr val="FDC400"/>
      </a:accent5>
      <a:accent6>
        <a:srgbClr val="009651"/>
      </a:accent6>
      <a:hlink>
        <a:srgbClr val="1122CC"/>
      </a:hlink>
      <a:folHlink>
        <a:srgbClr val="1122CC"/>
      </a:folHlink>
    </a:clrScheme>
    <a:fontScheme name="Infineon Fonts">
      <a:majorFont>
        <a:latin typeface="Verdana"/>
        <a:ea typeface=""/>
        <a:cs typeface="Verdana"/>
      </a:majorFont>
      <a:minorFont>
        <a:latin typeface="Verdana"/>
        <a:ea typeface=""/>
        <a:cs typeface="Verdana"/>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2021</Words>
  <Application>Microsoft Office PowerPoint</Application>
  <PresentationFormat>On-screen Show (4:3)</PresentationFormat>
  <Paragraphs>346</Paragraphs>
  <Slides>19</Slides>
  <Notes>3</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Blank</vt:lpstr>
      <vt:lpstr>Modelling and Implemention of Real-world Fraud Detection System based on Artificial Neural networks</vt:lpstr>
      <vt:lpstr>Introduction</vt:lpstr>
      <vt:lpstr>Introduction.</vt:lpstr>
      <vt:lpstr>Modelling the Real-World FDS</vt:lpstr>
      <vt:lpstr>Challenges in Data Driven Fraud Detection Systems</vt:lpstr>
      <vt:lpstr>Challenges: Unbalanced/Skewed Data</vt:lpstr>
      <vt:lpstr>Algorithmic Level: Neural Nets</vt:lpstr>
      <vt:lpstr>Result: (3 Layer ANN)</vt:lpstr>
      <vt:lpstr>Undersampling for Unbalanced Classification.</vt:lpstr>
      <vt:lpstr>Posterior Probability Calibration for Model Learned on Undersampled Data.</vt:lpstr>
      <vt:lpstr>Posterior Probability Calibration for Model Learned on Undersampled Data.</vt:lpstr>
      <vt:lpstr>Classification Threshold Adjustment with calibrated probabilities.</vt:lpstr>
      <vt:lpstr>Classification Threshold Adjustment with calibrated probabilities.</vt:lpstr>
      <vt:lpstr>Results:</vt:lpstr>
      <vt:lpstr>Results</vt:lpstr>
      <vt:lpstr>Results:</vt:lpstr>
      <vt:lpstr>Future Works:</vt:lpstr>
      <vt:lpstr>References:</vt:lpstr>
      <vt:lpstr>PowerPoint Presentation</vt:lpstr>
    </vt:vector>
  </TitlesOfParts>
  <Manager/>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2018-04-17T05:49:18Z</dcterms:created>
  <dcterms:modified xsi:type="dcterms:W3CDTF">2018-04-19T15:18:47Z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ID">
    <vt:lpwstr/>
  </property>
  <property fmtid="{D5CDD505-2E9C-101B-9397-08002B2CF9AE}" pid="3" name="DocumentVersion">
    <vt:lpwstr/>
  </property>
  <property fmtid="{D5CDD505-2E9C-101B-9397-08002B2CF9AE}" pid="4" name="Proprietary">
    <vt:lpwstr/>
  </property>
  <property fmtid="{D5CDD505-2E9C-101B-9397-08002B2CF9AE}" pid="5" name="ConfidentialityMarking">
    <vt:lpwstr>restricted</vt:lpwstr>
  </property>
  <property fmtid="{D5CDD505-2E9C-101B-9397-08002B2CF9AE}" pid="6" name="AdditionalMarking">
    <vt:lpwstr/>
  </property>
  <property fmtid="{D5CDD505-2E9C-101B-9397-08002B2CF9AE}" pid="7" name="TemplateCompany">
    <vt:lpwstr>IFX</vt:lpwstr>
  </property>
  <property fmtid="{D5CDD505-2E9C-101B-9397-08002B2CF9AE}" pid="8" name="TemplateVersion">
    <vt:lpwstr>v.02.00.01-2016-05-01</vt:lpwstr>
  </property>
</Properties>
</file>