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7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hdphoto1.wdp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ym typeface="+mn-ea"/>
              </a:rPr>
              <a:t>Spark Funds – </a:t>
            </a:r>
            <a:r>
              <a:rPr lang="en-IN" sz="2800" b="1" dirty="0"/>
              <a:t>INVESTMENT CASE STUDY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SUBMISSION </a:t>
            </a:r>
            <a:endParaRPr lang="en-IN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" y="4566920"/>
            <a:ext cx="6424295" cy="1758315"/>
          </a:xfrm>
        </p:spPr>
        <p:txBody>
          <a:bodyPr>
            <a:normAutofit fontScale="25000"/>
          </a:bodyPr>
          <a:lstStyle/>
          <a:p>
            <a:pPr algn="l"/>
            <a:r>
              <a:rPr lang="en-IN" sz="4400" b="1" dirty="0"/>
              <a:t> </a:t>
            </a:r>
            <a:r>
              <a:rPr lang="en-IN" sz="6000" b="1" dirty="0"/>
              <a:t>Group Name:</a:t>
            </a:r>
            <a:endParaRPr lang="en-IN" sz="6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6000" dirty="0"/>
              <a:t> Puneet Agarwal</a:t>
            </a:r>
            <a:endParaRPr lang="en-IN" sz="6000" dirty="0"/>
          </a:p>
          <a:p>
            <a:pPr marL="457200" indent="-457200" algn="l">
              <a:buFont typeface="+mj-lt"/>
              <a:buAutoNum type="arabicPeriod"/>
            </a:pPr>
            <a:r>
              <a:rPr lang="en-IN" sz="6000" dirty="0"/>
              <a:t> Rakesh Gorai</a:t>
            </a:r>
            <a:endParaRPr lang="en-IN" sz="6000" dirty="0"/>
          </a:p>
          <a:p>
            <a:pPr marL="457200" indent="-457200" algn="l">
              <a:buFont typeface="+mj-lt"/>
              <a:buAutoNum type="arabicPeriod"/>
            </a:pPr>
            <a:r>
              <a:rPr lang="en-IN" sz="6000" dirty="0"/>
              <a:t> Sarathbabu Sankaran</a:t>
            </a:r>
            <a:endParaRPr lang="en-IN" sz="6000" dirty="0"/>
          </a:p>
          <a:p>
            <a:pPr marL="457200" indent="-457200" algn="l">
              <a:buFont typeface="+mj-lt"/>
              <a:buAutoNum type="arabicPeriod"/>
            </a:pPr>
            <a:r>
              <a:rPr lang="en-IN" sz="6000" dirty="0"/>
              <a:t> Vinayak Bandhu</a:t>
            </a:r>
            <a:endParaRPr lang="en-IN" sz="60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charset="0"/>
              </a:rPr>
              <a:t>Based on analysis, Spark fund should invest in the following countries:</a:t>
            </a:r>
            <a:endParaRPr lang="en-US" altLang="en-IN" sz="1400" dirty="0"/>
          </a:p>
          <a:p>
            <a:pPr marL="0" indent="0">
              <a:buNone/>
            </a:pPr>
            <a:endParaRPr lang="en-US" alt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4000" b="1" dirty="0"/>
              <a:t>Inferences</a:t>
            </a:r>
            <a:endParaRPr lang="en-IN" sz="3200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1527175" y="2290445"/>
          <a:ext cx="8925560" cy="404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80"/>
                <a:gridCol w="4462780"/>
              </a:tblGrid>
              <a:tr h="1010920"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Invest in countries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 Investment Sectors </a:t>
                      </a:r>
                      <a:endParaRPr lang="en-US" sz="2400"/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l">
                        <a:buNone/>
                      </a:pP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US" b="1"/>
                        <a:t>USA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• Others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Cleantech/Semiconductors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Social/Finance/Analytics/Advertising</a:t>
                      </a:r>
                      <a:endParaRPr lang="en-US"/>
                    </a:p>
                  </a:txBody>
                  <a:tcPr/>
                </a:tc>
              </a:tr>
              <a:tr h="1011555">
                <a:tc>
                  <a:txBody>
                    <a:bodyPr/>
                    <a:p>
                      <a:pPr algn="l">
                        <a:buNone/>
                      </a:pP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US" b="1"/>
                        <a:t>GBR (Great Britain)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• Others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Social/Finance/Analytics/Advertising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Cleantech/Semiconductors</a:t>
                      </a:r>
                      <a:endParaRPr lang="en-US"/>
                    </a:p>
                  </a:txBody>
                  <a:tcPr/>
                </a:tc>
              </a:tr>
              <a:tr h="1010920">
                <a:tc>
                  <a:txBody>
                    <a:bodyPr/>
                    <a:p>
                      <a:pPr algn="l">
                        <a:buNone/>
                      </a:pP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US" b="1"/>
                        <a:t>India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• Social/Finance/Analytics/Advertising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News, Search and Messaging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• Entertainment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Spark funds, an asset management company, is looking for a strategic investment options based on global trends.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A solution needs to be drawn keeping below limitations and business objectives in mind.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b="1" dirty="0">
                <a:latin typeface="Calibri" panose="020F0502020204030204" charset="0"/>
              </a:rPr>
              <a:t>Limitations:</a:t>
            </a:r>
            <a:endParaRPr lang="en-IN" sz="2000" b="1" dirty="0">
              <a:latin typeface="Calibri" panose="020F0502020204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latin typeface="Calibri" panose="020F0502020204030204" charset="0"/>
              </a:rPr>
              <a:t> 5 to 15 million USD will be investment per round.</a:t>
            </a:r>
            <a:endParaRPr lang="en-IN" sz="2000" dirty="0">
              <a:latin typeface="Calibri" panose="020F0502020204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000" dirty="0">
                <a:latin typeface="Calibri" panose="020F0502020204030204" charset="0"/>
              </a:rPr>
              <a:t> Investment will be only in English speaking countries for ease of communication.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b="1" dirty="0">
                <a:latin typeface="Calibri" panose="020F0502020204030204" charset="0"/>
              </a:rPr>
              <a:t>Business Objectives:</a:t>
            </a:r>
            <a:endParaRPr lang="en-IN" sz="2000" b="1" dirty="0">
              <a:latin typeface="Calibri" panose="020F0502020204030204" charset="0"/>
            </a:endParaRPr>
          </a:p>
          <a:p>
            <a:pPr marL="342900" indent="-342900" algn="l"/>
            <a:r>
              <a:rPr lang="en-IN" sz="2000" dirty="0">
                <a:latin typeface="Calibri" panose="020F0502020204030204" charset="0"/>
              </a:rPr>
              <a:t>Identifying best sectors, countries and investment type for making investment. </a:t>
            </a:r>
            <a:endParaRPr lang="en-IN" sz="2000" dirty="0">
              <a:latin typeface="Calibri" panose="020F0502020204030204" charset="0"/>
            </a:endParaRPr>
          </a:p>
          <a:p>
            <a:pPr marL="342900" indent="-342900" algn="l"/>
            <a:r>
              <a:rPr lang="en-IN" sz="2000" dirty="0">
                <a:latin typeface="Calibri" panose="020F0502020204030204" charset="0"/>
              </a:rPr>
              <a:t>Extensive analysis of Investment type, sector and country needs to be done.</a:t>
            </a:r>
            <a:endParaRPr lang="en-IN" sz="2000" dirty="0">
              <a:latin typeface="Calibri" panose="020F050202020403020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Spark Funds – Investment Strategy 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Strategic Investment Decision – Flow Chart</a:t>
            </a:r>
            <a:endParaRPr lang="en-IN" sz="4000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628140"/>
            <a:ext cx="11043285" cy="45853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Problem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644015"/>
            <a:ext cx="11666855" cy="5280025"/>
          </a:xfrm>
        </p:spPr>
        <p:txBody>
          <a:bodyPr>
            <a:normAutofit lnSpcReduction="20000"/>
          </a:bodyPr>
          <a:lstStyle/>
          <a:p>
            <a:pPr marL="0" indent="0" algn="l">
              <a:buNone/>
            </a:pPr>
            <a:r>
              <a:rPr lang="en-IN" sz="2000" b="1" dirty="0">
                <a:latin typeface="Calibri" panose="020F0502020204030204" charset="0"/>
              </a:rPr>
              <a:t>Understanding Data:</a:t>
            </a:r>
            <a:endParaRPr lang="en-IN" sz="2000" b="1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Companies – this dataset has information about companies and their categories 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Rounds – Investment preferences of the companies. Like amount, investment type, etc., 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b="1" dirty="0">
                <a:latin typeface="Calibri" panose="020F0502020204030204" charset="0"/>
              </a:rPr>
              <a:t>On high level following are stages in the workflow: </a:t>
            </a:r>
            <a:endParaRPr lang="en-IN" sz="2000" b="1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Gather data for the analysis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Clean the data for readability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Collate data in to a model</a:t>
            </a:r>
            <a:endParaRPr lang="en-US" alt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Filter model based on Investment type, Country and Sector 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Identify best possible investment options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Plot on the option for graphical representation.</a:t>
            </a:r>
            <a:endParaRPr 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Account for missing mappings in the mapping file.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b="1" dirty="0">
                <a:latin typeface="Calibri" panose="020F0502020204030204" charset="0"/>
              </a:rPr>
              <a:t>Tools for the workflow: </a:t>
            </a:r>
            <a:endParaRPr lang="en-IN" sz="2000" b="1" dirty="0">
              <a:latin typeface="Calibri" panose="020F0502020204030204" charset="0"/>
            </a:endParaRPr>
          </a:p>
          <a:p>
            <a:pPr marL="57150" indent="-285750" algn="l"/>
            <a:r>
              <a:rPr lang="en-US" altLang="en-IN" sz="2000" dirty="0">
                <a:latin typeface="Calibri" panose="020F0502020204030204" charset="0"/>
              </a:rPr>
              <a:t>Python Language</a:t>
            </a:r>
            <a:r>
              <a:rPr lang="en-IN" sz="2000" dirty="0">
                <a:latin typeface="Calibri" panose="020F0502020204030204" charset="0"/>
              </a:rPr>
              <a:t> is used for data cleansing and modelling </a:t>
            </a:r>
            <a:r>
              <a:rPr lang="en-US" altLang="en-IN" sz="2000" dirty="0">
                <a:latin typeface="Calibri" panose="020F0502020204030204" charset="0"/>
              </a:rPr>
              <a:t>by using </a:t>
            </a:r>
            <a:r>
              <a:rPr lang="en-US" altLang="en-IN" sz="2000" dirty="0">
                <a:latin typeface="Calibri" panose="020F0502020204030204" charset="0"/>
                <a:sym typeface="+mn-ea"/>
              </a:rPr>
              <a:t>Anaconda IDE.</a:t>
            </a:r>
            <a:endParaRPr lang="en-US" altLang="en-IN" sz="2000" dirty="0">
              <a:latin typeface="Calibri" panose="020F0502020204030204" charset="0"/>
            </a:endParaRPr>
          </a:p>
          <a:p>
            <a:pPr marL="57150" indent="-285750" algn="l"/>
            <a:r>
              <a:rPr lang="en-IN" sz="2000" dirty="0">
                <a:latin typeface="Calibri" panose="020F0502020204030204" charset="0"/>
              </a:rPr>
              <a:t>Tableau is used for plotting the results</a:t>
            </a:r>
            <a:endParaRPr lang="en-IN" sz="2000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Model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95" y="1103630"/>
            <a:ext cx="11379835" cy="5904230"/>
          </a:xfrm>
        </p:spPr>
        <p:txBody>
          <a:bodyPr>
            <a:normAutofit lnSpcReduction="10000"/>
          </a:bodyPr>
          <a:lstStyle/>
          <a:p>
            <a:pPr marL="0" algn="l">
              <a:buNone/>
            </a:pPr>
            <a:endParaRPr lang="en-IN" sz="14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Data quality is crucial for this step. We have companies, rounds and mapping information in files. This needs to be cleansed and built into a model.</a:t>
            </a:r>
            <a:endParaRPr lang="en-IN" sz="14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b="1" dirty="0">
                <a:latin typeface="Calibri" panose="020F0502020204030204" charset="0"/>
              </a:rPr>
              <a:t>Building model </a:t>
            </a:r>
            <a:r>
              <a:rPr lang="en-US" altLang="en-IN" sz="2000" b="1" dirty="0">
                <a:latin typeface="Calibri" panose="020F0502020204030204" charset="0"/>
              </a:rPr>
              <a:t>Python-Pandas </a:t>
            </a:r>
            <a:r>
              <a:rPr lang="en-IN" sz="2000" b="1" dirty="0">
                <a:latin typeface="Calibri" panose="020F0502020204030204" charset="0"/>
              </a:rPr>
              <a:t>is extensively used and following stages are addressed in building model: </a:t>
            </a:r>
            <a:endParaRPr lang="en-IN" sz="1400" b="1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Data Import</a:t>
            </a:r>
            <a:r>
              <a:rPr lang="en-IN" sz="2000" dirty="0">
                <a:latin typeface="Calibri" panose="020F0502020204030204" charset="0"/>
              </a:rPr>
              <a:t> – Import data from </a:t>
            </a:r>
            <a:r>
              <a:rPr lang="en-US" altLang="en-IN" sz="2000" dirty="0">
                <a:latin typeface="Calibri" panose="020F0502020204030204" charset="0"/>
              </a:rPr>
              <a:t>Companies.txt and rounds2.xlxs</a:t>
            </a:r>
            <a:r>
              <a:rPr lang="en-IN" sz="2000" dirty="0">
                <a:latin typeface="Calibri" panose="020F0502020204030204" charset="0"/>
              </a:rPr>
              <a:t>.</a:t>
            </a:r>
            <a:endParaRPr lang="en-IN" sz="20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Data Cleansing</a:t>
            </a:r>
            <a:r>
              <a:rPr lang="en-IN" sz="2000" dirty="0">
                <a:latin typeface="Calibri" panose="020F0502020204030204" charset="0"/>
              </a:rPr>
              <a:t> –Removing or correcting dirty data. Handling of NA values.</a:t>
            </a:r>
            <a:endParaRPr lang="en-IN" sz="20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Data Merging</a:t>
            </a:r>
            <a:r>
              <a:rPr lang="en-IN" sz="2000" dirty="0">
                <a:latin typeface="Calibri" panose="020F0502020204030204" charset="0"/>
              </a:rPr>
              <a:t> – Merge companies and investment round data to get fully readable data</a:t>
            </a:r>
            <a:r>
              <a:rPr lang="en-US" altLang="en-IN" sz="2000" dirty="0">
                <a:latin typeface="Calibri" panose="020F0502020204030204" charset="0"/>
              </a:rPr>
              <a:t>frame</a:t>
            </a:r>
            <a:r>
              <a:rPr lang="en-IN" sz="2000" dirty="0">
                <a:latin typeface="Calibri" panose="020F0502020204030204" charset="0"/>
              </a:rPr>
              <a:t> based on unique key </a:t>
            </a:r>
            <a:r>
              <a:rPr lang="en-US" altLang="en-IN" sz="2000" dirty="0">
                <a:latin typeface="Calibri" panose="020F0502020204030204" charset="0"/>
              </a:rPr>
              <a:t>company parmalink field</a:t>
            </a:r>
            <a:r>
              <a:rPr lang="en-IN" sz="2000" dirty="0">
                <a:latin typeface="Calibri" panose="020F0502020204030204" charset="0"/>
              </a:rPr>
              <a:t>.</a:t>
            </a:r>
            <a:endParaRPr lang="en-IN" sz="20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Data Mapping</a:t>
            </a:r>
            <a:r>
              <a:rPr lang="en-IN" sz="2000" dirty="0">
                <a:latin typeface="Calibri" panose="020F0502020204030204" charset="0"/>
              </a:rPr>
              <a:t> – Mapping dataset for identifying sectors and investment preferences and also define the missing mappings by mapping the primary sectors to the nearest logical main sector. </a:t>
            </a:r>
            <a:endParaRPr lang="en-IN" sz="20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Filtering </a:t>
            </a:r>
            <a:r>
              <a:rPr lang="en-IN" sz="2000" dirty="0">
                <a:latin typeface="Calibri" panose="020F0502020204030204" charset="0"/>
              </a:rPr>
              <a:t>– To identify preferred investment options for Spark Funds to invest. </a:t>
            </a:r>
            <a:endParaRPr lang="en-IN" sz="20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dirty="0">
                <a:latin typeface="Calibri" panose="020F0502020204030204" charset="0"/>
              </a:rPr>
              <a:t>• Exporting Data</a:t>
            </a:r>
            <a:r>
              <a:rPr lang="en-IN" sz="2000" dirty="0">
                <a:latin typeface="Calibri" panose="020F0502020204030204" charset="0"/>
              </a:rPr>
              <a:t> – For tableau plotting data is exported.</a:t>
            </a:r>
            <a:endParaRPr lang="en-IN" sz="1200" dirty="0">
              <a:latin typeface="Calibri" panose="020F0502020204030204" charset="0"/>
            </a:endParaRPr>
          </a:p>
          <a:p>
            <a:pPr marL="0" algn="l">
              <a:buNone/>
            </a:pPr>
            <a:r>
              <a:rPr lang="en-IN" sz="2000" b="1" dirty="0">
                <a:latin typeface="Calibri" panose="020F0502020204030204" charset="0"/>
              </a:rPr>
              <a:t>Model Objectives – based on above model following are the primary goals. </a:t>
            </a:r>
            <a:endParaRPr lang="en-IN" sz="1400" b="1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dirty="0">
                <a:latin typeface="Calibri" panose="020F0502020204030204" charset="0"/>
              </a:rPr>
              <a:t>• Investment type analysis: ability to identify best suited categories for the investment. 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dirty="0">
                <a:latin typeface="Calibri" panose="020F0502020204030204" charset="0"/>
              </a:rPr>
              <a:t>• Country Analysis: list out countries having most investment in the past.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r>
              <a:rPr lang="en-IN" sz="2000" dirty="0">
                <a:latin typeface="Calibri" panose="020F0502020204030204" charset="0"/>
                <a:sym typeface="+mn-ea"/>
              </a:rPr>
              <a:t>• </a:t>
            </a:r>
            <a:r>
              <a:rPr lang="en-IN" sz="2000" dirty="0">
                <a:latin typeface="Calibri" panose="020F0502020204030204" charset="0"/>
                <a:sym typeface="+mn-ea"/>
              </a:rPr>
              <a:t>Sector Analysis: understanding investment distribution among sectors.</a:t>
            </a: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endParaRPr lang="en-IN" sz="2000" dirty="0">
              <a:latin typeface="Calibri" panose="020F0502020204030204" charset="0"/>
            </a:endParaRPr>
          </a:p>
          <a:p>
            <a:pPr marL="0" indent="0" algn="l">
              <a:buNone/>
            </a:pP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endParaRPr lang="en-IN" sz="2000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854835"/>
            <a:ext cx="11878310" cy="45396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dirty="0">
                <a:latin typeface="Calibri" panose="020F0502020204030204" charset="0"/>
              </a:rPr>
              <a:t>Based on the </a:t>
            </a:r>
            <a:r>
              <a:rPr lang="en-US" altLang="en-IN" sz="2000" dirty="0">
                <a:latin typeface="Calibri" panose="020F0502020204030204" charset="0"/>
              </a:rPr>
              <a:t>bussiness</a:t>
            </a:r>
            <a:r>
              <a:rPr lang="en-IN" sz="2000" dirty="0">
                <a:latin typeface="Calibri" panose="020F0502020204030204" charset="0"/>
              </a:rPr>
              <a:t> model, below are the representations done.Spark Funds can easily deduce required results form the mode.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Identify unique companies and handle NA</a:t>
            </a:r>
            <a:r>
              <a:rPr lang="en-US" altLang="en-IN" sz="2000" dirty="0">
                <a:latin typeface="Calibri" panose="020F0502020204030204" charset="0"/>
              </a:rPr>
              <a:t>N</a:t>
            </a:r>
            <a:r>
              <a:rPr lang="en-IN" sz="2000" dirty="0">
                <a:latin typeface="Calibri" panose="020F0502020204030204" charset="0"/>
              </a:rPr>
              <a:t> values for raised_amout_usd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List average funding for each of investment types. (Venture, Angel, Seed and Private Equity type).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Country-wise funding in sectors for any chosen investment type. List top 9 countries for investment type chosen.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List top 3 English speaking countries for identifying investment-friendly options.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Sector-wise investment in each country. Total number of investments and total value of investment in USD.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Top, second and third best sectors based on count of investments.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Number of investments in top, second and third best sectors.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Which companies received highest investment in top and second best sectors. </a:t>
            </a:r>
            <a:endParaRPr lang="en-IN" sz="2000" dirty="0">
              <a:latin typeface="Calibri" panose="020F0502020204030204" charset="0"/>
            </a:endParaRPr>
          </a:p>
          <a:p>
            <a:pPr marL="114300" indent="-342900" algn="l"/>
            <a:r>
              <a:rPr lang="en-IN" sz="2000" dirty="0">
                <a:latin typeface="Calibri" panose="020F0502020204030204" charset="0"/>
              </a:rPr>
              <a:t>Graphical representation done in Tableau and displayed in next sections of the presentation.</a:t>
            </a:r>
            <a:endParaRPr lang="en-IN" sz="2000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Investments based on Funding Type (FT)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015" y="670560"/>
            <a:ext cx="10438130" cy="9613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Total amount of investments among top 9 countries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Number of Investments in top 3 sectors among preferred countries</a:t>
            </a:r>
            <a:endParaRPr lang="en-IN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4027</Words>
  <Application>WPS Presentation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Calibri</vt:lpstr>
      <vt:lpstr>Calibri Light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whacky</cp:lastModifiedBy>
  <cp:revision>25</cp:revision>
  <dcterms:created xsi:type="dcterms:W3CDTF">2016-06-09T08:16:00Z</dcterms:created>
  <dcterms:modified xsi:type="dcterms:W3CDTF">2018-11-03T10:05:07Z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