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67" r:id="rId8"/>
    <p:sldId id="262" r:id="rId9"/>
    <p:sldId id="268" r:id="rId10"/>
    <p:sldId id="269"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endParaRPr lang="en-US" dirty="0"/>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70C018FE-C8D6-4A9C-A702-41F1E0C1C45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0C018FE-C8D6-4A9C-A702-41F1E0C1C45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0C018FE-C8D6-4A9C-A702-41F1E0C1C45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microsoft.com/office/2007/relationships/hdphoto" Target="../media/hdphoto1.wdp"/><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endParaRPr lang="en-IN" dirty="0"/>
          </a:p>
        </p:txBody>
      </p:sp>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3">
            <a:extLst>
              <a:ext uri="{BEBA8EAE-BF5A-486C-A8C5-ECC9F3942E4B}">
                <a14:imgProps xmlns:a14="http://schemas.microsoft.com/office/drawing/2010/main">
                  <a14:imgLayer r:embed="rId14">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pPr algn="ctr"/>
            <a:r>
              <a:rPr lang="en-IN" sz="2800" b="1" dirty="0">
                <a:sym typeface="+mn-ea"/>
              </a:rPr>
              <a:t>Spark Funds – </a:t>
            </a:r>
            <a:r>
              <a:rPr lang="en-IN" sz="2800" b="1" dirty="0"/>
              <a:t>INVESTMENT CASE STUDY </a:t>
            </a:r>
            <a:br>
              <a:rPr lang="en-IN" sz="2800" b="1" dirty="0"/>
            </a:br>
            <a:br>
              <a:rPr lang="en-IN" sz="2800" b="1" dirty="0"/>
            </a:br>
            <a:r>
              <a:rPr lang="en-IN" sz="2800" b="1" dirty="0"/>
              <a:t>SUBMISSION </a:t>
            </a:r>
            <a:endParaRPr lang="en-IN" sz="2800" b="1" dirty="0"/>
          </a:p>
        </p:txBody>
      </p:sp>
      <p:sp>
        <p:nvSpPr>
          <p:cNvPr id="3" name="Subtitle 2"/>
          <p:cNvSpPr>
            <a:spLocks noGrp="1"/>
          </p:cNvSpPr>
          <p:nvPr>
            <p:ph type="subTitle" idx="1"/>
          </p:nvPr>
        </p:nvSpPr>
        <p:spPr>
          <a:xfrm>
            <a:off x="388620" y="4566920"/>
            <a:ext cx="6424295" cy="1758315"/>
          </a:xfrm>
        </p:spPr>
        <p:txBody>
          <a:bodyPr>
            <a:normAutofit fontScale="25000"/>
          </a:bodyPr>
          <a:lstStyle/>
          <a:p>
            <a:pPr algn="l"/>
            <a:r>
              <a:rPr lang="en-IN" sz="4400" b="1" dirty="0"/>
              <a:t> </a:t>
            </a:r>
            <a:r>
              <a:rPr lang="en-IN" sz="6000" b="1" dirty="0"/>
              <a:t>Group </a:t>
            </a:r>
            <a:r>
              <a:rPr lang="en-US" altLang="en-IN" sz="6000" b="1" dirty="0"/>
              <a:t>Members</a:t>
            </a:r>
            <a:r>
              <a:rPr lang="en-IN" sz="6000" b="1" dirty="0"/>
              <a:t>: </a:t>
            </a:r>
            <a:endParaRPr lang="en-IN" sz="6000" b="1" dirty="0"/>
          </a:p>
          <a:p>
            <a:pPr marL="457200" indent="-457200" algn="l">
              <a:buFont typeface="+mj-lt"/>
              <a:buAutoNum type="arabicPeriod"/>
            </a:pPr>
            <a:r>
              <a:rPr lang="en-IN" sz="6000" dirty="0"/>
              <a:t> Puneet Agarwal</a:t>
            </a:r>
            <a:endParaRPr lang="en-IN" sz="6000" dirty="0"/>
          </a:p>
          <a:p>
            <a:pPr marL="457200" indent="-457200" algn="l">
              <a:buFont typeface="+mj-lt"/>
              <a:buAutoNum type="arabicPeriod"/>
            </a:pPr>
            <a:r>
              <a:rPr lang="en-IN" sz="6000" dirty="0"/>
              <a:t> Rakesh Gorai</a:t>
            </a:r>
            <a:endParaRPr lang="en-IN" sz="6000" dirty="0"/>
          </a:p>
          <a:p>
            <a:pPr marL="457200" indent="-457200" algn="l">
              <a:buFont typeface="+mj-lt"/>
              <a:buAutoNum type="arabicPeriod"/>
            </a:pPr>
            <a:r>
              <a:rPr lang="en-IN" sz="6000" dirty="0"/>
              <a:t> Sarathbabu Sankaran</a:t>
            </a:r>
            <a:endParaRPr lang="en-IN" sz="6000" dirty="0"/>
          </a:p>
          <a:p>
            <a:pPr marL="457200" indent="-457200" algn="l">
              <a:buFont typeface="+mj-lt"/>
              <a:buAutoNum type="arabicPeriod"/>
            </a:pPr>
            <a:r>
              <a:rPr lang="en-IN" sz="6000" dirty="0"/>
              <a:t> Vinayak Bandhu</a:t>
            </a:r>
            <a:endParaRPr lang="en-IN" sz="6000" dirty="0"/>
          </a:p>
          <a:p>
            <a:pPr marL="457200" indent="-457200" algn="l">
              <a:buFont typeface="+mj-lt"/>
              <a:buAutoNum type="arabicPeriod"/>
            </a:pPr>
            <a:endParaRPr lang="en-I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000" dirty="0">
                <a:latin typeface="Calibri" panose="020F0502020204030204" charset="0"/>
              </a:rPr>
              <a:t>Based on analysis, Spark fund should invest in the following countries:</a:t>
            </a:r>
            <a:endParaRPr lang="en-US" altLang="en-IN" sz="1400" dirty="0"/>
          </a:p>
          <a:p>
            <a:pPr marL="0" indent="0">
              <a:buNone/>
            </a:pPr>
            <a:endParaRPr lang="en-US" altLang="en-IN" sz="1400" dirty="0"/>
          </a:p>
        </p:txBody>
      </p:sp>
      <p:sp>
        <p:nvSpPr>
          <p:cNvPr id="5" name="Title 1"/>
          <p:cNvSpPr>
            <a:spLocks noGrp="1"/>
          </p:cNvSpPr>
          <p:nvPr>
            <p:ph type="title"/>
          </p:nvPr>
        </p:nvSpPr>
        <p:spPr>
          <a:xfrm>
            <a:off x="1136469" y="640080"/>
            <a:ext cx="9313817" cy="856138"/>
          </a:xfrm>
        </p:spPr>
        <p:txBody>
          <a:bodyPr/>
          <a:lstStyle/>
          <a:p>
            <a:pPr algn="ctr"/>
            <a:r>
              <a:rPr lang="en-IN" sz="4000" b="1" dirty="0"/>
              <a:t>Inferences</a:t>
            </a:r>
            <a:endParaRPr lang="en-IN" sz="3200" dirty="0"/>
          </a:p>
        </p:txBody>
      </p:sp>
      <p:graphicFrame>
        <p:nvGraphicFramePr>
          <p:cNvPr id="2" name="Table 1"/>
          <p:cNvGraphicFramePr/>
          <p:nvPr/>
        </p:nvGraphicFramePr>
        <p:xfrm>
          <a:off x="1527175" y="2290445"/>
          <a:ext cx="8925560" cy="4045585"/>
        </p:xfrm>
        <a:graphic>
          <a:graphicData uri="http://schemas.openxmlformats.org/drawingml/2006/table">
            <a:tbl>
              <a:tblPr firstRow="1" bandRow="1">
                <a:tableStyleId>{5C22544A-7EE6-4342-B048-85BDC9FD1C3A}</a:tableStyleId>
              </a:tblPr>
              <a:tblGrid>
                <a:gridCol w="4462780"/>
                <a:gridCol w="4462780"/>
              </a:tblGrid>
              <a:tr h="1010920">
                <a:tc>
                  <a:txBody>
                    <a:bodyPr/>
                    <a:p>
                      <a:pPr algn="ctr">
                        <a:buNone/>
                      </a:pPr>
                      <a:endParaRPr lang="en-US" sz="2400"/>
                    </a:p>
                    <a:p>
                      <a:pPr algn="ctr">
                        <a:buNone/>
                      </a:pPr>
                      <a:r>
                        <a:rPr lang="en-US" sz="2400"/>
                        <a:t>Invest in countries</a:t>
                      </a:r>
                      <a:endParaRPr lang="en-US" sz="2400"/>
                    </a:p>
                  </a:txBody>
                  <a:tcPr/>
                </a:tc>
                <a:tc>
                  <a:txBody>
                    <a:bodyPr/>
                    <a:p>
                      <a:pPr algn="ctr">
                        <a:buNone/>
                      </a:pPr>
                      <a:endParaRPr lang="en-US" sz="2400"/>
                    </a:p>
                    <a:p>
                      <a:pPr algn="ctr">
                        <a:buNone/>
                      </a:pPr>
                      <a:r>
                        <a:rPr lang="en-US" sz="2400"/>
                        <a:t> Investment Sectors </a:t>
                      </a:r>
                      <a:endParaRPr lang="en-US" sz="2400"/>
                    </a:p>
                  </a:txBody>
                  <a:tcPr/>
                </a:tc>
              </a:tr>
              <a:tr h="1012190">
                <a:tc>
                  <a:txBody>
                    <a:bodyPr/>
                    <a:p>
                      <a:pPr algn="l">
                        <a:buNone/>
                      </a:pPr>
                      <a:endParaRPr lang="en-US" b="1"/>
                    </a:p>
                    <a:p>
                      <a:pPr algn="l">
                        <a:buNone/>
                      </a:pPr>
                      <a:r>
                        <a:rPr lang="en-US" b="1"/>
                        <a:t>USA</a:t>
                      </a:r>
                      <a:endParaRPr lang="en-US" b="1"/>
                    </a:p>
                  </a:txBody>
                  <a:tcPr/>
                </a:tc>
                <a:tc>
                  <a:txBody>
                    <a:bodyPr/>
                    <a:p>
                      <a:pPr>
                        <a:buNone/>
                      </a:pPr>
                      <a:r>
                        <a:rPr lang="en-US"/>
                        <a:t>• Others </a:t>
                      </a:r>
                      <a:endParaRPr lang="en-US"/>
                    </a:p>
                    <a:p>
                      <a:pPr>
                        <a:buNone/>
                      </a:pPr>
                      <a:r>
                        <a:rPr lang="en-US"/>
                        <a:t>• Cleantech/Semiconductors </a:t>
                      </a:r>
                      <a:endParaRPr lang="en-US"/>
                    </a:p>
                    <a:p>
                      <a:pPr>
                        <a:buNone/>
                      </a:pPr>
                      <a:r>
                        <a:rPr lang="en-US"/>
                        <a:t>• Social/Finance/Analytics/Advertising</a:t>
                      </a:r>
                      <a:endParaRPr lang="en-US"/>
                    </a:p>
                  </a:txBody>
                  <a:tcPr/>
                </a:tc>
              </a:tr>
              <a:tr h="1011555">
                <a:tc>
                  <a:txBody>
                    <a:bodyPr/>
                    <a:p>
                      <a:pPr algn="l">
                        <a:buNone/>
                      </a:pPr>
                      <a:endParaRPr lang="en-US" b="1"/>
                    </a:p>
                    <a:p>
                      <a:pPr algn="l">
                        <a:buNone/>
                      </a:pPr>
                      <a:r>
                        <a:rPr lang="en-US" b="1"/>
                        <a:t>GBR (Great Britain)</a:t>
                      </a:r>
                      <a:endParaRPr lang="en-US" b="1"/>
                    </a:p>
                  </a:txBody>
                  <a:tcPr/>
                </a:tc>
                <a:tc>
                  <a:txBody>
                    <a:bodyPr/>
                    <a:p>
                      <a:pPr>
                        <a:buNone/>
                      </a:pPr>
                      <a:r>
                        <a:rPr lang="en-US"/>
                        <a:t>• Others </a:t>
                      </a:r>
                      <a:endParaRPr lang="en-US"/>
                    </a:p>
                    <a:p>
                      <a:pPr>
                        <a:buNone/>
                      </a:pPr>
                      <a:r>
                        <a:rPr lang="en-US"/>
                        <a:t>• Social/Finance/Analytics/Advertising </a:t>
                      </a:r>
                      <a:endParaRPr lang="en-US"/>
                    </a:p>
                    <a:p>
                      <a:pPr>
                        <a:buNone/>
                      </a:pPr>
                      <a:r>
                        <a:rPr lang="en-US"/>
                        <a:t>• Cleantech/Semiconductors</a:t>
                      </a:r>
                      <a:endParaRPr lang="en-US"/>
                    </a:p>
                  </a:txBody>
                  <a:tcPr/>
                </a:tc>
              </a:tr>
              <a:tr h="1010920">
                <a:tc>
                  <a:txBody>
                    <a:bodyPr/>
                    <a:p>
                      <a:pPr algn="l">
                        <a:buNone/>
                      </a:pPr>
                      <a:endParaRPr lang="en-US" b="1"/>
                    </a:p>
                    <a:p>
                      <a:pPr algn="l">
                        <a:buNone/>
                      </a:pPr>
                      <a:r>
                        <a:rPr lang="en-US" b="1"/>
                        <a:t>India</a:t>
                      </a:r>
                      <a:endParaRPr lang="en-US" b="1"/>
                    </a:p>
                  </a:txBody>
                  <a:tcPr/>
                </a:tc>
                <a:tc>
                  <a:txBody>
                    <a:bodyPr/>
                    <a:p>
                      <a:pPr>
                        <a:buNone/>
                      </a:pPr>
                      <a:r>
                        <a:rPr lang="en-US"/>
                        <a:t>• Social/Finance/Analytics/Advertising </a:t>
                      </a:r>
                      <a:endParaRPr lang="en-US"/>
                    </a:p>
                    <a:p>
                      <a:pPr>
                        <a:buNone/>
                      </a:pPr>
                      <a:r>
                        <a:rPr lang="en-US"/>
                        <a:t>• News, Search and Messaging </a:t>
                      </a:r>
                      <a:endParaRPr lang="en-US"/>
                    </a:p>
                    <a:p>
                      <a:pPr>
                        <a:buNone/>
                      </a:pPr>
                      <a:r>
                        <a:rPr lang="en-US"/>
                        <a:t>• Entertainment</a:t>
                      </a:r>
                      <a:endParaRPr lang="en-US"/>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7150" indent="-285750" algn="l"/>
            <a:r>
              <a:rPr lang="en-IN" sz="2000" dirty="0">
                <a:latin typeface="Calibri" panose="020F0502020204030204" charset="0"/>
              </a:rPr>
              <a:t>Spark funds, an asset management company, is looking for a strategic investment options based on global trends.</a:t>
            </a:r>
            <a:endParaRPr lang="en-IN" sz="2000" dirty="0">
              <a:latin typeface="Calibri" panose="020F0502020204030204" charset="0"/>
            </a:endParaRPr>
          </a:p>
          <a:p>
            <a:pPr marL="57150" indent="-285750" algn="l"/>
            <a:r>
              <a:rPr lang="en-IN" sz="2000" dirty="0">
                <a:latin typeface="Calibri" panose="020F0502020204030204" charset="0"/>
              </a:rPr>
              <a:t>A solution needs to be drawn keeping below limitations and business objectives in mind.</a:t>
            </a:r>
            <a:endParaRPr lang="en-IN" sz="2000" b="1" dirty="0">
              <a:latin typeface="Calibri" panose="020F0502020204030204" charset="0"/>
            </a:endParaRPr>
          </a:p>
          <a:p>
            <a:pPr marL="0" indent="0" algn="l">
              <a:buNone/>
            </a:pPr>
            <a:r>
              <a:rPr lang="en-IN" sz="2000" b="1" dirty="0">
                <a:latin typeface="Calibri" panose="020F0502020204030204" charset="0"/>
                <a:sym typeface="+mn-ea"/>
              </a:rPr>
              <a:t>Business Objectives:</a:t>
            </a:r>
            <a:endParaRPr lang="en-IN" sz="2000" b="1" dirty="0">
              <a:latin typeface="Calibri" panose="020F0502020204030204" charset="0"/>
            </a:endParaRPr>
          </a:p>
          <a:p>
            <a:pPr marL="342900" indent="-342900" algn="l"/>
            <a:r>
              <a:rPr lang="en-IN" sz="2000" dirty="0">
                <a:latin typeface="Calibri" panose="020F0502020204030204" charset="0"/>
                <a:sym typeface="+mn-ea"/>
              </a:rPr>
              <a:t>Identifying best sectors, countries and investment type for making investment. </a:t>
            </a:r>
            <a:endParaRPr lang="en-IN" sz="2000" dirty="0">
              <a:latin typeface="Calibri" panose="020F0502020204030204" charset="0"/>
            </a:endParaRPr>
          </a:p>
          <a:p>
            <a:pPr marL="342900" indent="-342900" algn="l"/>
            <a:r>
              <a:rPr lang="en-IN" sz="2000" dirty="0">
                <a:latin typeface="Calibri" panose="020F0502020204030204" charset="0"/>
                <a:sym typeface="+mn-ea"/>
              </a:rPr>
              <a:t>Extensive analysis of Investment type, sector and country needs to be done.</a:t>
            </a:r>
            <a:endParaRPr lang="en-IN" sz="2000" dirty="0">
              <a:latin typeface="Calibri" panose="020F0502020204030204" charset="0"/>
            </a:endParaRPr>
          </a:p>
          <a:p>
            <a:pPr marL="0" indent="0" algn="l">
              <a:buNone/>
            </a:pPr>
            <a:r>
              <a:rPr lang="en-IN" sz="2000" b="1" dirty="0">
                <a:latin typeface="Calibri" panose="020F0502020204030204" charset="0"/>
              </a:rPr>
              <a:t>Limitations:</a:t>
            </a:r>
            <a:endParaRPr lang="en-IN" sz="2000" b="1" dirty="0">
              <a:latin typeface="Calibri" panose="020F0502020204030204" charset="0"/>
            </a:endParaRPr>
          </a:p>
          <a:p>
            <a:pPr marL="342900" indent="-342900" algn="l"/>
            <a:r>
              <a:rPr lang="en-IN" sz="2000" dirty="0">
                <a:latin typeface="Calibri" panose="020F0502020204030204" charset="0"/>
              </a:rPr>
              <a:t>5 to 15 million USD will be investment per round.</a:t>
            </a:r>
            <a:endParaRPr lang="en-IN" sz="2000" dirty="0">
              <a:latin typeface="Calibri" panose="020F0502020204030204" charset="0"/>
            </a:endParaRPr>
          </a:p>
          <a:p>
            <a:pPr marL="342900" indent="-342900" algn="l"/>
            <a:r>
              <a:rPr lang="en-IN" sz="2000" dirty="0">
                <a:latin typeface="Calibri" panose="020F0502020204030204" charset="0"/>
              </a:rPr>
              <a:t>Investment will be only in English speaking countries for ease of communication.</a:t>
            </a:r>
            <a:endParaRPr lang="en-IN" sz="2000" dirty="0">
              <a:latin typeface="Calibri" panose="020F0502020204030204" charset="0"/>
            </a:endParaRPr>
          </a:p>
          <a:p>
            <a:pPr marL="0" indent="0" algn="l">
              <a:buNone/>
            </a:pPr>
            <a:endParaRPr lang="en-IN" sz="2000" dirty="0">
              <a:latin typeface="Calibri" panose="020F0502020204030204" charset="0"/>
            </a:endParaRPr>
          </a:p>
        </p:txBody>
      </p:sp>
      <p:sp>
        <p:nvSpPr>
          <p:cNvPr id="5" name="Title 1"/>
          <p:cNvSpPr>
            <a:spLocks noGrp="1"/>
          </p:cNvSpPr>
          <p:nvPr>
            <p:ph type="title"/>
          </p:nvPr>
        </p:nvSpPr>
        <p:spPr>
          <a:xfrm>
            <a:off x="1136469" y="640080"/>
            <a:ext cx="9313817" cy="856138"/>
          </a:xfrm>
        </p:spPr>
        <p:txBody>
          <a:bodyPr/>
          <a:lstStyle/>
          <a:p>
            <a:pPr algn="ctr"/>
            <a:r>
              <a:rPr lang="en-IN" b="1" dirty="0"/>
              <a:t>Spark Funds – Investment Strategy </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type="title"/>
          </p:nvPr>
        </p:nvSpPr>
        <p:spPr>
          <a:xfrm>
            <a:off x="1213304" y="278765"/>
            <a:ext cx="9313817" cy="856138"/>
          </a:xfrm>
        </p:spPr>
        <p:txBody>
          <a:bodyPr>
            <a:normAutofit fontScale="90000"/>
          </a:bodyPr>
          <a:lstStyle/>
          <a:p>
            <a:pPr algn="ctr"/>
            <a:r>
              <a:rPr lang="en-IN" sz="4000" b="1" dirty="0"/>
              <a:t>Strategic Investment Decision – Flow Chart</a:t>
            </a:r>
            <a:endParaRPr lang="en-IN" sz="4000" b="1" dirty="0"/>
          </a:p>
        </p:txBody>
      </p:sp>
      <p:sp>
        <p:nvSpPr>
          <p:cNvPr id="54" name="Flowchart: Multidocument 53"/>
          <p:cNvSpPr/>
          <p:nvPr/>
        </p:nvSpPr>
        <p:spPr>
          <a:xfrm>
            <a:off x="1318260" y="1981835"/>
            <a:ext cx="1781810" cy="1087755"/>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5" name="Flowchart: Merge 54"/>
          <p:cNvSpPr/>
          <p:nvPr/>
        </p:nvSpPr>
        <p:spPr>
          <a:xfrm>
            <a:off x="1042670" y="3735705"/>
            <a:ext cx="1915795" cy="1011555"/>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6" name="Flowchart: Data 55"/>
          <p:cNvSpPr/>
          <p:nvPr/>
        </p:nvSpPr>
        <p:spPr>
          <a:xfrm>
            <a:off x="1062355" y="5389245"/>
            <a:ext cx="1875790" cy="847725"/>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7" name="Text Box 56"/>
          <p:cNvSpPr txBox="1"/>
          <p:nvPr/>
        </p:nvSpPr>
        <p:spPr>
          <a:xfrm>
            <a:off x="1424305" y="3697605"/>
            <a:ext cx="1674495" cy="916940"/>
          </a:xfrm>
          <a:prstGeom prst="rect">
            <a:avLst/>
          </a:prstGeom>
          <a:noFill/>
        </p:spPr>
        <p:txBody>
          <a:bodyPr wrap="square" rtlCol="0">
            <a:spAutoFit/>
          </a:bodyPr>
          <a:p>
            <a:r>
              <a:rPr lang="en-US"/>
              <a:t>Merging and         Cleaning</a:t>
            </a:r>
            <a:endParaRPr lang="en-US"/>
          </a:p>
          <a:p>
            <a:r>
              <a:rPr lang="en-US"/>
              <a:t>      Data</a:t>
            </a:r>
            <a:endParaRPr lang="en-US"/>
          </a:p>
        </p:txBody>
      </p:sp>
      <p:cxnSp>
        <p:nvCxnSpPr>
          <p:cNvPr id="58" name="Straight Arrow Connector 57"/>
          <p:cNvCxnSpPr/>
          <p:nvPr/>
        </p:nvCxnSpPr>
        <p:spPr>
          <a:xfrm>
            <a:off x="2025015" y="3069590"/>
            <a:ext cx="9525" cy="6305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 Box 58"/>
          <p:cNvSpPr txBox="1"/>
          <p:nvPr/>
        </p:nvSpPr>
        <p:spPr>
          <a:xfrm>
            <a:off x="1386205" y="2234565"/>
            <a:ext cx="1286510" cy="916940"/>
          </a:xfrm>
          <a:prstGeom prst="rect">
            <a:avLst/>
          </a:prstGeom>
          <a:noFill/>
        </p:spPr>
        <p:txBody>
          <a:bodyPr wrap="square" rtlCol="0">
            <a:spAutoFit/>
          </a:bodyPr>
          <a:p>
            <a:r>
              <a:rPr lang="en-US"/>
              <a:t>Market</a:t>
            </a:r>
            <a:endParaRPr lang="en-US"/>
          </a:p>
          <a:p>
            <a:r>
              <a:rPr lang="en-US"/>
              <a:t>Informaton file</a:t>
            </a:r>
            <a:endParaRPr lang="en-US"/>
          </a:p>
        </p:txBody>
      </p:sp>
      <p:sp>
        <p:nvSpPr>
          <p:cNvPr id="60" name="Text Box 59"/>
          <p:cNvSpPr txBox="1"/>
          <p:nvPr/>
        </p:nvSpPr>
        <p:spPr>
          <a:xfrm>
            <a:off x="1318260" y="5628640"/>
            <a:ext cx="2117090" cy="368300"/>
          </a:xfrm>
          <a:prstGeom prst="rect">
            <a:avLst/>
          </a:prstGeom>
          <a:noFill/>
        </p:spPr>
        <p:txBody>
          <a:bodyPr wrap="square" rtlCol="0">
            <a:spAutoFit/>
          </a:bodyPr>
          <a:p>
            <a:r>
              <a:rPr lang="en-US"/>
              <a:t>Data Analysis</a:t>
            </a:r>
            <a:endParaRPr lang="en-US"/>
          </a:p>
        </p:txBody>
      </p:sp>
      <p:cxnSp>
        <p:nvCxnSpPr>
          <p:cNvPr id="61" name="Straight Arrow Connector 60"/>
          <p:cNvCxnSpPr/>
          <p:nvPr/>
        </p:nvCxnSpPr>
        <p:spPr>
          <a:xfrm>
            <a:off x="1993900" y="4747260"/>
            <a:ext cx="6350" cy="641985"/>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0825" y="1428115"/>
            <a:ext cx="4117975" cy="5174615"/>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a:off x="250825" y="1428115"/>
            <a:ext cx="3099435" cy="460375"/>
          </a:xfrm>
          <a:prstGeom prst="rect">
            <a:avLst/>
          </a:prstGeom>
          <a:noFill/>
        </p:spPr>
        <p:txBody>
          <a:bodyPr wrap="square" rtlCol="0">
            <a:spAutoFit/>
          </a:bodyPr>
          <a:p>
            <a:r>
              <a:rPr lang="en-US" sz="2400" b="1"/>
              <a:t>Data Preparation</a:t>
            </a:r>
            <a:r>
              <a:rPr lang="en-US"/>
              <a:t> </a:t>
            </a:r>
            <a:endParaRPr lang="en-US"/>
          </a:p>
        </p:txBody>
      </p:sp>
      <p:sp>
        <p:nvSpPr>
          <p:cNvPr id="64" name="Rectangle 63"/>
          <p:cNvSpPr/>
          <p:nvPr/>
        </p:nvSpPr>
        <p:spPr>
          <a:xfrm>
            <a:off x="6594475" y="1887855"/>
            <a:ext cx="2527935" cy="9740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5" name="Text Box 64"/>
          <p:cNvSpPr txBox="1"/>
          <p:nvPr/>
        </p:nvSpPr>
        <p:spPr>
          <a:xfrm>
            <a:off x="6797675" y="1902460"/>
            <a:ext cx="2324735" cy="916940"/>
          </a:xfrm>
          <a:prstGeom prst="rect">
            <a:avLst/>
          </a:prstGeom>
          <a:noFill/>
        </p:spPr>
        <p:txBody>
          <a:bodyPr wrap="square" rtlCol="0">
            <a:spAutoFit/>
          </a:bodyPr>
          <a:p>
            <a:r>
              <a:rPr lang="en-US"/>
              <a:t>Group data on Investment type, Country and Sector	</a:t>
            </a:r>
            <a:endParaRPr lang="en-US"/>
          </a:p>
        </p:txBody>
      </p:sp>
      <p:sp>
        <p:nvSpPr>
          <p:cNvPr id="66" name="Diamond 65"/>
          <p:cNvSpPr/>
          <p:nvPr/>
        </p:nvSpPr>
        <p:spPr>
          <a:xfrm>
            <a:off x="6557645" y="3423285"/>
            <a:ext cx="2425700" cy="1323975"/>
          </a:xfrm>
          <a:prstGeom prst="diamond">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7" name="Text Box 66"/>
          <p:cNvSpPr txBox="1"/>
          <p:nvPr/>
        </p:nvSpPr>
        <p:spPr>
          <a:xfrm>
            <a:off x="7361555" y="3626485"/>
            <a:ext cx="1531620" cy="916940"/>
          </a:xfrm>
          <a:prstGeom prst="rect">
            <a:avLst/>
          </a:prstGeom>
          <a:noFill/>
        </p:spPr>
        <p:txBody>
          <a:bodyPr wrap="square" rtlCol="0">
            <a:spAutoFit/>
          </a:bodyPr>
          <a:p>
            <a:r>
              <a:rPr lang="en-US"/>
              <a:t>Is English Speaking contry?</a:t>
            </a:r>
            <a:endParaRPr lang="en-US"/>
          </a:p>
        </p:txBody>
      </p:sp>
      <p:sp>
        <p:nvSpPr>
          <p:cNvPr id="68" name="Rectangle 67"/>
          <p:cNvSpPr/>
          <p:nvPr/>
        </p:nvSpPr>
        <p:spPr>
          <a:xfrm>
            <a:off x="6697980" y="5291455"/>
            <a:ext cx="2597785" cy="12179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9" name="Text Box 68"/>
          <p:cNvSpPr txBox="1"/>
          <p:nvPr/>
        </p:nvSpPr>
        <p:spPr>
          <a:xfrm>
            <a:off x="6936740" y="5291455"/>
            <a:ext cx="2046605" cy="1191260"/>
          </a:xfrm>
          <a:prstGeom prst="rect">
            <a:avLst/>
          </a:prstGeom>
          <a:noFill/>
        </p:spPr>
        <p:txBody>
          <a:bodyPr wrap="square" rtlCol="0">
            <a:spAutoFit/>
          </a:bodyPr>
          <a:p>
            <a:r>
              <a:rPr lang="en-US"/>
              <a:t>Consider English speaking countries for investment options</a:t>
            </a:r>
            <a:endParaRPr lang="en-US"/>
          </a:p>
        </p:txBody>
      </p:sp>
      <p:sp>
        <p:nvSpPr>
          <p:cNvPr id="70" name="Rectangle 69"/>
          <p:cNvSpPr/>
          <p:nvPr/>
        </p:nvSpPr>
        <p:spPr>
          <a:xfrm>
            <a:off x="9866630" y="3490595"/>
            <a:ext cx="1967230" cy="1125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1" name="Text Box 70"/>
          <p:cNvSpPr txBox="1"/>
          <p:nvPr/>
        </p:nvSpPr>
        <p:spPr>
          <a:xfrm>
            <a:off x="10065385" y="3489960"/>
            <a:ext cx="1769110" cy="1191260"/>
          </a:xfrm>
          <a:prstGeom prst="rect">
            <a:avLst/>
          </a:prstGeom>
          <a:noFill/>
        </p:spPr>
        <p:txBody>
          <a:bodyPr wrap="square" rtlCol="0">
            <a:spAutoFit/>
          </a:bodyPr>
          <a:p>
            <a:r>
              <a:rPr lang="en-US"/>
              <a:t>Ignore nonEnglish speaking countries</a:t>
            </a:r>
            <a:endParaRPr lang="en-US"/>
          </a:p>
        </p:txBody>
      </p:sp>
      <p:sp>
        <p:nvSpPr>
          <p:cNvPr id="72" name="Rectangle 71"/>
          <p:cNvSpPr/>
          <p:nvPr/>
        </p:nvSpPr>
        <p:spPr>
          <a:xfrm>
            <a:off x="4988560" y="1428115"/>
            <a:ext cx="6996430" cy="531368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3" name="Text Box 72"/>
          <p:cNvSpPr txBox="1"/>
          <p:nvPr/>
        </p:nvSpPr>
        <p:spPr>
          <a:xfrm>
            <a:off x="9399905" y="1521460"/>
            <a:ext cx="3099435" cy="460375"/>
          </a:xfrm>
          <a:prstGeom prst="rect">
            <a:avLst/>
          </a:prstGeom>
          <a:noFill/>
        </p:spPr>
        <p:txBody>
          <a:bodyPr wrap="square" rtlCol="0">
            <a:spAutoFit/>
          </a:bodyPr>
          <a:p>
            <a:r>
              <a:rPr lang="en-US" sz="2400" b="1"/>
              <a:t>Data Analysis</a:t>
            </a:r>
            <a:r>
              <a:rPr lang="en-US"/>
              <a:t> </a:t>
            </a:r>
            <a:endParaRPr lang="en-US"/>
          </a:p>
        </p:txBody>
      </p:sp>
      <p:cxnSp>
        <p:nvCxnSpPr>
          <p:cNvPr id="76" name="Straight Arrow Connector 75"/>
          <p:cNvCxnSpPr>
            <a:stCxn id="66" idx="3"/>
            <a:endCxn id="70" idx="1"/>
          </p:cNvCxnSpPr>
          <p:nvPr/>
        </p:nvCxnSpPr>
        <p:spPr>
          <a:xfrm flipV="1">
            <a:off x="8983345" y="4053205"/>
            <a:ext cx="883285" cy="3238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Elbow Connector 78"/>
          <p:cNvCxnSpPr/>
          <p:nvPr/>
        </p:nvCxnSpPr>
        <p:spPr>
          <a:xfrm flipV="1">
            <a:off x="2566670" y="2374900"/>
            <a:ext cx="4027805" cy="3779520"/>
          </a:xfrm>
          <a:prstGeom prst="bentConnector3">
            <a:avLst>
              <a:gd name="adj1" fmla="val 50008"/>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66" idx="0"/>
          </p:cNvCxnSpPr>
          <p:nvPr/>
        </p:nvCxnSpPr>
        <p:spPr>
          <a:xfrm>
            <a:off x="7766050" y="2861945"/>
            <a:ext cx="4445" cy="5613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7764780" y="4747260"/>
            <a:ext cx="10795" cy="5168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 Problem Analysis</a:t>
            </a:r>
            <a:endParaRPr lang="en-IN" b="1" dirty="0"/>
          </a:p>
        </p:txBody>
      </p:sp>
      <p:sp>
        <p:nvSpPr>
          <p:cNvPr id="3" name="Content Placeholder 2"/>
          <p:cNvSpPr>
            <a:spLocks noGrp="1"/>
          </p:cNvSpPr>
          <p:nvPr>
            <p:ph idx="1"/>
          </p:nvPr>
        </p:nvSpPr>
        <p:spPr>
          <a:xfrm>
            <a:off x="405130" y="1644015"/>
            <a:ext cx="11666855" cy="5280025"/>
          </a:xfrm>
        </p:spPr>
        <p:txBody>
          <a:bodyPr>
            <a:normAutofit lnSpcReduction="20000"/>
          </a:bodyPr>
          <a:lstStyle/>
          <a:p>
            <a:pPr marL="0" indent="0" algn="l">
              <a:buNone/>
            </a:pPr>
            <a:r>
              <a:rPr lang="en-IN" sz="2000" b="1" dirty="0">
                <a:latin typeface="Calibri" panose="020F0502020204030204" charset="0"/>
              </a:rPr>
              <a:t>Understanding Data:</a:t>
            </a:r>
            <a:endParaRPr lang="en-IN" sz="2000" b="1" dirty="0">
              <a:latin typeface="Calibri" panose="020F0502020204030204" charset="0"/>
            </a:endParaRPr>
          </a:p>
          <a:p>
            <a:pPr marL="57150" indent="-285750" algn="l"/>
            <a:r>
              <a:rPr lang="en-IN" sz="2000" dirty="0">
                <a:latin typeface="Calibri" panose="020F0502020204030204" charset="0"/>
              </a:rPr>
              <a:t>Companies – this dataset has information about companies and their categories </a:t>
            </a:r>
            <a:endParaRPr lang="en-IN" sz="2000" dirty="0">
              <a:latin typeface="Calibri" panose="020F0502020204030204" charset="0"/>
            </a:endParaRPr>
          </a:p>
          <a:p>
            <a:pPr marL="57150" indent="-285750" algn="l"/>
            <a:r>
              <a:rPr lang="en-IN" sz="2000" dirty="0">
                <a:latin typeface="Calibri" panose="020F0502020204030204" charset="0"/>
              </a:rPr>
              <a:t>Rounds – Investment preferences of the companies. Like amount, investment type, etc., </a:t>
            </a:r>
            <a:endParaRPr lang="en-IN" sz="2000" dirty="0">
              <a:latin typeface="Calibri" panose="020F0502020204030204" charset="0"/>
            </a:endParaRPr>
          </a:p>
          <a:p>
            <a:pPr marL="0" indent="0" algn="l">
              <a:buNone/>
            </a:pPr>
            <a:r>
              <a:rPr lang="en-IN" sz="2000" b="1" dirty="0">
                <a:latin typeface="Calibri" panose="020F0502020204030204" charset="0"/>
              </a:rPr>
              <a:t>On high level following are stages in the workflow: </a:t>
            </a:r>
            <a:endParaRPr lang="en-IN" sz="2000" b="1" dirty="0">
              <a:latin typeface="Calibri" panose="020F0502020204030204" charset="0"/>
            </a:endParaRPr>
          </a:p>
          <a:p>
            <a:pPr marL="57150" indent="-285750" algn="l"/>
            <a:r>
              <a:rPr lang="en-IN" sz="2000" dirty="0">
                <a:latin typeface="Calibri" panose="020F0502020204030204" charset="0"/>
              </a:rPr>
              <a:t>Gather data for the analysis</a:t>
            </a:r>
            <a:endParaRPr lang="en-IN" sz="2000" dirty="0">
              <a:latin typeface="Calibri" panose="020F0502020204030204" charset="0"/>
            </a:endParaRPr>
          </a:p>
          <a:p>
            <a:pPr marL="57150" indent="-285750" algn="l"/>
            <a:r>
              <a:rPr lang="en-IN" sz="2000" dirty="0">
                <a:latin typeface="Calibri" panose="020F0502020204030204" charset="0"/>
              </a:rPr>
              <a:t>Clean the data for readability</a:t>
            </a:r>
            <a:endParaRPr lang="en-IN" sz="2000" dirty="0">
              <a:latin typeface="Calibri" panose="020F0502020204030204" charset="0"/>
            </a:endParaRPr>
          </a:p>
          <a:p>
            <a:pPr marL="57150" indent="-285750" algn="l"/>
            <a:r>
              <a:rPr lang="en-IN" sz="2000" dirty="0">
                <a:latin typeface="Calibri" panose="020F0502020204030204" charset="0"/>
              </a:rPr>
              <a:t>Collate data in to a model</a:t>
            </a:r>
            <a:endParaRPr lang="en-US" altLang="en-IN" sz="2000" dirty="0">
              <a:latin typeface="Calibri" panose="020F0502020204030204" charset="0"/>
            </a:endParaRPr>
          </a:p>
          <a:p>
            <a:pPr marL="57150" indent="-285750" algn="l"/>
            <a:r>
              <a:rPr lang="en-IN" sz="2000" dirty="0">
                <a:latin typeface="Calibri" panose="020F0502020204030204" charset="0"/>
              </a:rPr>
              <a:t>Filter model based on Investment type, Country and Sector </a:t>
            </a:r>
            <a:endParaRPr lang="en-IN" sz="2000" dirty="0">
              <a:latin typeface="Calibri" panose="020F0502020204030204" charset="0"/>
            </a:endParaRPr>
          </a:p>
          <a:p>
            <a:pPr marL="57150" indent="-285750" algn="l"/>
            <a:r>
              <a:rPr lang="en-IN" sz="2000" dirty="0">
                <a:latin typeface="Calibri" panose="020F0502020204030204" charset="0"/>
              </a:rPr>
              <a:t>Identify best possible investment options</a:t>
            </a:r>
            <a:endParaRPr lang="en-IN" sz="2000" dirty="0">
              <a:latin typeface="Calibri" panose="020F0502020204030204" charset="0"/>
            </a:endParaRPr>
          </a:p>
          <a:p>
            <a:pPr marL="57150" indent="-285750" algn="l"/>
            <a:r>
              <a:rPr lang="en-IN" sz="2000" dirty="0">
                <a:latin typeface="Calibri" panose="020F0502020204030204" charset="0"/>
              </a:rPr>
              <a:t>Plot on the option for graphical representation.</a:t>
            </a:r>
            <a:endParaRPr lang="en-IN" sz="2000" dirty="0">
              <a:latin typeface="Calibri" panose="020F0502020204030204" charset="0"/>
            </a:endParaRPr>
          </a:p>
          <a:p>
            <a:pPr marL="0" indent="0" algn="l">
              <a:buNone/>
            </a:pPr>
            <a:r>
              <a:rPr lang="en-IN" sz="2000" b="1" dirty="0">
                <a:latin typeface="Calibri" panose="020F0502020204030204" charset="0"/>
              </a:rPr>
              <a:t>Tools for the workflow: </a:t>
            </a:r>
            <a:endParaRPr lang="en-IN" sz="2000" b="1" dirty="0">
              <a:latin typeface="Calibri" panose="020F0502020204030204" charset="0"/>
            </a:endParaRPr>
          </a:p>
          <a:p>
            <a:pPr marL="57150" indent="-285750" algn="l"/>
            <a:r>
              <a:rPr lang="en-US" altLang="en-IN" sz="2000" dirty="0">
                <a:latin typeface="Calibri" panose="020F0502020204030204" charset="0"/>
              </a:rPr>
              <a:t>Python Language</a:t>
            </a:r>
            <a:r>
              <a:rPr lang="en-IN" sz="2000" dirty="0">
                <a:latin typeface="Calibri" panose="020F0502020204030204" charset="0"/>
              </a:rPr>
              <a:t> is used for data cleansing and modelling </a:t>
            </a:r>
            <a:r>
              <a:rPr lang="en-US" altLang="en-IN" sz="2000" dirty="0">
                <a:latin typeface="Calibri" panose="020F0502020204030204" charset="0"/>
              </a:rPr>
              <a:t>by using </a:t>
            </a:r>
            <a:r>
              <a:rPr lang="en-US" altLang="en-IN" sz="2000" dirty="0">
                <a:latin typeface="Calibri" panose="020F0502020204030204" charset="0"/>
                <a:sym typeface="+mn-ea"/>
              </a:rPr>
              <a:t>Anaconda IDE.</a:t>
            </a:r>
            <a:endParaRPr lang="en-US" altLang="en-IN" sz="2000" dirty="0">
              <a:latin typeface="Calibri" panose="020F0502020204030204" charset="0"/>
            </a:endParaRPr>
          </a:p>
          <a:p>
            <a:pPr marL="57150" indent="-285750" algn="l"/>
            <a:r>
              <a:rPr lang="en-IN" sz="2000" dirty="0">
                <a:latin typeface="Calibri" panose="020F0502020204030204" charset="0"/>
              </a:rPr>
              <a:t>Tableau is used for plotting the results</a:t>
            </a:r>
            <a:endParaRPr lang="en-IN" sz="2000" dirty="0">
              <a:latin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26365"/>
            <a:ext cx="9313817" cy="856138"/>
          </a:xfrm>
        </p:spPr>
        <p:txBody>
          <a:bodyPr/>
          <a:lstStyle/>
          <a:p>
            <a:pPr algn="ctr"/>
            <a:r>
              <a:rPr lang="en-IN" b="1" dirty="0"/>
              <a:t>Data Model Analysis</a:t>
            </a:r>
            <a:endParaRPr lang="en-IN" b="1" dirty="0"/>
          </a:p>
        </p:txBody>
      </p:sp>
      <p:sp>
        <p:nvSpPr>
          <p:cNvPr id="3" name="Content Placeholder 2"/>
          <p:cNvSpPr>
            <a:spLocks noGrp="1"/>
          </p:cNvSpPr>
          <p:nvPr>
            <p:ph idx="1"/>
          </p:nvPr>
        </p:nvSpPr>
        <p:spPr>
          <a:xfrm>
            <a:off x="406400" y="982345"/>
            <a:ext cx="11379835" cy="5904230"/>
          </a:xfrm>
        </p:spPr>
        <p:txBody>
          <a:bodyPr>
            <a:normAutofit fontScale="90000" lnSpcReduction="20000"/>
          </a:bodyPr>
          <a:lstStyle/>
          <a:p>
            <a:pPr marL="0" algn="l">
              <a:buNone/>
            </a:pPr>
            <a:endParaRPr lang="en-IN" sz="2000" dirty="0">
              <a:latin typeface="Calibri" panose="020F0502020204030204" charset="0"/>
            </a:endParaRPr>
          </a:p>
          <a:p>
            <a:pPr marL="0" algn="l">
              <a:buNone/>
            </a:pPr>
            <a:r>
              <a:rPr lang="en-IN" sz="2000" dirty="0">
                <a:latin typeface="Calibri" panose="020F0502020204030204" charset="0"/>
              </a:rPr>
              <a:t>Data quality is crucial for this step. We have companies, rounds and mapping information in files. This needs to be cleansed and built into a model.</a:t>
            </a:r>
            <a:endParaRPr lang="en-IN" sz="2000" dirty="0">
              <a:latin typeface="Calibri" panose="020F0502020204030204" charset="0"/>
            </a:endParaRPr>
          </a:p>
          <a:p>
            <a:pPr marL="0" algn="l">
              <a:buNone/>
            </a:pPr>
            <a:endParaRPr lang="en-IN" sz="1400" dirty="0">
              <a:latin typeface="Calibri" panose="020F0502020204030204" charset="0"/>
            </a:endParaRPr>
          </a:p>
          <a:p>
            <a:pPr marL="0" algn="l">
              <a:buNone/>
            </a:pPr>
            <a:r>
              <a:rPr lang="en-IN" sz="2000" b="1" dirty="0">
                <a:latin typeface="Calibri" panose="020F0502020204030204" charset="0"/>
              </a:rPr>
              <a:t>Building model </a:t>
            </a:r>
            <a:r>
              <a:rPr lang="en-US" altLang="en-IN" sz="2000" b="1" dirty="0">
                <a:latin typeface="Calibri" panose="020F0502020204030204" charset="0"/>
              </a:rPr>
              <a:t>Python-Pandas </a:t>
            </a:r>
            <a:r>
              <a:rPr lang="en-IN" sz="2000" b="1" dirty="0">
                <a:latin typeface="Calibri" panose="020F0502020204030204" charset="0"/>
              </a:rPr>
              <a:t>is extensively used and following stages are addressed in building model: </a:t>
            </a:r>
            <a:endParaRPr lang="en-IN" sz="1400" b="1" dirty="0">
              <a:latin typeface="Calibri" panose="020F0502020204030204" charset="0"/>
            </a:endParaRPr>
          </a:p>
          <a:p>
            <a:pPr marL="0" algn="l">
              <a:buNone/>
            </a:pPr>
            <a:r>
              <a:rPr lang="en-IN" sz="2000" dirty="0">
                <a:latin typeface="Calibri" panose="020F0502020204030204" charset="0"/>
              </a:rPr>
              <a:t>• Data Import – Import data from </a:t>
            </a:r>
            <a:r>
              <a:rPr lang="en-US" altLang="en-IN" sz="2000" dirty="0">
                <a:latin typeface="Calibri" panose="020F0502020204030204" charset="0"/>
              </a:rPr>
              <a:t>Companies.txt and rounds2.xlxs</a:t>
            </a:r>
            <a:r>
              <a:rPr lang="en-IN" sz="2000" dirty="0">
                <a:latin typeface="Calibri" panose="020F0502020204030204" charset="0"/>
              </a:rPr>
              <a:t>.</a:t>
            </a:r>
            <a:endParaRPr lang="en-IN" sz="2000" dirty="0">
              <a:latin typeface="Calibri" panose="020F0502020204030204" charset="0"/>
            </a:endParaRPr>
          </a:p>
          <a:p>
            <a:pPr marL="0" algn="l">
              <a:buNone/>
            </a:pPr>
            <a:r>
              <a:rPr lang="en-IN" sz="2000" dirty="0">
                <a:latin typeface="Calibri" panose="020F0502020204030204" charset="0"/>
              </a:rPr>
              <a:t>• Data Cleansing –Removing or correcting dirty data. Handling of NA values.</a:t>
            </a:r>
            <a:endParaRPr lang="en-IN" sz="2000" dirty="0">
              <a:latin typeface="Calibri" panose="020F0502020204030204" charset="0"/>
            </a:endParaRPr>
          </a:p>
          <a:p>
            <a:pPr marL="0" algn="l">
              <a:buNone/>
            </a:pPr>
            <a:r>
              <a:rPr lang="en-IN" sz="2000" dirty="0">
                <a:latin typeface="Calibri" panose="020F0502020204030204" charset="0"/>
              </a:rPr>
              <a:t>• Data Merging – Merge companies and investment round data to get fully readable data</a:t>
            </a:r>
            <a:r>
              <a:rPr lang="en-US" altLang="en-IN" sz="2000" dirty="0">
                <a:latin typeface="Calibri" panose="020F0502020204030204" charset="0"/>
              </a:rPr>
              <a:t>frame</a:t>
            </a:r>
            <a:r>
              <a:rPr lang="en-IN" sz="2000" dirty="0">
                <a:latin typeface="Calibri" panose="020F0502020204030204" charset="0"/>
              </a:rPr>
              <a:t> based on unique key </a:t>
            </a:r>
            <a:r>
              <a:rPr lang="en-US" altLang="en-IN" sz="2000" dirty="0">
                <a:latin typeface="Calibri" panose="020F0502020204030204" charset="0"/>
              </a:rPr>
              <a:t>company parmalink field</a:t>
            </a:r>
            <a:r>
              <a:rPr lang="en-IN" sz="2000" dirty="0">
                <a:latin typeface="Calibri" panose="020F0502020204030204" charset="0"/>
              </a:rPr>
              <a:t>.</a:t>
            </a:r>
            <a:endParaRPr lang="en-IN" sz="2000" dirty="0">
              <a:latin typeface="Calibri" panose="020F0502020204030204" charset="0"/>
            </a:endParaRPr>
          </a:p>
          <a:p>
            <a:pPr marL="0" algn="l">
              <a:buNone/>
            </a:pPr>
            <a:r>
              <a:rPr lang="en-IN" sz="2000" dirty="0">
                <a:latin typeface="Calibri" panose="020F0502020204030204" charset="0"/>
              </a:rPr>
              <a:t>• Data Mapping – Mapping dataset for identifying sectors and investment preferences and also define the missing mappings by mapping the primary sectors to the nearest logical main sector. </a:t>
            </a:r>
            <a:endParaRPr lang="en-IN" sz="2000" dirty="0">
              <a:latin typeface="Calibri" panose="020F0502020204030204" charset="0"/>
            </a:endParaRPr>
          </a:p>
          <a:p>
            <a:pPr marL="0" algn="l">
              <a:buNone/>
            </a:pPr>
            <a:r>
              <a:rPr lang="en-IN" sz="2000" dirty="0">
                <a:latin typeface="Calibri" panose="020F0502020204030204" charset="0"/>
              </a:rPr>
              <a:t>• Filtering – To identify preferred investment options for Spark Funds to invest. </a:t>
            </a:r>
            <a:endParaRPr lang="en-IN" sz="2000" dirty="0">
              <a:latin typeface="Calibri" panose="020F0502020204030204" charset="0"/>
            </a:endParaRPr>
          </a:p>
          <a:p>
            <a:pPr marL="0" algn="l">
              <a:buNone/>
            </a:pPr>
            <a:r>
              <a:rPr lang="en-IN" sz="2000" dirty="0">
                <a:latin typeface="Calibri" panose="020F0502020204030204" charset="0"/>
              </a:rPr>
              <a:t>• Exporting Data – For tableau plotting data is exported.</a:t>
            </a:r>
            <a:endParaRPr lang="en-IN" sz="2000" dirty="0">
              <a:latin typeface="Calibri" panose="020F0502020204030204" charset="0"/>
            </a:endParaRPr>
          </a:p>
          <a:p>
            <a:pPr marL="0" algn="l">
              <a:buNone/>
            </a:pPr>
            <a:r>
              <a:rPr lang="en-IN" sz="2000" dirty="0">
                <a:latin typeface="Calibri" panose="020F0502020204030204" charset="0"/>
                <a:sym typeface="+mn-ea"/>
              </a:rPr>
              <a:t>• </a:t>
            </a:r>
            <a:r>
              <a:rPr lang="en-US" altLang="en-IN" sz="2000" dirty="0">
                <a:latin typeface="Calibri" panose="020F0502020204030204" charset="0"/>
              </a:rPr>
              <a:t>Floating data - To identify funding types,countries and sector.</a:t>
            </a:r>
            <a:endParaRPr lang="en-US" altLang="en-IN" sz="2000" dirty="0">
              <a:latin typeface="Calibri" panose="020F0502020204030204" charset="0"/>
            </a:endParaRPr>
          </a:p>
          <a:p>
            <a:pPr marL="0" algn="l">
              <a:buNone/>
            </a:pPr>
            <a:endParaRPr lang="en-US" altLang="en-IN" sz="2000" dirty="0">
              <a:latin typeface="Calibri" panose="020F0502020204030204" charset="0"/>
            </a:endParaRPr>
          </a:p>
          <a:p>
            <a:pPr marL="0" algn="l">
              <a:buNone/>
            </a:pPr>
            <a:r>
              <a:rPr lang="en-IN" sz="2000" b="1" dirty="0">
                <a:latin typeface="Calibri" panose="020F0502020204030204" charset="0"/>
              </a:rPr>
              <a:t>Model Objectives – based on above model following are the primary goals. </a:t>
            </a:r>
            <a:endParaRPr lang="en-IN" sz="1400" b="1" dirty="0">
              <a:latin typeface="Calibri" panose="020F0502020204030204" charset="0"/>
            </a:endParaRPr>
          </a:p>
          <a:p>
            <a:pPr marL="0" indent="0" algn="l">
              <a:buNone/>
            </a:pPr>
            <a:r>
              <a:rPr lang="en-IN" sz="2000" dirty="0">
                <a:latin typeface="Calibri" panose="020F0502020204030204" charset="0"/>
              </a:rPr>
              <a:t>• Investment type analysis: ability to identify best suited categories for the investment. </a:t>
            </a:r>
            <a:endParaRPr lang="en-IN" sz="2000" dirty="0">
              <a:latin typeface="Calibri" panose="020F0502020204030204" charset="0"/>
            </a:endParaRPr>
          </a:p>
          <a:p>
            <a:pPr marL="0" indent="0" algn="l">
              <a:buNone/>
            </a:pPr>
            <a:r>
              <a:rPr lang="en-IN" sz="2000" dirty="0">
                <a:latin typeface="Calibri" panose="020F0502020204030204" charset="0"/>
              </a:rPr>
              <a:t>• Country Analysis: list out countries having most investment in the past.</a:t>
            </a:r>
            <a:endParaRPr lang="en-IN" sz="2000" dirty="0">
              <a:latin typeface="Calibri" panose="020F0502020204030204" charset="0"/>
            </a:endParaRPr>
          </a:p>
          <a:p>
            <a:pPr marL="0" indent="0" algn="l">
              <a:buNone/>
            </a:pPr>
            <a:r>
              <a:rPr lang="en-IN" sz="2000" dirty="0">
                <a:latin typeface="Calibri" panose="020F0502020204030204" charset="0"/>
                <a:sym typeface="+mn-ea"/>
              </a:rPr>
              <a:t>• Sector Analysis: understanding investment distribution among sectors.</a:t>
            </a:r>
            <a:endParaRPr lang="en-IN" sz="2000" dirty="0">
              <a:latin typeface="Calibri" panose="020F0502020204030204" charset="0"/>
            </a:endParaRPr>
          </a:p>
          <a:p>
            <a:pPr marL="0" indent="0" algn="l">
              <a:buNone/>
            </a:pPr>
            <a:endParaRPr lang="en-IN" sz="2000" dirty="0">
              <a:latin typeface="Calibri" panose="020F0502020204030204" charset="0"/>
            </a:endParaRPr>
          </a:p>
          <a:p>
            <a:pPr marL="0" indent="0" algn="l">
              <a:buNone/>
            </a:pPr>
            <a:endParaRPr lang="en-IN" sz="2000" dirty="0">
              <a:latin typeface="Calibri" panose="020F0502020204030204" charset="0"/>
            </a:endParaRPr>
          </a:p>
          <a:p>
            <a:pPr marL="114300" indent="-342900" algn="l"/>
            <a:endParaRPr lang="en-IN" sz="2000" dirty="0">
              <a:latin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77495"/>
            <a:ext cx="9313817" cy="856138"/>
          </a:xfrm>
        </p:spPr>
        <p:txBody>
          <a:bodyPr/>
          <a:lstStyle/>
          <a:p>
            <a:pPr algn="ctr"/>
            <a:r>
              <a:rPr lang="en-IN" b="1" dirty="0"/>
              <a:t>Result Analysis</a:t>
            </a:r>
            <a:endParaRPr lang="en-IN" b="1" dirty="0"/>
          </a:p>
        </p:txBody>
      </p:sp>
      <p:sp>
        <p:nvSpPr>
          <p:cNvPr id="3" name="Content Placeholder 2"/>
          <p:cNvSpPr>
            <a:spLocks noGrp="1"/>
          </p:cNvSpPr>
          <p:nvPr>
            <p:ph idx="1"/>
          </p:nvPr>
        </p:nvSpPr>
        <p:spPr>
          <a:xfrm>
            <a:off x="405130" y="1537335"/>
            <a:ext cx="11878310" cy="4857115"/>
          </a:xfrm>
        </p:spPr>
        <p:txBody>
          <a:bodyPr>
            <a:noAutofit/>
          </a:bodyPr>
          <a:lstStyle/>
          <a:p>
            <a:pPr marL="0" indent="0" algn="l">
              <a:buNone/>
            </a:pPr>
            <a:r>
              <a:rPr lang="en-IN" sz="2000" dirty="0">
                <a:latin typeface="Calibri" panose="020F0502020204030204" charset="0"/>
              </a:rPr>
              <a:t>Based on the </a:t>
            </a:r>
            <a:r>
              <a:rPr lang="en-US" altLang="en-IN" sz="2000" dirty="0">
                <a:latin typeface="Calibri" panose="020F0502020204030204" charset="0"/>
              </a:rPr>
              <a:t>bussiness</a:t>
            </a:r>
            <a:r>
              <a:rPr lang="en-IN" sz="2000" dirty="0">
                <a:latin typeface="Calibri" panose="020F0502020204030204" charset="0"/>
              </a:rPr>
              <a:t> model, below are the representations done.Spark Funds can easily deduce required results form the mode.</a:t>
            </a:r>
            <a:endParaRPr lang="en-IN" sz="2000" dirty="0">
              <a:latin typeface="Calibri" panose="020F0502020204030204" charset="0"/>
            </a:endParaRPr>
          </a:p>
          <a:p>
            <a:pPr marL="0" indent="0" algn="l">
              <a:buNone/>
            </a:pPr>
            <a:r>
              <a:rPr lang="en-US" altLang="en-IN" sz="2000" b="1" dirty="0">
                <a:latin typeface="Calibri" panose="020F0502020204030204" charset="0"/>
              </a:rPr>
              <a:t>1. Data cleaning </a:t>
            </a:r>
            <a:r>
              <a:rPr lang="en-US" altLang="en-IN" sz="2000" dirty="0">
                <a:latin typeface="Calibri" panose="020F0502020204030204" charset="0"/>
              </a:rPr>
              <a:t>: </a:t>
            </a:r>
            <a:r>
              <a:rPr lang="en-IN" sz="2000" dirty="0">
                <a:latin typeface="Calibri" panose="020F0502020204030204" charset="0"/>
              </a:rPr>
              <a:t>Identify unique companies and handle NA</a:t>
            </a:r>
            <a:r>
              <a:rPr lang="en-US" altLang="en-IN" sz="2000" dirty="0">
                <a:latin typeface="Calibri" panose="020F0502020204030204" charset="0"/>
              </a:rPr>
              <a:t>N</a:t>
            </a:r>
            <a:r>
              <a:rPr lang="en-IN" sz="2000" dirty="0">
                <a:latin typeface="Calibri" panose="020F0502020204030204" charset="0"/>
              </a:rPr>
              <a:t> values for raised_amout_usd</a:t>
            </a:r>
            <a:r>
              <a:rPr lang="en-US" altLang="en-IN" sz="2000" dirty="0">
                <a:latin typeface="Calibri" panose="020F0502020204030204" charset="0"/>
              </a:rPr>
              <a:t>.</a:t>
            </a:r>
            <a:endParaRPr lang="en-US" altLang="en-IN" sz="2000" dirty="0">
              <a:latin typeface="Calibri" panose="020F0502020204030204" charset="0"/>
            </a:endParaRPr>
          </a:p>
          <a:p>
            <a:pPr marL="0" indent="0" algn="l">
              <a:buNone/>
            </a:pPr>
            <a:r>
              <a:rPr lang="en-US" altLang="en-IN" sz="2000" b="1" dirty="0">
                <a:latin typeface="Calibri" panose="020F0502020204030204" charset="0"/>
                <a:sym typeface="+mn-ea"/>
              </a:rPr>
              <a:t>2. Funding type analysis</a:t>
            </a:r>
            <a:r>
              <a:rPr lang="en-US" altLang="en-IN" sz="2000" dirty="0">
                <a:latin typeface="Calibri" panose="020F0502020204030204" charset="0"/>
                <a:sym typeface="+mn-ea"/>
              </a:rPr>
              <a:t> : </a:t>
            </a:r>
            <a:r>
              <a:rPr lang="en-IN" sz="2000" dirty="0">
                <a:latin typeface="Calibri" panose="020F0502020204030204" charset="0"/>
              </a:rPr>
              <a:t>List average funding for each of investment types. (Venture, Angel, Seed and Private Equity type). </a:t>
            </a:r>
            <a:endParaRPr lang="en-IN" sz="2000" dirty="0">
              <a:latin typeface="Calibri" panose="020F0502020204030204" charset="0"/>
            </a:endParaRPr>
          </a:p>
          <a:p>
            <a:pPr marL="0" indent="0" algn="l">
              <a:buNone/>
            </a:pPr>
            <a:r>
              <a:rPr lang="en-US" altLang="en-IN" sz="2000" b="1" dirty="0">
                <a:latin typeface="Calibri" panose="020F0502020204030204" charset="0"/>
                <a:sym typeface="+mn-ea"/>
              </a:rPr>
              <a:t>3. Country wise analysis</a:t>
            </a:r>
            <a:r>
              <a:rPr lang="en-US" altLang="en-IN" sz="2000" dirty="0">
                <a:latin typeface="Calibri" panose="020F0502020204030204" charset="0"/>
                <a:sym typeface="+mn-ea"/>
              </a:rPr>
              <a:t> : </a:t>
            </a:r>
            <a:r>
              <a:rPr lang="en-IN" sz="2000" dirty="0">
                <a:latin typeface="Calibri" panose="020F0502020204030204" charset="0"/>
              </a:rPr>
              <a:t>Country-wise funding in sectors for any chosen investment type. List top 9 countries for investment type chosen </a:t>
            </a:r>
            <a:r>
              <a:rPr lang="en-US" altLang="en-IN" sz="2000" dirty="0">
                <a:latin typeface="Calibri" panose="020F0502020204030204" charset="0"/>
              </a:rPr>
              <a:t>and </a:t>
            </a:r>
            <a:r>
              <a:rPr lang="en-IN" sz="2000" dirty="0">
                <a:latin typeface="Calibri" panose="020F0502020204030204" charset="0"/>
              </a:rPr>
              <a:t>List</a:t>
            </a:r>
            <a:r>
              <a:rPr lang="en-US" altLang="en-IN" sz="2000" dirty="0">
                <a:latin typeface="Calibri" panose="020F0502020204030204" charset="0"/>
              </a:rPr>
              <a:t>ing the</a:t>
            </a:r>
            <a:r>
              <a:rPr lang="en-IN" sz="2000" dirty="0">
                <a:latin typeface="Calibri" panose="020F0502020204030204" charset="0"/>
              </a:rPr>
              <a:t> top 3 English speaking countries for identifying investment-friendly options. </a:t>
            </a:r>
            <a:endParaRPr lang="en-IN" sz="2000" dirty="0">
              <a:latin typeface="Calibri" panose="020F0502020204030204" charset="0"/>
            </a:endParaRPr>
          </a:p>
          <a:p>
            <a:pPr marL="0" indent="0" algn="l">
              <a:buNone/>
            </a:pPr>
            <a:r>
              <a:rPr lang="en-US" altLang="en-IN" sz="2000" b="1" dirty="0">
                <a:latin typeface="Calibri" panose="020F0502020204030204" charset="0"/>
              </a:rPr>
              <a:t>4. Sector Analysis</a:t>
            </a:r>
            <a:r>
              <a:rPr lang="en-US" altLang="en-IN" sz="2000" dirty="0">
                <a:latin typeface="Calibri" panose="020F0502020204030204" charset="0"/>
              </a:rPr>
              <a:t> : </a:t>
            </a:r>
            <a:r>
              <a:rPr lang="en-IN" sz="2000" dirty="0">
                <a:latin typeface="Calibri" panose="020F0502020204030204" charset="0"/>
              </a:rPr>
              <a:t>Sector-wise investment in each country. Total number of investments and total value of investment in USD. Top, second and third best sectors based on count of investments. Number of investments in top, second and third best sectors. Which companies received highest investment in top and second best sectors. </a:t>
            </a:r>
            <a:endParaRPr lang="en-IN" sz="2000" dirty="0">
              <a:latin typeface="Calibri" panose="020F0502020204030204" charset="0"/>
            </a:endParaRPr>
          </a:p>
          <a:p>
            <a:pPr marL="0" indent="0" algn="l">
              <a:buNone/>
            </a:pPr>
            <a:r>
              <a:rPr lang="en-US" altLang="en-IN" sz="2000" b="1" dirty="0">
                <a:latin typeface="Calibri" panose="020F0502020204030204" charset="0"/>
              </a:rPr>
              <a:t>5. Ploting the Graph</a:t>
            </a:r>
            <a:r>
              <a:rPr lang="en-US" altLang="en-IN" sz="2000" dirty="0">
                <a:latin typeface="Calibri" panose="020F0502020204030204" charset="0"/>
              </a:rPr>
              <a:t> : </a:t>
            </a:r>
            <a:r>
              <a:rPr lang="en-IN" sz="2000" dirty="0">
                <a:latin typeface="Calibri" panose="020F0502020204030204" charset="0"/>
              </a:rPr>
              <a:t>Graphical representation done in Tableau and displayed in next sections of the presentation </a:t>
            </a:r>
            <a:r>
              <a:rPr lang="en-US" altLang="en-IN" sz="2000" dirty="0">
                <a:latin typeface="Calibri" panose="020F0502020204030204" charset="0"/>
              </a:rPr>
              <a:t>and </a:t>
            </a:r>
            <a:r>
              <a:rPr lang="en-IN" sz="2000" dirty="0">
                <a:latin typeface="Calibri" panose="020F0502020204030204" charset="0"/>
              </a:rPr>
              <a:t>Data Cleaning</a:t>
            </a:r>
            <a:r>
              <a:rPr lang="en-US" altLang="en-IN" sz="2000" dirty="0">
                <a:latin typeface="Calibri" panose="020F0502020204030204" charset="0"/>
              </a:rPr>
              <a:t>.</a:t>
            </a:r>
            <a:endParaRPr lang="en-US" altLang="en-IN" sz="2000" dirty="0">
              <a:latin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pPr algn="ctr"/>
            <a:r>
              <a:rPr lang="en-IN" b="1" dirty="0"/>
              <a:t>Investments based on Funding Type (FT)</a:t>
            </a:r>
            <a:endParaRPr lang="en-IN" b="1" dirty="0"/>
          </a:p>
        </p:txBody>
      </p:sp>
      <p:pic>
        <p:nvPicPr>
          <p:cNvPr id="4" name="Content Placeholder 3"/>
          <p:cNvPicPr>
            <a:picLocks noChangeAspect="1"/>
          </p:cNvPicPr>
          <p:nvPr>
            <p:ph sz="half" idx="2"/>
          </p:nvPr>
        </p:nvPicPr>
        <p:blipFill>
          <a:blip r:embed="rId1"/>
          <a:stretch>
            <a:fillRect/>
          </a:stretch>
        </p:blipFill>
        <p:spPr>
          <a:xfrm>
            <a:off x="3136900" y="1690370"/>
            <a:ext cx="8488045" cy="4880610"/>
          </a:xfrm>
          <a:prstGeom prst="rect">
            <a:avLst/>
          </a:prstGeom>
        </p:spPr>
      </p:pic>
      <p:sp>
        <p:nvSpPr>
          <p:cNvPr id="2" name="Text Box 1"/>
          <p:cNvSpPr txBox="1"/>
          <p:nvPr/>
        </p:nvSpPr>
        <p:spPr>
          <a:xfrm>
            <a:off x="452755" y="2159635"/>
            <a:ext cx="2684145" cy="2288540"/>
          </a:xfrm>
          <a:prstGeom prst="rect">
            <a:avLst/>
          </a:prstGeom>
          <a:noFill/>
        </p:spPr>
        <p:txBody>
          <a:bodyPr wrap="square" rtlCol="0">
            <a:spAutoFit/>
          </a:bodyPr>
          <a:p>
            <a:r>
              <a:rPr lang="en-US" dirty="0" smtClean="0">
                <a:sym typeface="+mn-ea"/>
              </a:rPr>
              <a:t>Bar </a:t>
            </a:r>
            <a:r>
              <a:rPr lang="en-US" dirty="0">
                <a:sym typeface="+mn-ea"/>
              </a:rPr>
              <a:t>chart showing the fraction of total investments (globally) in venture, seed and private equity and the average amount of investment in each funding type.</a:t>
            </a:r>
            <a:endParaRPr lang="en-IN" dirty="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42950" y="305435"/>
            <a:ext cx="10101580" cy="862965"/>
          </a:xfrm>
        </p:spPr>
        <p:txBody>
          <a:bodyPr>
            <a:normAutofit fontScale="90000"/>
          </a:bodyPr>
          <a:lstStyle/>
          <a:p>
            <a:pPr algn="ctr"/>
            <a:r>
              <a:rPr lang="en-IN" b="1" dirty="0"/>
              <a:t>Total amount of investments among top 9 countries</a:t>
            </a:r>
            <a:endParaRPr lang="en-IN" b="1" dirty="0"/>
          </a:p>
        </p:txBody>
      </p:sp>
      <p:pic>
        <p:nvPicPr>
          <p:cNvPr id="2" name="Content Placeholder 1"/>
          <p:cNvPicPr>
            <a:picLocks noChangeAspect="1"/>
          </p:cNvPicPr>
          <p:nvPr>
            <p:ph idx="1"/>
          </p:nvPr>
        </p:nvPicPr>
        <p:blipFill>
          <a:blip r:embed="rId1"/>
          <a:stretch>
            <a:fillRect/>
          </a:stretch>
        </p:blipFill>
        <p:spPr>
          <a:xfrm>
            <a:off x="2571115" y="1376680"/>
            <a:ext cx="9003030" cy="5074285"/>
          </a:xfrm>
          <a:prstGeom prst="rect">
            <a:avLst/>
          </a:prstGeom>
        </p:spPr>
      </p:pic>
      <p:sp>
        <p:nvSpPr>
          <p:cNvPr id="5" name="Text Box 4"/>
          <p:cNvSpPr txBox="1"/>
          <p:nvPr/>
        </p:nvSpPr>
        <p:spPr>
          <a:xfrm>
            <a:off x="670560" y="2135505"/>
            <a:ext cx="1602105" cy="3111500"/>
          </a:xfrm>
          <a:prstGeom prst="rect">
            <a:avLst/>
          </a:prstGeom>
          <a:noFill/>
        </p:spPr>
        <p:txBody>
          <a:bodyPr wrap="square" rtlCol="0">
            <a:spAutoFit/>
          </a:bodyPr>
          <a:p>
            <a:r>
              <a:rPr lang="en-US" dirty="0">
                <a:sym typeface="+mn-ea"/>
              </a:rPr>
              <a:t>Bar chart showing top 9 countries against the total amount of investments &amp; funding type FT. This will help to make the top 3 countries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22499" y="302895"/>
            <a:ext cx="9313817" cy="856138"/>
          </a:xfrm>
        </p:spPr>
        <p:txBody>
          <a:bodyPr>
            <a:noAutofit/>
          </a:bodyPr>
          <a:lstStyle/>
          <a:p>
            <a:pPr algn="ctr"/>
            <a:r>
              <a:rPr lang="en-IN" sz="4000" b="1" dirty="0"/>
              <a:t>Number of Investments in top 3 sectors among preferred countries</a:t>
            </a:r>
            <a:endParaRPr lang="en-IN" sz="4000" b="1" dirty="0"/>
          </a:p>
        </p:txBody>
      </p:sp>
      <p:sp>
        <p:nvSpPr>
          <p:cNvPr id="2" name="Text Box 1"/>
          <p:cNvSpPr txBox="1"/>
          <p:nvPr/>
        </p:nvSpPr>
        <p:spPr>
          <a:xfrm>
            <a:off x="405130" y="2233295"/>
            <a:ext cx="2164080" cy="2562860"/>
          </a:xfrm>
          <a:prstGeom prst="rect">
            <a:avLst/>
          </a:prstGeom>
          <a:noFill/>
        </p:spPr>
        <p:txBody>
          <a:bodyPr wrap="square" rtlCol="0">
            <a:spAutoFit/>
          </a:bodyPr>
          <a:p>
            <a:r>
              <a:rPr lang="en-US" dirty="0" smtClean="0">
                <a:sym typeface="+mn-ea"/>
              </a:rPr>
              <a:t>Bar chart</a:t>
            </a:r>
            <a:r>
              <a:rPr lang="en-US" dirty="0">
                <a:sym typeface="+mn-ea"/>
              </a:rPr>
              <a:t> shows the number of investments in the top 3 sectors of the top 3 countries on one chart (for the chosen investment type-FT).</a:t>
            </a:r>
            <a:endParaRPr lang="en-IN" dirty="0"/>
          </a:p>
          <a:p>
            <a:endParaRPr lang="en-US"/>
          </a:p>
        </p:txBody>
      </p:sp>
      <p:pic>
        <p:nvPicPr>
          <p:cNvPr id="4" name="Content Placeholder 3"/>
          <p:cNvPicPr>
            <a:picLocks noChangeAspect="1"/>
          </p:cNvPicPr>
          <p:nvPr>
            <p:ph idx="1"/>
          </p:nvPr>
        </p:nvPicPr>
        <p:blipFill>
          <a:blip r:embed="rId1"/>
          <a:stretch>
            <a:fillRect/>
          </a:stretch>
        </p:blipFill>
        <p:spPr>
          <a:xfrm>
            <a:off x="2752090" y="1496695"/>
            <a:ext cx="8917940" cy="51238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4875</Words>
  <Application>WPS Presentation</Application>
  <PresentationFormat>Widescreen</PresentationFormat>
  <Paragraphs>130</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Times New Roman</vt:lpstr>
      <vt:lpstr>Calibri</vt:lpstr>
      <vt:lpstr>Microsoft YaHei</vt:lpstr>
      <vt:lpstr>Calibri Light</vt:lpstr>
      <vt:lpstr/>
      <vt:lpstr>Arial Unicode MS</vt:lpstr>
      <vt:lpstr>Segoe Print</vt:lpstr>
      <vt:lpstr>Office Theme</vt:lpstr>
      <vt:lpstr>Spark Funds – INVESTMENT CASE STUDY   SUBMISSION </vt:lpstr>
      <vt:lpstr>Spark Funds – Investment Strategy </vt:lpstr>
      <vt:lpstr>Strategic Investment Decision – Flow Chart</vt:lpstr>
      <vt:lpstr> Problem Analysis</vt:lpstr>
      <vt:lpstr>Data Model Analysis</vt:lpstr>
      <vt:lpstr>Result Analysis</vt:lpstr>
      <vt:lpstr>Investments based on Funding Type (FT)</vt:lpstr>
      <vt:lpstr>Total amount of investments among top 9 countries</vt:lpstr>
      <vt:lpstr>Number of Investments in top 3 sectors among preferred countries</vt:lpstr>
      <vt:lpstr>Inferences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whacky</cp:lastModifiedBy>
  <cp:revision>31</cp:revision>
  <dcterms:created xsi:type="dcterms:W3CDTF">2016-06-09T08:16:00Z</dcterms:created>
  <dcterms:modified xsi:type="dcterms:W3CDTF">2018-11-04T09:47:26Z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1033-10.2.0.5804</vt:lpwstr>
  </property>
</Properties>
</file>