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62" r:id="rId6"/>
    <p:sldId id="272" r:id="rId7"/>
    <p:sldId id="263" r:id="rId8"/>
    <p:sldId id="271" r:id="rId9"/>
    <p:sldId id="261" r:id="rId10"/>
    <p:sldId id="268" r:id="rId11"/>
    <p:sldId id="267" r:id="rId12"/>
    <p:sldId id="269" r:id="rId13"/>
    <p:sldId id="264" r:id="rId14"/>
    <p:sldId id="265"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AF4C3-FBB1-C8C5-A5C3-9840D679A2B6}" v="968" dt="2020-08-08T05:37:09.215"/>
    <p1510:client id="{574131C9-9482-4D31-8F6A-CFD9F95AABC7}" v="911" dt="2020-08-08T05:17:39.159"/>
    <p1510:client id="{577EC637-EB3D-FF36-61DD-9EE62D961697}" v="5" dt="2020-08-08T12:58:26.113"/>
    <p1510:client id="{8BF7566C-249F-4177-BBBB-162F1531F326}" v="251" dt="2020-08-08T12:42:43.174"/>
    <p1510:client id="{951831D4-985F-28CB-8940-C8ED2DFBF6CC}" v="79" dt="2020-08-08T19:35:34.398"/>
    <p1510:client id="{9EFBCEFB-D3E5-4BAE-8A96-5EBF1531F716}" v="4" dt="2020-08-08T14:25:37.162"/>
    <p1510:client id="{D54DFF12-10AC-21D6-94D3-B2FAB0548488}" v="394" dt="2020-08-08T19:31:10.920"/>
    <p1510:client id="{F40A4FEE-5907-4BB8-B8C2-6A13B4F475D6}" v="119" dt="2020-08-08T14:16:37.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DB18-A997-4328-BE0E-17EF777CB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FEE3F4-0C7B-4571-98BF-5426B73A0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D54CED-2B28-4F90-B85B-C2BC629665BC}"/>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5" name="Footer Placeholder 4">
            <a:extLst>
              <a:ext uri="{FF2B5EF4-FFF2-40B4-BE49-F238E27FC236}">
                <a16:creationId xmlns:a16="http://schemas.microsoft.com/office/drawing/2014/main" id="{D6EEBB34-C14E-4457-A02C-7F1BBB5F8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CF769-FEAF-4900-87CE-3FF08F3C44F1}"/>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177210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9CF2-36C4-4EAC-B110-3210ACD91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8E45F-6E66-4E03-9559-F2CA7B2010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F1B67-344D-456A-97F3-AB55DC49C5DB}"/>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5" name="Footer Placeholder 4">
            <a:extLst>
              <a:ext uri="{FF2B5EF4-FFF2-40B4-BE49-F238E27FC236}">
                <a16:creationId xmlns:a16="http://schemas.microsoft.com/office/drawing/2014/main" id="{EC9F1A5A-167F-4DAA-9270-9F39B2D25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A076A-295D-4A92-8C60-316C4E1F6490}"/>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244367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585C53-B88E-45BA-A1FE-9BCF2DA2B4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252D7E-4C34-447A-9A28-00D3B22C1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7F8FB-8F69-4802-BF67-ADA2D23C763D}"/>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5" name="Footer Placeholder 4">
            <a:extLst>
              <a:ext uri="{FF2B5EF4-FFF2-40B4-BE49-F238E27FC236}">
                <a16:creationId xmlns:a16="http://schemas.microsoft.com/office/drawing/2014/main" id="{2D3F7818-A2E0-4818-B869-21940126F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4E9C1-314E-4CDE-B712-114632276036}"/>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343420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7580-2375-4048-B7EF-39D110F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B20DF-2A1F-4072-BC24-4A82E86A11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971E1-2686-4431-B8EA-A94720B59ADA}"/>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5" name="Footer Placeholder 4">
            <a:extLst>
              <a:ext uri="{FF2B5EF4-FFF2-40B4-BE49-F238E27FC236}">
                <a16:creationId xmlns:a16="http://schemas.microsoft.com/office/drawing/2014/main" id="{7FE572A5-AD4F-496F-A1A2-D32D972E5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1C2EC-1A42-451B-B851-CCD4FCF482EE}"/>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157140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EA34-DB46-4625-9B1A-B56A67CF4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3C34C-C183-483D-ADE8-B3754990C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6DC1B-9A63-4657-AE58-A7047C15CAEB}"/>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5" name="Footer Placeholder 4">
            <a:extLst>
              <a:ext uri="{FF2B5EF4-FFF2-40B4-BE49-F238E27FC236}">
                <a16:creationId xmlns:a16="http://schemas.microsoft.com/office/drawing/2014/main" id="{F99A4693-EEB0-4D69-81DF-9BD3075B8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AC7D5-9BF7-4738-8C5E-62525E49B346}"/>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135740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7F40-AB3A-4602-B040-71BAD6BDB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38C60E-531A-4115-A13F-E013C6542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92AA2-89DB-4712-95A1-46BB15B77B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6DC24-0399-48A1-B4DF-018886D92200}"/>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6" name="Footer Placeholder 5">
            <a:extLst>
              <a:ext uri="{FF2B5EF4-FFF2-40B4-BE49-F238E27FC236}">
                <a16:creationId xmlns:a16="http://schemas.microsoft.com/office/drawing/2014/main" id="{66825DA8-9F2E-48ED-9F7F-CB59454EB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DF273-2DBD-4318-B7FE-A66AE87944F3}"/>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188307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1336-93DC-4B54-BA5D-B0D308E16B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3ACBE1-F69A-41D1-AA50-64558271C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39B779-B9AB-4633-AEB4-B5A267A502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CBD15-3044-4E49-9E7F-39A4EA77E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D7CD4-DD8D-43DC-9102-5E8ACFBBE8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E11D2-C59E-41DD-9E00-D5F3C0040F7A}"/>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8" name="Footer Placeholder 7">
            <a:extLst>
              <a:ext uri="{FF2B5EF4-FFF2-40B4-BE49-F238E27FC236}">
                <a16:creationId xmlns:a16="http://schemas.microsoft.com/office/drawing/2014/main" id="{70FB8E2A-1CA3-4AD8-8F33-D027168772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8ED876-F75A-4CF2-8C64-9209011F6843}"/>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311137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FE40-241A-40CC-AEF9-BFA66420EA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B9267-8C4B-4A4A-B9FE-4654C1FF0323}"/>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4" name="Footer Placeholder 3">
            <a:extLst>
              <a:ext uri="{FF2B5EF4-FFF2-40B4-BE49-F238E27FC236}">
                <a16:creationId xmlns:a16="http://schemas.microsoft.com/office/drawing/2014/main" id="{DC3C4352-1016-4B2D-B412-D16BA1FE9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1C87B-73A8-4955-9B6D-83DBE7F4AA19}"/>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405823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7EDB5-2EC0-48D1-A693-EB2DDC526CA0}"/>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3" name="Footer Placeholder 2">
            <a:extLst>
              <a:ext uri="{FF2B5EF4-FFF2-40B4-BE49-F238E27FC236}">
                <a16:creationId xmlns:a16="http://schemas.microsoft.com/office/drawing/2014/main" id="{1231230C-E7BD-4876-A074-9BE878367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FE6530-9F45-4774-889A-B6E09FB2D9E6}"/>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424445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FEFC-14E3-4B97-B6DA-79DAB8FEB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712D59-93D0-4798-9734-FD0E405CCB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9E6E06-403D-429A-A9E6-F46305E70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D2E04-DE1D-4381-B5A0-A037E23C21EA}"/>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6" name="Footer Placeholder 5">
            <a:extLst>
              <a:ext uri="{FF2B5EF4-FFF2-40B4-BE49-F238E27FC236}">
                <a16:creationId xmlns:a16="http://schemas.microsoft.com/office/drawing/2014/main" id="{222C69A0-4CED-4560-BDD0-3036BF067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EBE89-0A14-4B20-BA86-A739CFA35EE6}"/>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256938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FC29-22D0-4C0A-AA68-4D957A9B1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8F0734-4A9D-4D2B-BE66-71E1BC1F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95A098-6F4F-448A-998A-7F3BDEE9C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4B3B3-D8DE-4475-9A38-161FB9F01876}"/>
              </a:ext>
            </a:extLst>
          </p:cNvPr>
          <p:cNvSpPr>
            <a:spLocks noGrp="1"/>
          </p:cNvSpPr>
          <p:nvPr>
            <p:ph type="dt" sz="half" idx="10"/>
          </p:nvPr>
        </p:nvSpPr>
        <p:spPr/>
        <p:txBody>
          <a:bodyPr/>
          <a:lstStyle/>
          <a:p>
            <a:fld id="{014023FA-BD78-4162-A67B-BD26473FD325}" type="datetimeFigureOut">
              <a:rPr lang="en-US" smtClean="0"/>
              <a:t>8/8/2020</a:t>
            </a:fld>
            <a:endParaRPr lang="en-US"/>
          </a:p>
        </p:txBody>
      </p:sp>
      <p:sp>
        <p:nvSpPr>
          <p:cNvPr id="6" name="Footer Placeholder 5">
            <a:extLst>
              <a:ext uri="{FF2B5EF4-FFF2-40B4-BE49-F238E27FC236}">
                <a16:creationId xmlns:a16="http://schemas.microsoft.com/office/drawing/2014/main" id="{0DC93BC6-F55A-4307-9490-5C785841F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1CD77-9987-4FBE-8B21-5C49EC9DB5F3}"/>
              </a:ext>
            </a:extLst>
          </p:cNvPr>
          <p:cNvSpPr>
            <a:spLocks noGrp="1"/>
          </p:cNvSpPr>
          <p:nvPr>
            <p:ph type="sldNum" sz="quarter" idx="12"/>
          </p:nvPr>
        </p:nvSpPr>
        <p:spPr/>
        <p:txBody>
          <a:bodyPr/>
          <a:lstStyle/>
          <a:p>
            <a:fld id="{55768E8C-4AE0-4ADD-B307-33DEBB0A6B15}" type="slidenum">
              <a:rPr lang="en-US" smtClean="0"/>
              <a:t>‹#›</a:t>
            </a:fld>
            <a:endParaRPr lang="en-US"/>
          </a:p>
        </p:txBody>
      </p:sp>
    </p:spTree>
    <p:extLst>
      <p:ext uri="{BB962C8B-B14F-4D97-AF65-F5344CB8AC3E}">
        <p14:creationId xmlns:p14="http://schemas.microsoft.com/office/powerpoint/2010/main" val="68293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A295AD-2134-443E-8DDD-126153896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E9CF12-15F8-47B3-AEFD-C1276DCEC1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3DF81-05A1-4C5B-B427-5B802F1F8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023FA-BD78-4162-A67B-BD26473FD325}" type="datetimeFigureOut">
              <a:rPr lang="en-US" smtClean="0"/>
              <a:t>8/8/2020</a:t>
            </a:fld>
            <a:endParaRPr lang="en-US"/>
          </a:p>
        </p:txBody>
      </p:sp>
      <p:sp>
        <p:nvSpPr>
          <p:cNvPr id="5" name="Footer Placeholder 4">
            <a:extLst>
              <a:ext uri="{FF2B5EF4-FFF2-40B4-BE49-F238E27FC236}">
                <a16:creationId xmlns:a16="http://schemas.microsoft.com/office/drawing/2014/main" id="{9896B8BC-4233-41E5-80DF-7F711554F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480DD6-BD38-4A6E-A25C-00D6F188B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68E8C-4AE0-4ADD-B307-33DEBB0A6B15}" type="slidenum">
              <a:rPr lang="en-US" smtClean="0"/>
              <a:t>‹#›</a:t>
            </a:fld>
            <a:endParaRPr lang="en-US"/>
          </a:p>
        </p:txBody>
      </p:sp>
    </p:spTree>
    <p:extLst>
      <p:ext uri="{BB962C8B-B14F-4D97-AF65-F5344CB8AC3E}">
        <p14:creationId xmlns:p14="http://schemas.microsoft.com/office/powerpoint/2010/main" val="63458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69000" b="-6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4F-9835-404C-864B-78E67E9CAF4B}"/>
              </a:ext>
            </a:extLst>
          </p:cNvPr>
          <p:cNvSpPr>
            <a:spLocks noGrp="1"/>
          </p:cNvSpPr>
          <p:nvPr>
            <p:ph type="ctrTitle"/>
          </p:nvPr>
        </p:nvSpPr>
        <p:spPr/>
        <p:txBody>
          <a:bodyPr/>
          <a:lstStyle/>
          <a:p>
            <a:r>
              <a:rPr lang="en-IN" b="1">
                <a:solidFill>
                  <a:schemeClr val="bg1"/>
                </a:solidFill>
                <a:effectLst>
                  <a:outerShdw blurRad="38100" dist="38100" dir="2700000" algn="tl">
                    <a:srgbClr val="000000">
                      <a:alpha val="43137"/>
                    </a:srgbClr>
                  </a:outerShdw>
                </a:effectLst>
              </a:rPr>
              <a:t>AIRPORT MANAGEMENT SYSTEM</a:t>
            </a:r>
            <a:endParaRPr lang="en-IN" b="1">
              <a:solidFill>
                <a:schemeClr val="bg1"/>
              </a:solidFill>
              <a:effectLst>
                <a:outerShdw blurRad="38100" dist="38100" dir="2700000" algn="tl">
                  <a:srgbClr val="000000">
                    <a:alpha val="43137"/>
                  </a:srgbClr>
                </a:outerShdw>
              </a:effectLst>
              <a:cs typeface="Calibri Light"/>
            </a:endParaRPr>
          </a:p>
        </p:txBody>
      </p:sp>
      <p:sp>
        <p:nvSpPr>
          <p:cNvPr id="3" name="Subtitle 2">
            <a:extLst>
              <a:ext uri="{FF2B5EF4-FFF2-40B4-BE49-F238E27FC236}">
                <a16:creationId xmlns:a16="http://schemas.microsoft.com/office/drawing/2014/main" id="{A9DD434A-5CD0-40DD-9394-91D4ED90E9A1}"/>
              </a:ext>
            </a:extLst>
          </p:cNvPr>
          <p:cNvSpPr>
            <a:spLocks noGrp="1"/>
          </p:cNvSpPr>
          <p:nvPr>
            <p:ph type="subTitle" idx="1"/>
          </p:nvPr>
        </p:nvSpPr>
        <p:spPr>
          <a:xfrm>
            <a:off x="0" y="5024438"/>
            <a:ext cx="9144000" cy="1655762"/>
          </a:xfrm>
        </p:spPr>
        <p:txBody>
          <a:bodyPr vert="horz" lIns="91440" tIns="45720" rIns="91440" bIns="45720" rtlCol="0" anchor="t">
            <a:normAutofit lnSpcReduction="10000"/>
          </a:bodyPr>
          <a:lstStyle/>
          <a:p>
            <a:pPr marL="342900" indent="-342900" algn="l">
              <a:buFont typeface="Arial" panose="020B0604020202020204" pitchFamily="34" charset="0"/>
              <a:buChar char="•"/>
            </a:pPr>
            <a:r>
              <a:rPr lang="en-IN" b="1">
                <a:solidFill>
                  <a:schemeClr val="bg1">
                    <a:lumMod val="85000"/>
                  </a:schemeClr>
                </a:solidFill>
                <a:effectLst>
                  <a:outerShdw blurRad="38100" dist="38100" dir="2700000" algn="tl">
                    <a:srgbClr val="000000">
                      <a:alpha val="43137"/>
                    </a:srgbClr>
                  </a:outerShdw>
                </a:effectLst>
              </a:rPr>
              <a:t>Rakesh Chaudhury </a:t>
            </a:r>
            <a:r>
              <a:rPr lang="en-IN">
                <a:solidFill>
                  <a:schemeClr val="bg1"/>
                </a:solidFill>
                <a:effectLst>
                  <a:outerShdw blurRad="38100" dist="38100" dir="2700000" algn="tl">
                    <a:srgbClr val="000000">
                      <a:alpha val="43137"/>
                    </a:srgbClr>
                  </a:outerShdw>
                </a:effectLst>
                <a:ea typeface="+mn-lt"/>
                <a:cs typeface="+mn-lt"/>
              </a:rPr>
              <a:t>NUID:001345361</a:t>
            </a:r>
            <a:endParaRPr lang="en-IN" b="1">
              <a:solidFill>
                <a:schemeClr val="bg1"/>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IN" b="1">
                <a:solidFill>
                  <a:schemeClr val="bg1">
                    <a:lumMod val="85000"/>
                  </a:schemeClr>
                </a:solidFill>
                <a:effectLst>
                  <a:outerShdw blurRad="38100" dist="38100" dir="2700000" algn="tl">
                    <a:srgbClr val="000000">
                      <a:alpha val="43137"/>
                    </a:srgbClr>
                  </a:outerShdw>
                </a:effectLst>
              </a:rPr>
              <a:t>Kiran Ramesh </a:t>
            </a:r>
            <a:r>
              <a:rPr lang="en-IN">
                <a:solidFill>
                  <a:schemeClr val="bg1"/>
                </a:solidFill>
                <a:effectLst>
                  <a:outerShdw blurRad="38100" dist="38100" dir="2700000" algn="tl">
                    <a:srgbClr val="000000">
                      <a:alpha val="43137"/>
                    </a:srgbClr>
                  </a:outerShdw>
                </a:effectLst>
                <a:ea typeface="+mn-lt"/>
                <a:cs typeface="+mn-lt"/>
              </a:rPr>
              <a:t>NUID: 001050700</a:t>
            </a:r>
          </a:p>
          <a:p>
            <a:pPr marL="342900" indent="-342900" algn="l">
              <a:buFont typeface="Arial" panose="020B0604020202020204" pitchFamily="34" charset="0"/>
              <a:buChar char="•"/>
            </a:pPr>
            <a:r>
              <a:rPr lang="en-IN" b="1">
                <a:solidFill>
                  <a:schemeClr val="bg1">
                    <a:lumMod val="85000"/>
                  </a:schemeClr>
                </a:solidFill>
                <a:effectLst>
                  <a:outerShdw blurRad="38100" dist="38100" dir="2700000" algn="tl">
                    <a:srgbClr val="000000">
                      <a:alpha val="43137"/>
                    </a:srgbClr>
                  </a:outerShdw>
                </a:effectLst>
              </a:rPr>
              <a:t>Sachin </a:t>
            </a:r>
            <a:r>
              <a:rPr lang="en-IN">
                <a:solidFill>
                  <a:schemeClr val="bg1"/>
                </a:solidFill>
                <a:effectLst>
                  <a:outerShdw blurRad="38100" dist="38100" dir="2700000" algn="tl">
                    <a:srgbClr val="000000">
                      <a:alpha val="43137"/>
                    </a:srgbClr>
                  </a:outerShdw>
                </a:effectLst>
                <a:ea typeface="+mn-lt"/>
                <a:cs typeface="+mn-lt"/>
              </a:rPr>
              <a:t>NUID:001054734</a:t>
            </a:r>
          </a:p>
          <a:p>
            <a:pPr marL="342900" indent="-342900" algn="l">
              <a:buFont typeface="Arial" panose="020B0604020202020204" pitchFamily="34" charset="0"/>
              <a:buChar char="•"/>
            </a:pPr>
            <a:r>
              <a:rPr lang="en-IN" b="1">
                <a:solidFill>
                  <a:schemeClr val="bg1">
                    <a:lumMod val="85000"/>
                  </a:schemeClr>
                </a:solidFill>
                <a:effectLst>
                  <a:outerShdw blurRad="38100" dist="38100" dir="2700000" algn="tl">
                    <a:srgbClr val="000000">
                      <a:alpha val="43137"/>
                    </a:srgbClr>
                  </a:outerShdw>
                </a:effectLst>
              </a:rPr>
              <a:t>Ashutosh </a:t>
            </a:r>
            <a:r>
              <a:rPr lang="en-IN" b="1" err="1">
                <a:solidFill>
                  <a:schemeClr val="bg1">
                    <a:lumMod val="85000"/>
                  </a:schemeClr>
                </a:solidFill>
                <a:effectLst>
                  <a:outerShdw blurRad="38100" dist="38100" dir="2700000" algn="tl">
                    <a:srgbClr val="000000">
                      <a:alpha val="43137"/>
                    </a:srgbClr>
                  </a:outerShdw>
                </a:effectLst>
              </a:rPr>
              <a:t>Raichurkar</a:t>
            </a:r>
            <a:r>
              <a:rPr lang="en-IN" b="1">
                <a:solidFill>
                  <a:schemeClr val="bg1">
                    <a:lumMod val="85000"/>
                  </a:schemeClr>
                </a:solidFill>
                <a:effectLst>
                  <a:outerShdw blurRad="38100" dist="38100" dir="2700000" algn="tl">
                    <a:srgbClr val="000000">
                      <a:alpha val="43137"/>
                    </a:srgbClr>
                  </a:outerShdw>
                </a:effectLst>
              </a:rPr>
              <a:t> </a:t>
            </a:r>
            <a:r>
              <a:rPr lang="en-IN">
                <a:solidFill>
                  <a:schemeClr val="bg1"/>
                </a:solidFill>
                <a:effectLst>
                  <a:outerShdw blurRad="38100" dist="38100" dir="2700000" algn="tl">
                    <a:srgbClr val="000000">
                      <a:alpha val="43137"/>
                    </a:srgbClr>
                  </a:outerShdw>
                </a:effectLst>
                <a:ea typeface="+mn-lt"/>
                <a:cs typeface="+mn-lt"/>
              </a:rPr>
              <a:t>NUID: 001306059</a:t>
            </a:r>
            <a:endParaRPr lang="en-US">
              <a:solidFill>
                <a:schemeClr val="bg1"/>
              </a:solidFill>
              <a:effectLst>
                <a:outerShdw blurRad="38100" dist="38100" dir="2700000" algn="tl">
                  <a:srgbClr val="000000">
                    <a:alpha val="43137"/>
                  </a:srgbClr>
                </a:outerShdw>
              </a:effectLst>
              <a:ea typeface="+mn-lt"/>
              <a:cs typeface="+mn-lt"/>
            </a:endParaRPr>
          </a:p>
        </p:txBody>
      </p:sp>
    </p:spTree>
    <p:extLst>
      <p:ext uri="{BB962C8B-B14F-4D97-AF65-F5344CB8AC3E}">
        <p14:creationId xmlns:p14="http://schemas.microsoft.com/office/powerpoint/2010/main" val="175159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AF8B-0804-4F77-A0C3-9FB7DE5FFF5D}"/>
              </a:ext>
            </a:extLst>
          </p:cNvPr>
          <p:cNvSpPr>
            <a:spLocks noGrp="1"/>
          </p:cNvSpPr>
          <p:nvPr>
            <p:ph type="title"/>
          </p:nvPr>
        </p:nvSpPr>
        <p:spPr/>
        <p:txBody>
          <a:bodyPr/>
          <a:lstStyle/>
          <a:p>
            <a:r>
              <a:rPr lang="en-US">
                <a:cs typeface="Calibri Light"/>
              </a:rPr>
              <a:t>Trigger on Parking Entity</a:t>
            </a:r>
            <a:endParaRPr lang="en-US"/>
          </a:p>
        </p:txBody>
      </p:sp>
      <p:pic>
        <p:nvPicPr>
          <p:cNvPr id="4" name="Picture 4" descr="A screenshot of a social media post&#10;&#10;Description automatically generated">
            <a:extLst>
              <a:ext uri="{FF2B5EF4-FFF2-40B4-BE49-F238E27FC236}">
                <a16:creationId xmlns:a16="http://schemas.microsoft.com/office/drawing/2014/main" id="{53DDF956-AF05-45F4-9ACB-5C0E28820865}"/>
              </a:ext>
            </a:extLst>
          </p:cNvPr>
          <p:cNvPicPr>
            <a:picLocks noGrp="1" noChangeAspect="1"/>
          </p:cNvPicPr>
          <p:nvPr>
            <p:ph idx="1"/>
          </p:nvPr>
        </p:nvPicPr>
        <p:blipFill>
          <a:blip r:embed="rId2"/>
          <a:stretch>
            <a:fillRect/>
          </a:stretch>
        </p:blipFill>
        <p:spPr>
          <a:xfrm>
            <a:off x="85205" y="1533351"/>
            <a:ext cx="8942275" cy="5322105"/>
          </a:xfrm>
        </p:spPr>
      </p:pic>
    </p:spTree>
    <p:extLst>
      <p:ext uri="{BB962C8B-B14F-4D97-AF65-F5344CB8AC3E}">
        <p14:creationId xmlns:p14="http://schemas.microsoft.com/office/powerpoint/2010/main" val="626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76BA2-3DE9-426B-A3DA-2A7FC240C5B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Trigger on Air Schedule Entity</a:t>
            </a:r>
          </a:p>
        </p:txBody>
      </p:sp>
      <p:pic>
        <p:nvPicPr>
          <p:cNvPr id="4" name="Picture 4" descr="A screenshot of a social media post&#10;&#10;Description automatically generated">
            <a:extLst>
              <a:ext uri="{FF2B5EF4-FFF2-40B4-BE49-F238E27FC236}">
                <a16:creationId xmlns:a16="http://schemas.microsoft.com/office/drawing/2014/main" id="{9E30E3D6-4203-46C9-83B6-763A926C7C8F}"/>
              </a:ext>
            </a:extLst>
          </p:cNvPr>
          <p:cNvPicPr>
            <a:picLocks noChangeAspect="1"/>
          </p:cNvPicPr>
          <p:nvPr/>
        </p:nvPicPr>
        <p:blipFill>
          <a:blip r:embed="rId2"/>
          <a:stretch>
            <a:fillRect/>
          </a:stretch>
        </p:blipFill>
        <p:spPr>
          <a:xfrm>
            <a:off x="5153822" y="934433"/>
            <a:ext cx="6553545" cy="4997076"/>
          </a:xfrm>
          <a:prstGeom prst="rect">
            <a:avLst/>
          </a:prstGeom>
        </p:spPr>
      </p:pic>
    </p:spTree>
    <p:extLst>
      <p:ext uri="{BB962C8B-B14F-4D97-AF65-F5344CB8AC3E}">
        <p14:creationId xmlns:p14="http://schemas.microsoft.com/office/powerpoint/2010/main" val="182683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71A8-4C0E-4795-98F8-BF9B8CB437E3}"/>
              </a:ext>
            </a:extLst>
          </p:cNvPr>
          <p:cNvSpPr>
            <a:spLocks noGrp="1"/>
          </p:cNvSpPr>
          <p:nvPr>
            <p:ph type="title"/>
          </p:nvPr>
        </p:nvSpPr>
        <p:spPr/>
        <p:txBody>
          <a:bodyPr/>
          <a:lstStyle/>
          <a:p>
            <a:r>
              <a:rPr lang="en-US">
                <a:cs typeface="Calibri Light"/>
              </a:rPr>
              <a:t>Trigger on Room </a:t>
            </a:r>
            <a:r>
              <a:rPr lang="en-US">
                <a:ea typeface="+mj-lt"/>
                <a:cs typeface="+mj-lt"/>
              </a:rPr>
              <a:t>Availability</a:t>
            </a:r>
            <a:r>
              <a:rPr lang="en-US">
                <a:cs typeface="Calibri Light"/>
              </a:rPr>
              <a:t> Entity</a:t>
            </a:r>
            <a:endParaRPr lang="en-US"/>
          </a:p>
        </p:txBody>
      </p:sp>
      <p:pic>
        <p:nvPicPr>
          <p:cNvPr id="4" name="Picture 4" descr="A screenshot of a social media post&#10;&#10;Description automatically generated">
            <a:extLst>
              <a:ext uri="{FF2B5EF4-FFF2-40B4-BE49-F238E27FC236}">
                <a16:creationId xmlns:a16="http://schemas.microsoft.com/office/drawing/2014/main" id="{DC45752F-7A74-4B80-8AF5-18A004A1F67B}"/>
              </a:ext>
            </a:extLst>
          </p:cNvPr>
          <p:cNvPicPr>
            <a:picLocks noGrp="1" noChangeAspect="1"/>
          </p:cNvPicPr>
          <p:nvPr>
            <p:ph idx="1"/>
          </p:nvPr>
        </p:nvPicPr>
        <p:blipFill>
          <a:blip r:embed="rId2"/>
          <a:stretch>
            <a:fillRect/>
          </a:stretch>
        </p:blipFill>
        <p:spPr>
          <a:xfrm>
            <a:off x="62518" y="1512474"/>
            <a:ext cx="11242333" cy="5280351"/>
          </a:xfrm>
        </p:spPr>
      </p:pic>
    </p:spTree>
    <p:extLst>
      <p:ext uri="{BB962C8B-B14F-4D97-AF65-F5344CB8AC3E}">
        <p14:creationId xmlns:p14="http://schemas.microsoft.com/office/powerpoint/2010/main" val="321186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4A66-0F03-422D-9042-CC92551EA863}"/>
              </a:ext>
            </a:extLst>
          </p:cNvPr>
          <p:cNvSpPr>
            <a:spLocks noGrp="1"/>
          </p:cNvSpPr>
          <p:nvPr>
            <p:ph type="title"/>
          </p:nvPr>
        </p:nvSpPr>
        <p:spPr>
          <a:xfrm>
            <a:off x="1913468" y="365125"/>
            <a:ext cx="9440332" cy="1325563"/>
          </a:xfrm>
        </p:spPr>
        <p:txBody>
          <a:bodyPr>
            <a:normAutofit/>
          </a:bodyPr>
          <a:lstStyle/>
          <a:p>
            <a:r>
              <a:rPr lang="en-US" sz="5400">
                <a:cs typeface="Calibri Light"/>
              </a:rPr>
              <a:t>VIEWS</a:t>
            </a:r>
            <a:endParaRPr lang="en-US" sz="5400"/>
          </a:p>
        </p:txBody>
      </p:sp>
      <p:sp>
        <p:nvSpPr>
          <p:cNvPr id="16" name="Rectangle 15">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Airplane">
            <a:extLst>
              <a:ext uri="{FF2B5EF4-FFF2-40B4-BE49-F238E27FC236}">
                <a16:creationId xmlns:a16="http://schemas.microsoft.com/office/drawing/2014/main" id="{9AEEC363-412B-47D9-87F0-7AEC44A5C6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9" name="Content Placeholder 8">
            <a:extLst>
              <a:ext uri="{FF2B5EF4-FFF2-40B4-BE49-F238E27FC236}">
                <a16:creationId xmlns:a16="http://schemas.microsoft.com/office/drawing/2014/main" id="{0F5E488E-4B66-479F-B039-6A51ED506290}"/>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err="1">
                <a:ea typeface="+mn-lt"/>
                <a:cs typeface="+mn-lt"/>
              </a:rPr>
              <a:t>Passenger_ETA</a:t>
            </a:r>
            <a:r>
              <a:rPr lang="en-US">
                <a:ea typeface="+mn-lt"/>
                <a:cs typeface="+mn-lt"/>
              </a:rPr>
              <a:t> – This Contains the details of the passenger itinerary and real time estimated time of arrival of flight.</a:t>
            </a:r>
          </a:p>
          <a:p>
            <a:r>
              <a:rPr lang="en-US" err="1">
                <a:ea typeface="+mn-lt"/>
                <a:cs typeface="+mn-lt"/>
              </a:rPr>
              <a:t>Passenger_Amount_Due</a:t>
            </a:r>
            <a:r>
              <a:rPr lang="en-US">
                <a:ea typeface="+mn-lt"/>
                <a:cs typeface="+mn-lt"/>
              </a:rPr>
              <a:t>- It has the amount remaining for the payment by a passenger and their calculated age, their full name and complete address as report.</a:t>
            </a:r>
          </a:p>
          <a:p>
            <a:r>
              <a:rPr lang="en-US" err="1">
                <a:ea typeface="+mn-lt"/>
                <a:cs typeface="+mn-lt"/>
              </a:rPr>
              <a:t>Restaurant_Locations</a:t>
            </a:r>
            <a:r>
              <a:rPr lang="en-US">
                <a:ea typeface="+mn-lt"/>
                <a:cs typeface="+mn-lt"/>
              </a:rPr>
              <a:t>- It reports about the restaurants connected with different airport terminals.</a:t>
            </a:r>
            <a:endParaRPr lang="en-US">
              <a:cs typeface="Calibri" panose="020F0502020204030204"/>
            </a:endParaRPr>
          </a:p>
          <a:p>
            <a:r>
              <a:rPr lang="en-US" err="1">
                <a:ea typeface="+mn-lt"/>
                <a:cs typeface="+mn-lt"/>
              </a:rPr>
              <a:t>VwAirportInfo</a:t>
            </a:r>
            <a:r>
              <a:rPr lang="en-US">
                <a:ea typeface="+mn-lt"/>
                <a:cs typeface="+mn-lt"/>
              </a:rPr>
              <a:t>- This report contains the information for the flights leaving the Mumbai Airport along with departure time and destination.</a:t>
            </a: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341193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F308-7DE8-4D30-9C40-C4BCE1FAB165}"/>
              </a:ext>
            </a:extLst>
          </p:cNvPr>
          <p:cNvSpPr>
            <a:spLocks noGrp="1"/>
          </p:cNvSpPr>
          <p:nvPr>
            <p:ph type="title"/>
          </p:nvPr>
        </p:nvSpPr>
        <p:spPr>
          <a:xfrm>
            <a:off x="1913468" y="365125"/>
            <a:ext cx="9440332" cy="1325563"/>
          </a:xfrm>
        </p:spPr>
        <p:txBody>
          <a:bodyPr>
            <a:normAutofit/>
          </a:bodyPr>
          <a:lstStyle/>
          <a:p>
            <a:r>
              <a:rPr lang="en-US" sz="5400" b="1">
                <a:cs typeface="Calibri Light"/>
              </a:rPr>
              <a:t>Encryption</a:t>
            </a:r>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ock">
            <a:extLst>
              <a:ext uri="{FF2B5EF4-FFF2-40B4-BE49-F238E27FC236}">
                <a16:creationId xmlns:a16="http://schemas.microsoft.com/office/drawing/2014/main" id="{5A0DE6AE-9C38-4346-9F8F-43687E7098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CFE41071-0F75-45E9-B851-A3B4BA20DB0C}"/>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cs typeface="Calibri"/>
              </a:rPr>
              <a:t>We have used Certificate and Symmetric keys to encrypt the user's password and store it in the database.</a:t>
            </a:r>
          </a:p>
          <a:p>
            <a:r>
              <a:rPr lang="en-US">
                <a:cs typeface="Calibri"/>
              </a:rPr>
              <a:t>Trigger </a:t>
            </a:r>
            <a:r>
              <a:rPr lang="en-US" err="1">
                <a:ea typeface="+mn-lt"/>
                <a:cs typeface="+mn-lt"/>
              </a:rPr>
              <a:t>EncryptUserPassword</a:t>
            </a:r>
            <a:r>
              <a:rPr lang="en-US">
                <a:ea typeface="+mn-lt"/>
                <a:cs typeface="+mn-lt"/>
              </a:rPr>
              <a:t> has been created on User table to encrypt the incoming user password before storing it in the database.</a:t>
            </a:r>
          </a:p>
          <a:p>
            <a:r>
              <a:rPr lang="en-US">
                <a:cs typeface="Calibri"/>
              </a:rPr>
              <a:t>We have also written an anonymous block to update the password of users already existing in the database whose password was not encrypted. We used Cursors in the anonymous block in order to update the passwords.</a:t>
            </a:r>
          </a:p>
        </p:txBody>
      </p:sp>
    </p:spTree>
    <p:extLst>
      <p:ext uri="{BB962C8B-B14F-4D97-AF65-F5344CB8AC3E}">
        <p14:creationId xmlns:p14="http://schemas.microsoft.com/office/powerpoint/2010/main" val="1251969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71A8-4C0E-4795-98F8-BF9B8CB437E3}"/>
              </a:ext>
            </a:extLst>
          </p:cNvPr>
          <p:cNvSpPr>
            <a:spLocks noGrp="1"/>
          </p:cNvSpPr>
          <p:nvPr>
            <p:ph type="title"/>
          </p:nvPr>
        </p:nvSpPr>
        <p:spPr/>
        <p:txBody>
          <a:bodyPr/>
          <a:lstStyle/>
          <a:p>
            <a:r>
              <a:rPr lang="en-US">
                <a:cs typeface="Calibri Light"/>
              </a:rPr>
              <a:t>Encryption Implementation</a:t>
            </a:r>
          </a:p>
        </p:txBody>
      </p:sp>
      <p:pic>
        <p:nvPicPr>
          <p:cNvPr id="6" name="Picture 6" descr="A screenshot of a cell phone&#10;&#10;Description automatically generated">
            <a:extLst>
              <a:ext uri="{FF2B5EF4-FFF2-40B4-BE49-F238E27FC236}">
                <a16:creationId xmlns:a16="http://schemas.microsoft.com/office/drawing/2014/main" id="{91D6515F-86A5-4958-B7C8-28B932F8A11A}"/>
              </a:ext>
            </a:extLst>
          </p:cNvPr>
          <p:cNvPicPr>
            <a:picLocks noGrp="1" noChangeAspect="1"/>
          </p:cNvPicPr>
          <p:nvPr>
            <p:ph idx="1"/>
          </p:nvPr>
        </p:nvPicPr>
        <p:blipFill>
          <a:blip r:embed="rId2"/>
          <a:stretch>
            <a:fillRect/>
          </a:stretch>
        </p:blipFill>
        <p:spPr>
          <a:xfrm>
            <a:off x="163099" y="2233689"/>
            <a:ext cx="3692569" cy="2439183"/>
          </a:xfrm>
        </p:spPr>
      </p:pic>
      <p:sp>
        <p:nvSpPr>
          <p:cNvPr id="7" name="TextBox 6">
            <a:extLst>
              <a:ext uri="{FF2B5EF4-FFF2-40B4-BE49-F238E27FC236}">
                <a16:creationId xmlns:a16="http://schemas.microsoft.com/office/drawing/2014/main" id="{1CAFB85D-57FF-438D-AC68-AAC9751A65AF}"/>
              </a:ext>
            </a:extLst>
          </p:cNvPr>
          <p:cNvSpPr txBox="1"/>
          <p:nvPr/>
        </p:nvSpPr>
        <p:spPr>
          <a:xfrm>
            <a:off x="162838" y="168683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New Users </a:t>
            </a:r>
          </a:p>
        </p:txBody>
      </p:sp>
      <p:sp>
        <p:nvSpPr>
          <p:cNvPr id="8" name="TextBox 7">
            <a:extLst>
              <a:ext uri="{FF2B5EF4-FFF2-40B4-BE49-F238E27FC236}">
                <a16:creationId xmlns:a16="http://schemas.microsoft.com/office/drawing/2014/main" id="{8C1645D3-0806-420C-B62D-0814061461E7}"/>
              </a:ext>
            </a:extLst>
          </p:cNvPr>
          <p:cNvSpPr txBox="1"/>
          <p:nvPr/>
        </p:nvSpPr>
        <p:spPr>
          <a:xfrm>
            <a:off x="7532317" y="168683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Existing Users </a:t>
            </a:r>
          </a:p>
        </p:txBody>
      </p:sp>
      <p:pic>
        <p:nvPicPr>
          <p:cNvPr id="9" name="Picture 9" descr="A screenshot of a social media post&#10;&#10;Description automatically generated">
            <a:extLst>
              <a:ext uri="{FF2B5EF4-FFF2-40B4-BE49-F238E27FC236}">
                <a16:creationId xmlns:a16="http://schemas.microsoft.com/office/drawing/2014/main" id="{FF1BADD8-70F9-4BFE-A580-BDA45A7270CF}"/>
              </a:ext>
            </a:extLst>
          </p:cNvPr>
          <p:cNvPicPr>
            <a:picLocks noChangeAspect="1"/>
          </p:cNvPicPr>
          <p:nvPr/>
        </p:nvPicPr>
        <p:blipFill>
          <a:blip r:embed="rId3"/>
          <a:stretch>
            <a:fillRect/>
          </a:stretch>
        </p:blipFill>
        <p:spPr>
          <a:xfrm>
            <a:off x="4473879" y="2233291"/>
            <a:ext cx="7690979" cy="2819388"/>
          </a:xfrm>
          <a:prstGeom prst="rect">
            <a:avLst/>
          </a:prstGeom>
        </p:spPr>
      </p:pic>
    </p:spTree>
    <p:extLst>
      <p:ext uri="{BB962C8B-B14F-4D97-AF65-F5344CB8AC3E}">
        <p14:creationId xmlns:p14="http://schemas.microsoft.com/office/powerpoint/2010/main" val="150060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EDDAD-9486-47ED-B820-3E5F350CF0A6}"/>
              </a:ext>
            </a:extLst>
          </p:cNvPr>
          <p:cNvSpPr>
            <a:spLocks noGrp="1"/>
          </p:cNvSpPr>
          <p:nvPr>
            <p:ph idx="1"/>
          </p:nvPr>
        </p:nvSpPr>
        <p:spPr/>
        <p:txBody>
          <a:bodyPr vert="horz" lIns="91440" tIns="45720" rIns="91440" bIns="45720" rtlCol="0" anchor="t">
            <a:normAutofit/>
          </a:bodyPr>
          <a:lstStyle/>
          <a:p>
            <a:pPr marL="0" indent="0" algn="ctr">
              <a:buNone/>
            </a:pPr>
            <a:endParaRPr lang="en-US" sz="5400">
              <a:cs typeface="Calibri"/>
            </a:endParaRPr>
          </a:p>
          <a:p>
            <a:pPr marL="0" indent="0" algn="ctr">
              <a:buNone/>
            </a:pPr>
            <a:endParaRPr lang="en-US" sz="5400">
              <a:cs typeface="Calibri"/>
            </a:endParaRPr>
          </a:p>
          <a:p>
            <a:pPr marL="0" indent="0" algn="ctr">
              <a:buNone/>
            </a:pPr>
            <a:r>
              <a:rPr lang="en-US" sz="7200" b="1">
                <a:cs typeface="Calibri"/>
              </a:rPr>
              <a:t>Thank You</a:t>
            </a:r>
          </a:p>
        </p:txBody>
      </p:sp>
    </p:spTree>
    <p:extLst>
      <p:ext uri="{BB962C8B-B14F-4D97-AF65-F5344CB8AC3E}">
        <p14:creationId xmlns:p14="http://schemas.microsoft.com/office/powerpoint/2010/main" val="379410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C4AA-BE6A-47BE-AB9F-3D3360BC8FF5}"/>
              </a:ext>
            </a:extLst>
          </p:cNvPr>
          <p:cNvSpPr>
            <a:spLocks noGrp="1"/>
          </p:cNvSpPr>
          <p:nvPr>
            <p:ph type="title"/>
          </p:nvPr>
        </p:nvSpPr>
        <p:spPr>
          <a:xfrm>
            <a:off x="-1353" y="1263"/>
            <a:ext cx="7035762" cy="1388193"/>
          </a:xfrm>
        </p:spPr>
        <p:txBody>
          <a:bodyPr>
            <a:normAutofit/>
          </a:bodyPr>
          <a:lstStyle/>
          <a:p>
            <a:r>
              <a:rPr lang="en-US" b="1">
                <a:effectLst>
                  <a:outerShdw blurRad="38100" dist="38100" dir="2700000" algn="tl">
                    <a:srgbClr val="000000">
                      <a:alpha val="43137"/>
                    </a:srgbClr>
                  </a:outerShdw>
                </a:effectLst>
              </a:rPr>
              <a:t>About the Database:</a:t>
            </a:r>
            <a:endParaRPr lang="en-US">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FB36967-3AFB-4C55-ABC5-83D8CA783D7D}"/>
              </a:ext>
            </a:extLst>
          </p:cNvPr>
          <p:cNvSpPr>
            <a:spLocks noGrp="1"/>
          </p:cNvSpPr>
          <p:nvPr>
            <p:ph idx="1"/>
          </p:nvPr>
        </p:nvSpPr>
        <p:spPr>
          <a:xfrm>
            <a:off x="207416" y="1338721"/>
            <a:ext cx="8503345" cy="5475654"/>
          </a:xfrm>
        </p:spPr>
        <p:txBody>
          <a:bodyPr vert="horz" lIns="91440" tIns="45720" rIns="91440" bIns="45720" rtlCol="0" anchor="ctr">
            <a:noAutofit/>
          </a:bodyPr>
          <a:lstStyle/>
          <a:p>
            <a:r>
              <a:rPr lang="en-US" sz="1800">
                <a:effectLst>
                  <a:outerShdw blurRad="38100" dist="38100" dir="2700000" algn="tl">
                    <a:srgbClr val="000000">
                      <a:alpha val="43137"/>
                    </a:srgbClr>
                  </a:outerShdw>
                </a:effectLst>
              </a:rPr>
              <a:t>Airline reservation system is one of the most used database systems in the world. </a:t>
            </a:r>
            <a:endParaRPr lang="en-US" sz="1800">
              <a:effectLst>
                <a:outerShdw blurRad="38100" dist="38100" dir="2700000" algn="tl">
                  <a:srgbClr val="000000">
                    <a:alpha val="43137"/>
                  </a:srgbClr>
                </a:outerShdw>
              </a:effectLst>
              <a:cs typeface="Calibri"/>
            </a:endParaRPr>
          </a:p>
          <a:p>
            <a:r>
              <a:rPr lang="en-US" sz="1800">
                <a:effectLst>
                  <a:outerShdw blurRad="38100" dist="38100" dir="2700000" algn="tl">
                    <a:srgbClr val="000000">
                      <a:alpha val="43137"/>
                    </a:srgbClr>
                  </a:outerShdw>
                </a:effectLst>
              </a:rPr>
              <a:t>It is an example of Transaction processing systems where large databases and hundreds of concurrent users will be executing database transactions. These systems require high availability and fast response time for hundreds of concurrent users.</a:t>
            </a:r>
            <a:endParaRPr lang="en-US" sz="1800">
              <a:effectLst>
                <a:outerShdw blurRad="38100" dist="38100" dir="2700000" algn="tl">
                  <a:srgbClr val="000000">
                    <a:alpha val="43137"/>
                  </a:srgbClr>
                </a:outerShdw>
              </a:effectLst>
              <a:cs typeface="Calibri"/>
            </a:endParaRPr>
          </a:p>
          <a:p>
            <a:r>
              <a:rPr lang="en-US" sz="1800">
                <a:effectLst>
                  <a:outerShdw blurRad="38100" dist="38100" dir="2700000" algn="tl">
                    <a:srgbClr val="000000">
                      <a:alpha val="43137"/>
                    </a:srgbClr>
                  </a:outerShdw>
                </a:effectLst>
              </a:rPr>
              <a:t>We define the concept of a transaction, which is used to represent a logical unit of</a:t>
            </a:r>
            <a:endParaRPr lang="en-US" sz="1800">
              <a:effectLst>
                <a:outerShdw blurRad="38100" dist="38100" dir="2700000" algn="tl">
                  <a:srgbClr val="000000">
                    <a:alpha val="43137"/>
                  </a:srgbClr>
                </a:outerShdw>
              </a:effectLst>
              <a:cs typeface="Calibri"/>
            </a:endParaRPr>
          </a:p>
          <a:p>
            <a:r>
              <a:rPr lang="en-US" sz="1800">
                <a:effectLst>
                  <a:outerShdw blurRad="38100" dist="38100" dir="2700000" algn="tl">
                    <a:srgbClr val="000000">
                      <a:alpha val="43137"/>
                    </a:srgbClr>
                  </a:outerShdw>
                </a:effectLst>
              </a:rPr>
              <a:t> database processing, that must be completed in its entirety to ensure correctness. A transaction is typically implemented by a computer program, which includes database commands such as retrievals, insertions, deletions, and updates.</a:t>
            </a:r>
            <a:endParaRPr lang="en-US" sz="1800">
              <a:effectLst>
                <a:outerShdw blurRad="38100" dist="38100" dir="2700000" algn="tl">
                  <a:srgbClr val="000000">
                    <a:alpha val="43137"/>
                  </a:srgbClr>
                </a:outerShdw>
              </a:effectLst>
              <a:cs typeface="Calibri"/>
            </a:endParaRPr>
          </a:p>
          <a:p>
            <a:r>
              <a:rPr lang="en-US" sz="1800">
                <a:effectLst>
                  <a:outerShdw blurRad="38100" dist="38100" dir="2700000" algn="tl">
                    <a:srgbClr val="000000">
                      <a:alpha val="43137"/>
                    </a:srgbClr>
                  </a:outerShdw>
                </a:effectLst>
              </a:rPr>
              <a:t>Our database handles most of the functionalities of an Airport Management  including reservation, cancellation and updating of a flight trip transaction. </a:t>
            </a:r>
            <a:endParaRPr lang="en-US" sz="1800">
              <a:effectLst>
                <a:outerShdw blurRad="38100" dist="38100" dir="2700000" algn="tl">
                  <a:srgbClr val="000000">
                    <a:alpha val="43137"/>
                  </a:srgbClr>
                </a:outerShdw>
              </a:effectLst>
              <a:cs typeface="Calibri"/>
            </a:endParaRPr>
          </a:p>
        </p:txBody>
      </p:sp>
      <p:sp>
        <p:nvSpPr>
          <p:cNvPr id="13"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6" descr="Database">
            <a:extLst>
              <a:ext uri="{FF2B5EF4-FFF2-40B4-BE49-F238E27FC236}">
                <a16:creationId xmlns:a16="http://schemas.microsoft.com/office/drawing/2014/main" id="{C7B8A5DF-3352-4B3C-AD80-458FF3DEED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7136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0CB4818-28B4-48C3-9E72-718EE8F62E2E}"/>
              </a:ext>
            </a:extLst>
          </p:cNvPr>
          <p:cNvSpPr>
            <a:spLocks noGrp="1"/>
          </p:cNvSpPr>
          <p:nvPr>
            <p:ph type="title"/>
          </p:nvPr>
        </p:nvSpPr>
        <p:spPr>
          <a:xfrm>
            <a:off x="801340" y="802955"/>
            <a:ext cx="4977976" cy="1454051"/>
          </a:xfrm>
        </p:spPr>
        <p:txBody>
          <a:bodyPr>
            <a:normAutofit/>
          </a:bodyPr>
          <a:lstStyle/>
          <a:p>
            <a:r>
              <a:rPr lang="en-IN" b="1">
                <a:solidFill>
                  <a:srgbClr val="000000"/>
                </a:solidFill>
                <a:cs typeface="Calibri Light"/>
              </a:rPr>
              <a:t>Entities</a:t>
            </a:r>
          </a:p>
        </p:txBody>
      </p:sp>
      <p:sp>
        <p:nvSpPr>
          <p:cNvPr id="3" name="Content Placeholder 2">
            <a:extLst>
              <a:ext uri="{FF2B5EF4-FFF2-40B4-BE49-F238E27FC236}">
                <a16:creationId xmlns:a16="http://schemas.microsoft.com/office/drawing/2014/main" id="{448684D3-DB9D-46FD-A005-5C79DBCD9586}"/>
              </a:ext>
            </a:extLst>
          </p:cNvPr>
          <p:cNvSpPr>
            <a:spLocks noGrp="1"/>
          </p:cNvSpPr>
          <p:nvPr>
            <p:ph idx="1"/>
          </p:nvPr>
        </p:nvSpPr>
        <p:spPr>
          <a:xfrm>
            <a:off x="797809" y="2421682"/>
            <a:ext cx="4977578" cy="3639289"/>
          </a:xfrm>
        </p:spPr>
        <p:txBody>
          <a:bodyPr vert="horz" lIns="91440" tIns="45720" rIns="91440" bIns="45720" rtlCol="0" anchor="ctr">
            <a:normAutofit/>
          </a:bodyPr>
          <a:lstStyle/>
          <a:p>
            <a:r>
              <a:rPr lang="en-IN" sz="2000" b="1">
                <a:solidFill>
                  <a:srgbClr val="000000"/>
                </a:solidFill>
              </a:rPr>
              <a:t>Airport</a:t>
            </a:r>
            <a:endParaRPr lang="en-IN" sz="2000" b="1">
              <a:solidFill>
                <a:srgbClr val="000000"/>
              </a:solidFill>
              <a:cs typeface="Calibri"/>
            </a:endParaRPr>
          </a:p>
          <a:p>
            <a:r>
              <a:rPr lang="en-IN" sz="2000" b="1">
                <a:solidFill>
                  <a:srgbClr val="000000"/>
                </a:solidFill>
              </a:rPr>
              <a:t>Airline</a:t>
            </a:r>
            <a:r>
              <a:rPr lang="en-US" sz="2000" b="1">
                <a:solidFill>
                  <a:srgbClr val="000000"/>
                </a:solidFill>
              </a:rPr>
              <a:t> Company</a:t>
            </a:r>
            <a:endParaRPr lang="en-US" sz="2000" b="1">
              <a:solidFill>
                <a:srgbClr val="000000"/>
              </a:solidFill>
              <a:cs typeface="Calibri"/>
            </a:endParaRPr>
          </a:p>
          <a:p>
            <a:r>
              <a:rPr lang="en-US" sz="2000" b="1">
                <a:solidFill>
                  <a:srgbClr val="000000"/>
                </a:solidFill>
              </a:rPr>
              <a:t>Airplane</a:t>
            </a:r>
            <a:endParaRPr lang="en-US" sz="2000" b="1">
              <a:solidFill>
                <a:srgbClr val="000000"/>
              </a:solidFill>
              <a:cs typeface="Calibri"/>
            </a:endParaRPr>
          </a:p>
          <a:p>
            <a:r>
              <a:rPr lang="en-US" sz="2000" b="1">
                <a:solidFill>
                  <a:srgbClr val="000000"/>
                </a:solidFill>
              </a:rPr>
              <a:t>Base Fare</a:t>
            </a:r>
            <a:endParaRPr lang="en-US" sz="2000" b="1">
              <a:solidFill>
                <a:srgbClr val="000000"/>
              </a:solidFill>
              <a:cs typeface="Calibri"/>
            </a:endParaRPr>
          </a:p>
          <a:p>
            <a:r>
              <a:rPr lang="en-US" sz="2000" b="1">
                <a:solidFill>
                  <a:srgbClr val="000000"/>
                </a:solidFill>
              </a:rPr>
              <a:t>Parking</a:t>
            </a:r>
            <a:endParaRPr lang="en-US" sz="2000" b="1">
              <a:solidFill>
                <a:srgbClr val="000000"/>
              </a:solidFill>
              <a:cs typeface="Calibri"/>
            </a:endParaRPr>
          </a:p>
          <a:p>
            <a:r>
              <a:rPr lang="en-US" sz="2000" b="1">
                <a:solidFill>
                  <a:srgbClr val="000000"/>
                </a:solidFill>
              </a:rPr>
              <a:t>Restaurant</a:t>
            </a:r>
            <a:endParaRPr lang="en-US" sz="2000" b="1">
              <a:solidFill>
                <a:srgbClr val="000000"/>
              </a:solidFill>
              <a:cs typeface="Calibri"/>
            </a:endParaRPr>
          </a:p>
          <a:p>
            <a:r>
              <a:rPr lang="en-US" sz="2000" b="1">
                <a:solidFill>
                  <a:srgbClr val="000000"/>
                </a:solidFill>
              </a:rPr>
              <a:t>Seat</a:t>
            </a:r>
            <a:endParaRPr lang="en-US" sz="2000" b="1">
              <a:solidFill>
                <a:srgbClr val="000000"/>
              </a:solidFill>
              <a:cs typeface="Calibri"/>
            </a:endParaRPr>
          </a:p>
          <a:p>
            <a:r>
              <a:rPr lang="en-US" sz="2000" b="1">
                <a:solidFill>
                  <a:srgbClr val="000000"/>
                </a:solidFill>
              </a:rPr>
              <a:t>Access</a:t>
            </a:r>
            <a:endParaRPr lang="en-US" sz="2000" b="1">
              <a:solidFill>
                <a:srgbClr val="000000"/>
              </a:solidFill>
              <a:cs typeface="Calibri"/>
            </a:endParaRPr>
          </a:p>
          <a:p>
            <a:pPr marL="0" indent="0">
              <a:buNone/>
            </a:pPr>
            <a:endParaRPr lang="en-IN" sz="200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Airplane">
            <a:extLst>
              <a:ext uri="{FF2B5EF4-FFF2-40B4-BE49-F238E27FC236}">
                <a16:creationId xmlns:a16="http://schemas.microsoft.com/office/drawing/2014/main" id="{2E059173-94D8-433C-BCA8-38FC174341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5" name="Content Placeholder 2">
            <a:extLst>
              <a:ext uri="{FF2B5EF4-FFF2-40B4-BE49-F238E27FC236}">
                <a16:creationId xmlns:a16="http://schemas.microsoft.com/office/drawing/2014/main" id="{CAB1C836-376E-4550-994D-1022CB132ACA}"/>
              </a:ext>
            </a:extLst>
          </p:cNvPr>
          <p:cNvSpPr txBox="1">
            <a:spLocks/>
          </p:cNvSpPr>
          <p:nvPr/>
        </p:nvSpPr>
        <p:spPr>
          <a:xfrm>
            <a:off x="3474224" y="2423785"/>
            <a:ext cx="4048344" cy="3536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b="1">
                <a:ea typeface="+mn-lt"/>
                <a:cs typeface="+mn-lt"/>
              </a:rPr>
              <a:t>Air Schedule</a:t>
            </a:r>
            <a:endParaRPr lang="en-IN" sz="2200">
              <a:ea typeface="+mn-lt"/>
              <a:cs typeface="+mn-lt"/>
            </a:endParaRPr>
          </a:p>
          <a:p>
            <a:r>
              <a:rPr lang="en-IN" sz="2200" b="1">
                <a:ea typeface="+mn-lt"/>
                <a:cs typeface="+mn-lt"/>
              </a:rPr>
              <a:t>User</a:t>
            </a:r>
            <a:endParaRPr lang="en-IN" sz="2200">
              <a:ea typeface="+mn-lt"/>
              <a:cs typeface="+mn-lt"/>
            </a:endParaRPr>
          </a:p>
          <a:p>
            <a:r>
              <a:rPr lang="en-IN" sz="2200" b="1">
                <a:ea typeface="+mn-lt"/>
                <a:cs typeface="+mn-lt"/>
              </a:rPr>
              <a:t>Passenger</a:t>
            </a:r>
            <a:endParaRPr lang="en-IN" sz="2200">
              <a:ea typeface="+mn-lt"/>
              <a:cs typeface="+mn-lt"/>
            </a:endParaRPr>
          </a:p>
          <a:p>
            <a:r>
              <a:rPr lang="en-IN" sz="2200" b="1">
                <a:ea typeface="+mn-lt"/>
                <a:cs typeface="+mn-lt"/>
              </a:rPr>
              <a:t>Passenger Itinerary</a:t>
            </a:r>
            <a:endParaRPr lang="en-IN" sz="2200">
              <a:ea typeface="+mn-lt"/>
              <a:cs typeface="+mn-lt"/>
            </a:endParaRPr>
          </a:p>
          <a:p>
            <a:r>
              <a:rPr lang="en-US" sz="2200" b="1">
                <a:ea typeface="+mn-lt"/>
                <a:cs typeface="+mn-lt"/>
              </a:rPr>
              <a:t>Booking</a:t>
            </a:r>
            <a:endParaRPr lang="en-US" sz="2200">
              <a:ea typeface="+mn-lt"/>
              <a:cs typeface="+mn-lt"/>
            </a:endParaRPr>
          </a:p>
          <a:p>
            <a:r>
              <a:rPr lang="en-US" sz="2200" b="1">
                <a:ea typeface="+mn-lt"/>
                <a:cs typeface="+mn-lt"/>
              </a:rPr>
              <a:t>Room Booking</a:t>
            </a:r>
            <a:endParaRPr lang="en-US" sz="2200">
              <a:ea typeface="+mn-lt"/>
              <a:cs typeface="+mn-lt"/>
            </a:endParaRPr>
          </a:p>
          <a:p>
            <a:r>
              <a:rPr lang="en-US" sz="2200" b="1">
                <a:ea typeface="+mn-lt"/>
                <a:cs typeface="+mn-lt"/>
              </a:rPr>
              <a:t>Room Availability</a:t>
            </a:r>
            <a:endParaRPr lang="en-US" sz="2200">
              <a:ea typeface="+mn-lt"/>
              <a:cs typeface="+mn-lt"/>
            </a:endParaRPr>
          </a:p>
          <a:p>
            <a:r>
              <a:rPr lang="en-US" sz="2200" b="1">
                <a:ea typeface="+mn-lt"/>
                <a:cs typeface="+mn-lt"/>
              </a:rPr>
              <a:t>Hotel</a:t>
            </a:r>
            <a:endParaRPr lang="en-US" sz="2200"/>
          </a:p>
          <a:p>
            <a:pPr marL="0" indent="0">
              <a:buFont typeface="Arial" panose="020B0604020202020204" pitchFamily="34" charset="0"/>
              <a:buNone/>
            </a:pPr>
            <a:endParaRPr lang="en-IN" sz="2200"/>
          </a:p>
        </p:txBody>
      </p:sp>
    </p:spTree>
    <p:extLst>
      <p:ext uri="{BB962C8B-B14F-4D97-AF65-F5344CB8AC3E}">
        <p14:creationId xmlns:p14="http://schemas.microsoft.com/office/powerpoint/2010/main" val="151184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2">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64223-98EA-47BD-B1ED-030F70B84C91}"/>
              </a:ext>
            </a:extLst>
          </p:cNvPr>
          <p:cNvSpPr>
            <a:spLocks noGrp="1"/>
          </p:cNvSpPr>
          <p:nvPr>
            <p:ph type="title"/>
          </p:nvPr>
        </p:nvSpPr>
        <p:spPr>
          <a:xfrm>
            <a:off x="838200" y="365126"/>
            <a:ext cx="10567791" cy="495469"/>
          </a:xfrm>
        </p:spPr>
        <p:txBody>
          <a:bodyPr>
            <a:normAutofit fontScale="90000"/>
          </a:bodyPr>
          <a:lstStyle/>
          <a:p>
            <a:r>
              <a:rPr lang="en-IN" sz="4000" b="1"/>
              <a:t>Entity Relationship Diagram</a:t>
            </a:r>
            <a:endParaRPr lang="en-US" sz="4000" b="1"/>
          </a:p>
        </p:txBody>
      </p:sp>
      <p:pic>
        <p:nvPicPr>
          <p:cNvPr id="3" name="Picture 3" descr="A close up of text on a white background&#10;&#10;Description automatically generated">
            <a:extLst>
              <a:ext uri="{FF2B5EF4-FFF2-40B4-BE49-F238E27FC236}">
                <a16:creationId xmlns:a16="http://schemas.microsoft.com/office/drawing/2014/main" id="{6F6A2B5F-D62A-4E4D-9BDF-80BEA42D7418}"/>
              </a:ext>
            </a:extLst>
          </p:cNvPr>
          <p:cNvPicPr>
            <a:picLocks noChangeAspect="1"/>
          </p:cNvPicPr>
          <p:nvPr/>
        </p:nvPicPr>
        <p:blipFill>
          <a:blip r:embed="rId2"/>
          <a:stretch>
            <a:fillRect/>
          </a:stretch>
        </p:blipFill>
        <p:spPr>
          <a:xfrm>
            <a:off x="430306" y="1336024"/>
            <a:ext cx="9995646" cy="5145177"/>
          </a:xfrm>
          <a:prstGeom prst="rect">
            <a:avLst/>
          </a:prstGeom>
        </p:spPr>
      </p:pic>
    </p:spTree>
    <p:extLst>
      <p:ext uri="{BB962C8B-B14F-4D97-AF65-F5344CB8AC3E}">
        <p14:creationId xmlns:p14="http://schemas.microsoft.com/office/powerpoint/2010/main" val="395337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05467-E8F9-4C19-9C15-DEBF763276E9}"/>
              </a:ext>
            </a:extLst>
          </p:cNvPr>
          <p:cNvSpPr>
            <a:spLocks noGrp="1"/>
          </p:cNvSpPr>
          <p:nvPr>
            <p:ph type="title"/>
          </p:nvPr>
        </p:nvSpPr>
        <p:spPr>
          <a:xfrm>
            <a:off x="643467" y="321734"/>
            <a:ext cx="10905066" cy="1135737"/>
          </a:xfrm>
        </p:spPr>
        <p:txBody>
          <a:bodyPr>
            <a:normAutofit/>
          </a:bodyPr>
          <a:lstStyle/>
          <a:p>
            <a:r>
              <a:rPr lang="en-IN" sz="3600"/>
              <a:t>Table Level Constraints</a:t>
            </a:r>
            <a:endParaRPr lang="en-US" sz="3600"/>
          </a:p>
        </p:txBody>
      </p:sp>
      <p:sp>
        <p:nvSpPr>
          <p:cNvPr id="3" name="Content Placeholder 2">
            <a:extLst>
              <a:ext uri="{FF2B5EF4-FFF2-40B4-BE49-F238E27FC236}">
                <a16:creationId xmlns:a16="http://schemas.microsoft.com/office/drawing/2014/main" id="{C6579C06-D456-4128-BED2-3E0098328D4C}"/>
              </a:ext>
            </a:extLst>
          </p:cNvPr>
          <p:cNvSpPr>
            <a:spLocks noGrp="1"/>
          </p:cNvSpPr>
          <p:nvPr>
            <p:ph idx="1"/>
          </p:nvPr>
        </p:nvSpPr>
        <p:spPr>
          <a:xfrm>
            <a:off x="643467" y="1782981"/>
            <a:ext cx="10905066" cy="4393982"/>
          </a:xfrm>
        </p:spPr>
        <p:txBody>
          <a:bodyPr vert="horz" lIns="91440" tIns="45720" rIns="91440" bIns="45720" rtlCol="0">
            <a:normAutofit/>
          </a:bodyPr>
          <a:lstStyle/>
          <a:p>
            <a:r>
              <a:rPr lang="en-IN" sz="2000"/>
              <a:t>Room Booking : We have used a table level constraint on room Booking Entity, so if a room is not available in the Room Availability entity, then user won't be able to book a room i.e. a row cannot be created in the room booking entity for the unavailable room.</a:t>
            </a:r>
            <a:endParaRPr lang="en-IN" sz="2000">
              <a:cs typeface="Calibri"/>
            </a:endParaRPr>
          </a:p>
          <a:p>
            <a:r>
              <a:rPr lang="en-IN" sz="2000"/>
              <a:t>Parking Management: The table level constraint is similar to that of the Room Booking, so a parking spot cannot be occupied or booked in the Airport, if the spot is not available according to the Parking Availability entity.</a:t>
            </a:r>
            <a:endParaRPr lang="en-IN" sz="2000">
              <a:cs typeface="Calibri"/>
            </a:endParaRPr>
          </a:p>
          <a:p>
            <a:r>
              <a:rPr lang="en-IN" sz="2000"/>
              <a:t>Air Schedule: A table level constraint is added to the Air Schedule entity to ensure that the Departing and Arrival Airport are not the same for the same aircraft therefore avoiding data inconsistency and providing better validation</a:t>
            </a: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6753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30C4-FA1F-4E16-81DD-029647F57432}"/>
              </a:ext>
            </a:extLst>
          </p:cNvPr>
          <p:cNvSpPr>
            <a:spLocks noGrp="1"/>
          </p:cNvSpPr>
          <p:nvPr>
            <p:ph type="title"/>
          </p:nvPr>
        </p:nvSpPr>
        <p:spPr/>
        <p:txBody>
          <a:bodyPr/>
          <a:lstStyle/>
          <a:p>
            <a:r>
              <a:rPr lang="en-US">
                <a:cs typeface="Calibri Light"/>
              </a:rPr>
              <a:t>Table Constraints Check Implementation</a:t>
            </a:r>
            <a:endParaRPr lang="en-US"/>
          </a:p>
        </p:txBody>
      </p:sp>
      <p:pic>
        <p:nvPicPr>
          <p:cNvPr id="4" name="Picture 4" descr="A screenshot of a cell phone&#10;&#10;Description automatically generated">
            <a:extLst>
              <a:ext uri="{FF2B5EF4-FFF2-40B4-BE49-F238E27FC236}">
                <a16:creationId xmlns:a16="http://schemas.microsoft.com/office/drawing/2014/main" id="{F7F11E82-44C2-4284-96BB-474C96470EBB}"/>
              </a:ext>
            </a:extLst>
          </p:cNvPr>
          <p:cNvPicPr>
            <a:picLocks noGrp="1" noChangeAspect="1"/>
          </p:cNvPicPr>
          <p:nvPr>
            <p:ph idx="1"/>
          </p:nvPr>
        </p:nvPicPr>
        <p:blipFill>
          <a:blip r:embed="rId2"/>
          <a:stretch>
            <a:fillRect/>
          </a:stretch>
        </p:blipFill>
        <p:spPr>
          <a:xfrm>
            <a:off x="50365" y="1345580"/>
            <a:ext cx="7581900" cy="2847975"/>
          </a:xfrm>
        </p:spPr>
      </p:pic>
      <p:pic>
        <p:nvPicPr>
          <p:cNvPr id="5" name="Picture 5" descr="A screenshot of a cell phone&#10;&#10;Description automatically generated">
            <a:extLst>
              <a:ext uri="{FF2B5EF4-FFF2-40B4-BE49-F238E27FC236}">
                <a16:creationId xmlns:a16="http://schemas.microsoft.com/office/drawing/2014/main" id="{34A77579-CCEB-4EB9-8346-88C5006B4FE9}"/>
              </a:ext>
            </a:extLst>
          </p:cNvPr>
          <p:cNvPicPr>
            <a:picLocks noChangeAspect="1"/>
          </p:cNvPicPr>
          <p:nvPr/>
        </p:nvPicPr>
        <p:blipFill>
          <a:blip r:embed="rId3"/>
          <a:stretch>
            <a:fillRect/>
          </a:stretch>
        </p:blipFill>
        <p:spPr>
          <a:xfrm>
            <a:off x="168821" y="4231743"/>
            <a:ext cx="7336076" cy="2573166"/>
          </a:xfrm>
          <a:prstGeom prst="rect">
            <a:avLst/>
          </a:prstGeom>
        </p:spPr>
      </p:pic>
    </p:spTree>
    <p:extLst>
      <p:ext uri="{BB962C8B-B14F-4D97-AF65-F5344CB8AC3E}">
        <p14:creationId xmlns:p14="http://schemas.microsoft.com/office/powerpoint/2010/main" val="216206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BD672A-AF3F-46E9-B850-584F70534A77}"/>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Computed Columns and Procedures</a:t>
            </a:r>
            <a:endParaRPr lang="en-US" sz="4000">
              <a:solidFill>
                <a:srgbClr val="FFFFFF"/>
              </a:solidFill>
            </a:endParaRPr>
          </a:p>
        </p:txBody>
      </p:sp>
      <p:sp>
        <p:nvSpPr>
          <p:cNvPr id="3" name="Content Placeholder 2">
            <a:extLst>
              <a:ext uri="{FF2B5EF4-FFF2-40B4-BE49-F238E27FC236}">
                <a16:creationId xmlns:a16="http://schemas.microsoft.com/office/drawing/2014/main" id="{4512C798-E691-4D3B-8FCF-A2621812D5DC}"/>
              </a:ext>
            </a:extLst>
          </p:cNvPr>
          <p:cNvSpPr>
            <a:spLocks noGrp="1"/>
          </p:cNvSpPr>
          <p:nvPr>
            <p:ph idx="1"/>
          </p:nvPr>
        </p:nvSpPr>
        <p:spPr>
          <a:xfrm>
            <a:off x="1179226" y="3092970"/>
            <a:ext cx="9833548" cy="2693976"/>
          </a:xfrm>
        </p:spPr>
        <p:txBody>
          <a:bodyPr vert="horz" lIns="91440" tIns="45720" rIns="91440" bIns="45720" rtlCol="0">
            <a:normAutofit/>
          </a:bodyPr>
          <a:lstStyle/>
          <a:p>
            <a:r>
              <a:rPr lang="en-IN" sz="2000">
                <a:solidFill>
                  <a:srgbClr val="000000"/>
                </a:solidFill>
              </a:rPr>
              <a:t>We have created a column in the Booking entity, which counts the Seats booked by a specific user and calculates the total amount for the respective seats by multiplying it with the cost of the seats.</a:t>
            </a:r>
            <a:endParaRPr lang="en-IN" sz="2000">
              <a:solidFill>
                <a:srgbClr val="000000"/>
              </a:solidFill>
              <a:cs typeface="Calibri"/>
            </a:endParaRPr>
          </a:p>
          <a:p>
            <a:endParaRPr lang="en-IN" sz="2000">
              <a:solidFill>
                <a:srgbClr val="000000"/>
              </a:solidFill>
            </a:endParaRPr>
          </a:p>
          <a:p>
            <a:r>
              <a:rPr lang="en-IN" sz="2000">
                <a:solidFill>
                  <a:srgbClr val="000000"/>
                </a:solidFill>
              </a:rPr>
              <a:t>We have used the procedure in the project to refresh the billing amount for each of the user </a:t>
            </a:r>
            <a:endParaRPr lang="en-US" sz="2000">
              <a:solidFill>
                <a:srgbClr val="000000"/>
              </a:solidFill>
            </a:endParaRPr>
          </a:p>
        </p:txBody>
      </p:sp>
    </p:spTree>
    <p:extLst>
      <p:ext uri="{BB962C8B-B14F-4D97-AF65-F5344CB8AC3E}">
        <p14:creationId xmlns:p14="http://schemas.microsoft.com/office/powerpoint/2010/main" val="311562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38F72-30ED-416A-A91B-A9EE7AA8E21E}"/>
              </a:ext>
            </a:extLst>
          </p:cNvPr>
          <p:cNvSpPr>
            <a:spLocks noGrp="1"/>
          </p:cNvSpPr>
          <p:nvPr>
            <p:ph type="title"/>
          </p:nvPr>
        </p:nvSpPr>
        <p:spPr>
          <a:xfrm>
            <a:off x="838199" y="552906"/>
            <a:ext cx="9489501" cy="1674904"/>
          </a:xfrm>
        </p:spPr>
        <p:txBody>
          <a:bodyPr anchor="ctr">
            <a:normAutofit/>
          </a:bodyPr>
          <a:lstStyle/>
          <a:p>
            <a:r>
              <a:rPr lang="en-US" sz="4000">
                <a:cs typeface="Calibri Light"/>
              </a:rPr>
              <a:t>Computed Column for billing the customers</a:t>
            </a:r>
            <a:endParaRPr lang="en-US" sz="4000"/>
          </a:p>
        </p:txBody>
      </p:sp>
      <p:pic>
        <p:nvPicPr>
          <p:cNvPr id="4" name="Picture 4" descr="A screenshot of a cell phone&#10;&#10;Description automatically generated">
            <a:extLst>
              <a:ext uri="{FF2B5EF4-FFF2-40B4-BE49-F238E27FC236}">
                <a16:creationId xmlns:a16="http://schemas.microsoft.com/office/drawing/2014/main" id="{42180340-BF6C-4AC5-9D21-6FD9EB2D716C}"/>
              </a:ext>
            </a:extLst>
          </p:cNvPr>
          <p:cNvPicPr>
            <a:picLocks noChangeAspect="1"/>
          </p:cNvPicPr>
          <p:nvPr/>
        </p:nvPicPr>
        <p:blipFill rotWithShape="1">
          <a:blip r:embed="rId2"/>
          <a:srcRect r="10110"/>
          <a:stretch/>
        </p:blipFill>
        <p:spPr>
          <a:xfrm>
            <a:off x="182881" y="2405149"/>
            <a:ext cx="11834494" cy="4278819"/>
          </a:xfrm>
          <a:prstGeom prst="rect">
            <a:avLst/>
          </a:prstGeom>
        </p:spPr>
      </p:pic>
    </p:spTree>
    <p:extLst>
      <p:ext uri="{BB962C8B-B14F-4D97-AF65-F5344CB8AC3E}">
        <p14:creationId xmlns:p14="http://schemas.microsoft.com/office/powerpoint/2010/main" val="15753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C76C3-DC72-4062-9023-295B4CCCC2F1}"/>
              </a:ext>
            </a:extLst>
          </p:cNvPr>
          <p:cNvSpPr>
            <a:spLocks noGrp="1"/>
          </p:cNvSpPr>
          <p:nvPr>
            <p:ph type="title"/>
          </p:nvPr>
        </p:nvSpPr>
        <p:spPr>
          <a:xfrm>
            <a:off x="643467" y="321734"/>
            <a:ext cx="10905066" cy="1135737"/>
          </a:xfrm>
        </p:spPr>
        <p:txBody>
          <a:bodyPr>
            <a:normAutofit/>
          </a:bodyPr>
          <a:lstStyle/>
          <a:p>
            <a:r>
              <a:rPr lang="en-IN" sz="3600"/>
              <a:t>Triggers Used</a:t>
            </a:r>
            <a:endParaRPr lang="en-US" sz="3600"/>
          </a:p>
        </p:txBody>
      </p:sp>
      <p:sp>
        <p:nvSpPr>
          <p:cNvPr id="3" name="Content Placeholder 2">
            <a:extLst>
              <a:ext uri="{FF2B5EF4-FFF2-40B4-BE49-F238E27FC236}">
                <a16:creationId xmlns:a16="http://schemas.microsoft.com/office/drawing/2014/main" id="{EE0E1F1F-5DA0-449A-BFCA-059642BFCB19}"/>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IN" sz="2000" err="1"/>
              <a:t>RoomBooking</a:t>
            </a:r>
            <a:r>
              <a:rPr lang="en-IN" sz="2000"/>
              <a:t>: A trigger is used at the Room Booking Entity which sets the Availability of the room as ‘No’ , if that particular room is booked and sets the status to ‘Yes’ if the booking is deleted in the Room Booking Entity which means that the room is vacant and is now available.</a:t>
            </a:r>
            <a:endParaRPr lang="en-IN" sz="2000">
              <a:cs typeface="Calibri"/>
            </a:endParaRPr>
          </a:p>
          <a:p>
            <a:r>
              <a:rPr lang="en-IN" sz="2000" err="1"/>
              <a:t>ParkingManagement</a:t>
            </a:r>
            <a:r>
              <a:rPr lang="en-IN" sz="2000"/>
              <a:t>: Here the status of the parking spot is changed by the trigger with respect to the occupancy of the spot. The trigger in the </a:t>
            </a:r>
            <a:r>
              <a:rPr lang="en-IN" sz="2000" err="1"/>
              <a:t>ParkingManagement</a:t>
            </a:r>
            <a:r>
              <a:rPr lang="en-IN" sz="2000"/>
              <a:t> Entity works similar to the Trigger used in </a:t>
            </a:r>
            <a:r>
              <a:rPr lang="en-IN" sz="2000" err="1"/>
              <a:t>RoomBooking</a:t>
            </a:r>
            <a:r>
              <a:rPr lang="en-IN" sz="2000"/>
              <a:t> Entity  </a:t>
            </a:r>
            <a:endParaRPr lang="en-IN" sz="2000">
              <a:cs typeface="Calibri"/>
            </a:endParaRPr>
          </a:p>
          <a:p>
            <a:r>
              <a:rPr lang="en-IN" sz="2000" err="1"/>
              <a:t>AirSchedule</a:t>
            </a:r>
            <a:r>
              <a:rPr lang="en-IN" sz="2000"/>
              <a:t>: We have used a trigger on </a:t>
            </a:r>
            <a:r>
              <a:rPr lang="en-IN" sz="2000" err="1"/>
              <a:t>AirSchedule</a:t>
            </a:r>
            <a:r>
              <a:rPr lang="en-IN" sz="2000"/>
              <a:t> which fetches the name of the Airports based on the </a:t>
            </a:r>
            <a:r>
              <a:rPr lang="en-IN" sz="2000" err="1"/>
              <a:t>AirportID</a:t>
            </a:r>
            <a:r>
              <a:rPr lang="en-IN" sz="2000"/>
              <a:t> inserted into the Depart </a:t>
            </a:r>
            <a:r>
              <a:rPr lang="en-IN" sz="2000" err="1"/>
              <a:t>AirportID</a:t>
            </a:r>
            <a:r>
              <a:rPr lang="en-IN" sz="2000"/>
              <a:t> and Arrival </a:t>
            </a:r>
            <a:r>
              <a:rPr lang="en-IN" sz="2000" err="1"/>
              <a:t>AirportID</a:t>
            </a:r>
            <a:r>
              <a:rPr lang="en-IN" sz="2000"/>
              <a:t>. Error Handling: The source and destination of the airplane cannot be same.</a:t>
            </a:r>
            <a:endParaRPr lang="en-IN" sz="2000">
              <a:cs typeface="Calibri"/>
            </a:endParaRP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51915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AIRPORT MANAGEMENT SYSTEM</vt:lpstr>
      <vt:lpstr>About the Database:</vt:lpstr>
      <vt:lpstr>Entities</vt:lpstr>
      <vt:lpstr>Entity Relationship Diagram</vt:lpstr>
      <vt:lpstr>Table Level Constraints</vt:lpstr>
      <vt:lpstr>Table Constraints Check Implementation</vt:lpstr>
      <vt:lpstr>Computed Columns and Procedures</vt:lpstr>
      <vt:lpstr>Computed Column for billing the customers</vt:lpstr>
      <vt:lpstr>Triggers Used</vt:lpstr>
      <vt:lpstr>Trigger on Parking Entity</vt:lpstr>
      <vt:lpstr>Trigger on Air Schedule Entity</vt:lpstr>
      <vt:lpstr>Trigger on Room Availability Entity</vt:lpstr>
      <vt:lpstr>VIEWS</vt:lpstr>
      <vt:lpstr>Encryption</vt:lpstr>
      <vt:lpstr>Encryption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Management System</dc:title>
  <dc:creator>Ashutosh Raichurkar</dc:creator>
  <cp:revision>3</cp:revision>
  <dcterms:created xsi:type="dcterms:W3CDTF">2020-08-07T01:21:31Z</dcterms:created>
  <dcterms:modified xsi:type="dcterms:W3CDTF">2020-08-08T23:18:53Z</dcterms:modified>
</cp:coreProperties>
</file>