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wami Nastaliq Bold" panose="020B0604020202020204" charset="-78"/>
      <p:regular r:id="rId13"/>
    </p:embeddedFont>
    <p:embeddedFont>
      <p:font typeface="Canva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0856" cy="10287000"/>
          </a:xfrm>
          <a:custGeom>
            <a:avLst/>
            <a:gdLst/>
            <a:ahLst/>
            <a:cxnLst/>
            <a:rect l="l" t="t" r="r" b="b"/>
            <a:pathLst>
              <a:path w="18280856" h="10287000">
                <a:moveTo>
                  <a:pt x="0" y="0"/>
                </a:moveTo>
                <a:lnTo>
                  <a:pt x="18280856" y="0"/>
                </a:lnTo>
                <a:lnTo>
                  <a:pt x="1828085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601795" y="2961718"/>
            <a:ext cx="7084410" cy="1319657"/>
          </a:xfrm>
          <a:custGeom>
            <a:avLst/>
            <a:gdLst/>
            <a:ahLst/>
            <a:cxnLst/>
            <a:rect l="l" t="t" r="r" b="b"/>
            <a:pathLst>
              <a:path w="7084410" h="1319657">
                <a:moveTo>
                  <a:pt x="0" y="0"/>
                </a:moveTo>
                <a:lnTo>
                  <a:pt x="7084410" y="0"/>
                </a:lnTo>
                <a:lnTo>
                  <a:pt x="7084410" y="1319658"/>
                </a:lnTo>
                <a:lnTo>
                  <a:pt x="0" y="1319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4077" b="-6407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33961" y="4985115"/>
            <a:ext cx="16812935" cy="4542161"/>
          </a:xfrm>
          <a:custGeom>
            <a:avLst/>
            <a:gdLst/>
            <a:ahLst/>
            <a:cxnLst/>
            <a:rect l="l" t="t" r="r" b="b"/>
            <a:pathLst>
              <a:path w="16812935" h="4542161">
                <a:moveTo>
                  <a:pt x="0" y="0"/>
                </a:moveTo>
                <a:lnTo>
                  <a:pt x="16812934" y="0"/>
                </a:lnTo>
                <a:lnTo>
                  <a:pt x="16812934" y="4542161"/>
                </a:lnTo>
                <a:lnTo>
                  <a:pt x="0" y="4542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6644" b="-6664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71473" y="2700977"/>
            <a:ext cx="15987827" cy="1580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1"/>
              </a:lnSpc>
            </a:pPr>
            <a:r>
              <a:rPr lang="en-US" sz="4529" b="1">
                <a:solidFill>
                  <a:srgbClr val="207BA1"/>
                </a:solidFill>
                <a:latin typeface="Awami Nastaliq Bold"/>
                <a:ea typeface="Awami Nastaliq Bold"/>
                <a:cs typeface="Awami Nastaliq Bold"/>
                <a:sym typeface="Awami Nastaliq Bold"/>
              </a:rPr>
              <a:t>SECURE DATA HIDING IN IMAGES USING STEGANOGRAPHY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14450" y="5686457"/>
            <a:ext cx="4182871" cy="81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0"/>
              </a:lnSpc>
            </a:pPr>
            <a:r>
              <a:rPr lang="en-US" sz="4836" b="1">
                <a:solidFill>
                  <a:srgbClr val="207BA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14450" y="6888441"/>
            <a:ext cx="17598207" cy="18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69"/>
              </a:lnSpc>
            </a:pPr>
            <a:r>
              <a:rPr lang="en-US" sz="3549" b="1" dirty="0">
                <a:solidFill>
                  <a:srgbClr val="207BA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 : DONGA RAKESH</a:t>
            </a:r>
          </a:p>
          <a:p>
            <a:pPr algn="just">
              <a:lnSpc>
                <a:spcPts val="4969"/>
              </a:lnSpc>
            </a:pPr>
            <a:r>
              <a:rPr lang="en-US" sz="3549" b="1" dirty="0">
                <a:solidFill>
                  <a:srgbClr val="207BA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 NAME : GNANAMANI COLLEGE OF TECHNOLOGY</a:t>
            </a:r>
          </a:p>
          <a:p>
            <a:pPr algn="just">
              <a:lnSpc>
                <a:spcPts val="4969"/>
              </a:lnSpc>
            </a:pPr>
            <a:r>
              <a:rPr lang="en-US" sz="3549" b="1" dirty="0">
                <a:solidFill>
                  <a:srgbClr val="207BA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     : AI &amp; 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60" y="0"/>
            <a:ext cx="18225880" cy="10287000"/>
          </a:xfrm>
          <a:custGeom>
            <a:avLst/>
            <a:gdLst/>
            <a:ahLst/>
            <a:cxnLst/>
            <a:rect l="l" t="t" r="r" b="b"/>
            <a:pathLst>
              <a:path w="18225880" h="10287000">
                <a:moveTo>
                  <a:pt x="0" y="0"/>
                </a:moveTo>
                <a:lnTo>
                  <a:pt x="18225880" y="0"/>
                </a:lnTo>
                <a:lnTo>
                  <a:pt x="182258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1541" y="4667615"/>
            <a:ext cx="7772641" cy="1319657"/>
          </a:xfrm>
          <a:custGeom>
            <a:avLst/>
            <a:gdLst/>
            <a:ahLst/>
            <a:cxnLst/>
            <a:rect l="l" t="t" r="r" b="b"/>
            <a:pathLst>
              <a:path w="7772641" h="1319657">
                <a:moveTo>
                  <a:pt x="0" y="0"/>
                </a:moveTo>
                <a:lnTo>
                  <a:pt x="7772641" y="0"/>
                </a:lnTo>
                <a:lnTo>
                  <a:pt x="7772641" y="1319657"/>
                </a:lnTo>
                <a:lnTo>
                  <a:pt x="0" y="1319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5160" b="-7516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90363" y="4652327"/>
            <a:ext cx="1309163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https://github.com/rakesh-donga/AICTE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10709"/>
            <a:ext cx="18288000" cy="10508419"/>
          </a:xfrm>
          <a:custGeom>
            <a:avLst/>
            <a:gdLst/>
            <a:ahLst/>
            <a:cxnLst/>
            <a:rect l="l" t="t" r="r" b="b"/>
            <a:pathLst>
              <a:path w="18288000" h="10508419">
                <a:moveTo>
                  <a:pt x="0" y="0"/>
                </a:moveTo>
                <a:lnTo>
                  <a:pt x="18288000" y="0"/>
                </a:lnTo>
                <a:lnTo>
                  <a:pt x="18288000" y="10508418"/>
                </a:lnTo>
                <a:lnTo>
                  <a:pt x="0" y="1050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0945"/>
            <a:ext cx="18325388" cy="10266055"/>
          </a:xfrm>
          <a:custGeom>
            <a:avLst/>
            <a:gdLst/>
            <a:ahLst/>
            <a:cxnLst/>
            <a:rect l="l" t="t" r="r" b="b"/>
            <a:pathLst>
              <a:path w="18325388" h="10266055">
                <a:moveTo>
                  <a:pt x="0" y="0"/>
                </a:moveTo>
                <a:lnTo>
                  <a:pt x="18325388" y="0"/>
                </a:lnTo>
                <a:lnTo>
                  <a:pt x="18325388" y="10266055"/>
                </a:lnTo>
                <a:lnTo>
                  <a:pt x="0" y="10266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460545"/>
          </a:xfrm>
          <a:custGeom>
            <a:avLst/>
            <a:gdLst/>
            <a:ahLst/>
            <a:cxnLst/>
            <a:rect l="l" t="t" r="r" b="b"/>
            <a:pathLst>
              <a:path w="18288000" h="10460545">
                <a:moveTo>
                  <a:pt x="0" y="0"/>
                </a:moveTo>
                <a:lnTo>
                  <a:pt x="18288000" y="0"/>
                </a:lnTo>
                <a:lnTo>
                  <a:pt x="18288000" y="10460545"/>
                </a:lnTo>
                <a:lnTo>
                  <a:pt x="0" y="1046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1969" y="3195199"/>
            <a:ext cx="17486095" cy="1948301"/>
          </a:xfrm>
          <a:custGeom>
            <a:avLst/>
            <a:gdLst/>
            <a:ahLst/>
            <a:cxnLst/>
            <a:rect l="l" t="t" r="r" b="b"/>
            <a:pathLst>
              <a:path w="17486095" h="1948301">
                <a:moveTo>
                  <a:pt x="0" y="0"/>
                </a:moveTo>
                <a:lnTo>
                  <a:pt x="17486095" y="0"/>
                </a:lnTo>
                <a:lnTo>
                  <a:pt x="17486095" y="1948301"/>
                </a:lnTo>
                <a:lnTo>
                  <a:pt x="0" y="1948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7326" b="-12411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041110"/>
            <a:ext cx="16221075" cy="431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 a robust and secure steganography technique to hide sensitive data with in digital images while minimizing perceptual distortion and maximizing data capacity.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system will provide a valuable tool to adderss these security challenges by integrating advanced encryption algorithm, multifactor authentications, real time threat detection and secure data storage protocols.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3727" y="4168484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3727" y="2271637"/>
            <a:ext cx="290870" cy="1417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2473" y="-183776"/>
            <a:ext cx="18590473" cy="10470776"/>
          </a:xfrm>
          <a:custGeom>
            <a:avLst/>
            <a:gdLst/>
            <a:ahLst/>
            <a:cxnLst/>
            <a:rect l="l" t="t" r="r" b="b"/>
            <a:pathLst>
              <a:path w="18590473" h="10470776">
                <a:moveTo>
                  <a:pt x="0" y="0"/>
                </a:moveTo>
                <a:lnTo>
                  <a:pt x="18590473" y="0"/>
                </a:lnTo>
                <a:lnTo>
                  <a:pt x="18590473" y="10470776"/>
                </a:lnTo>
                <a:lnTo>
                  <a:pt x="0" y="1047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26" b="-82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79468" y="1676553"/>
            <a:ext cx="17226591" cy="7321301"/>
          </a:xfrm>
          <a:custGeom>
            <a:avLst/>
            <a:gdLst/>
            <a:ahLst/>
            <a:cxnLst/>
            <a:rect l="l" t="t" r="r" b="b"/>
            <a:pathLst>
              <a:path w="17226591" h="7321301">
                <a:moveTo>
                  <a:pt x="0" y="0"/>
                </a:moveTo>
                <a:lnTo>
                  <a:pt x="17226591" y="0"/>
                </a:lnTo>
                <a:lnTo>
                  <a:pt x="17226591" y="7321301"/>
                </a:lnTo>
                <a:lnTo>
                  <a:pt x="0" y="7321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67525" y="2728363"/>
            <a:ext cx="15250477" cy="588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Libraries</a:t>
            </a: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755652" lvl="1" indent="-377826" algn="l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OS: Manages file and directory operations.</a:t>
            </a:r>
          </a:p>
          <a:p>
            <a:pPr marL="755652" lvl="1" indent="-377826" algn="l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OpenCV: Offers advanced image and video processing capabilities.</a:t>
            </a:r>
          </a:p>
          <a:p>
            <a:pPr marL="755652" lvl="1" indent="-377826" algn="l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Pillow (PIL): Simplifies image file handling in Python.</a:t>
            </a:r>
          </a:p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Platforms</a:t>
            </a: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755652" lvl="1" indent="-377826" algn="l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IDLE: An interactive Python environment for executing commands.</a:t>
            </a:r>
          </a:p>
          <a:p>
            <a:pPr marL="755652" lvl="1" indent="-377826" algn="l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OpenStego: Enables steganography to hide data in images.</a:t>
            </a:r>
          </a:p>
          <a:p>
            <a:pPr algn="l">
              <a:lnSpc>
                <a:spcPts val="5599"/>
              </a:lnSpc>
            </a:pPr>
            <a:endParaRPr lang="en-US" sz="35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5599"/>
              </a:lnSpc>
            </a:pPr>
            <a:endParaRPr lang="en-US" sz="35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99797" y="5865649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96225" y="5228109"/>
            <a:ext cx="290870" cy="1417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6225" y="3935758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9797" y="3311235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6225" y="2686712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7674"/>
            <a:ext cx="18288000" cy="10402349"/>
          </a:xfrm>
          <a:custGeom>
            <a:avLst/>
            <a:gdLst/>
            <a:ahLst/>
            <a:cxnLst/>
            <a:rect l="l" t="t" r="r" b="b"/>
            <a:pathLst>
              <a:path w="18288000" h="10402349">
                <a:moveTo>
                  <a:pt x="0" y="0"/>
                </a:moveTo>
                <a:lnTo>
                  <a:pt x="18288000" y="0"/>
                </a:lnTo>
                <a:lnTo>
                  <a:pt x="18288000" y="10402348"/>
                </a:lnTo>
                <a:lnTo>
                  <a:pt x="0" y="10402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1351" y="1954357"/>
            <a:ext cx="17795882" cy="6353182"/>
          </a:xfrm>
          <a:custGeom>
            <a:avLst/>
            <a:gdLst/>
            <a:ahLst/>
            <a:cxnLst/>
            <a:rect l="l" t="t" r="r" b="b"/>
            <a:pathLst>
              <a:path w="17795882" h="6353182">
                <a:moveTo>
                  <a:pt x="0" y="0"/>
                </a:moveTo>
                <a:lnTo>
                  <a:pt x="17795882" y="0"/>
                </a:lnTo>
                <a:lnTo>
                  <a:pt x="17795882" y="6353182"/>
                </a:lnTo>
                <a:lnTo>
                  <a:pt x="0" y="63531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125" b="-1092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494530"/>
            <a:ext cx="16065654" cy="5813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342" lvl="1" indent="-291171" algn="just">
              <a:lnSpc>
                <a:spcPts val="3857"/>
              </a:lnSpc>
              <a:buFont typeface="Arial"/>
              <a:buChar char="•"/>
            </a:pPr>
            <a:r>
              <a:rPr lang="en-US" sz="2697" b="1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Enhanced Security: Steganography conceals data within innocuous files, reducing detection risk.</a:t>
            </a:r>
          </a:p>
          <a:p>
            <a:pPr marL="582342" lvl="1" indent="-291171" algn="just">
              <a:lnSpc>
                <a:spcPts val="3857"/>
              </a:lnSpc>
              <a:buFont typeface="Arial"/>
              <a:buChar char="•"/>
            </a:pPr>
            <a:r>
              <a:rPr lang="en-US" sz="2697" b="1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Capacity for Data Hiding: Supports large data storage and adaptive techniques.</a:t>
            </a:r>
          </a:p>
          <a:p>
            <a:pPr marL="582342" lvl="1" indent="-291171" algn="just">
              <a:lnSpc>
                <a:spcPts val="3857"/>
              </a:lnSpc>
              <a:buFont typeface="Arial"/>
              <a:buChar char="•"/>
            </a:pPr>
            <a:r>
              <a:rPr lang="en-US" sz="2697" b="1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Versatility Across Formats: Applicable to various image formats (JPEG, PNG, BMP), offering flexible data hiding options.</a:t>
            </a:r>
          </a:p>
          <a:p>
            <a:pPr marL="582342" lvl="1" indent="-291171" algn="just">
              <a:lnSpc>
                <a:spcPts val="3857"/>
              </a:lnSpc>
              <a:buFont typeface="Arial"/>
              <a:buChar char="•"/>
            </a:pPr>
            <a:r>
              <a:rPr lang="en-US" sz="2697" b="1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Implementation: Features accessible libraries and graphical user interfaces.</a:t>
            </a:r>
          </a:p>
          <a:p>
            <a:pPr marL="582342" lvl="1" indent="-291171" algn="just">
              <a:lnSpc>
                <a:spcPts val="3857"/>
              </a:lnSpc>
              <a:buFont typeface="Arial"/>
              <a:buChar char="•"/>
            </a:pPr>
            <a:r>
              <a:rPr lang="en-US" sz="2697" b="1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Imperceptibility: Minor pixel changes go unnoticed by the human eye, enabling effective data concealment.</a:t>
            </a:r>
          </a:p>
          <a:p>
            <a:pPr marL="582342" lvl="1" indent="-291171" algn="just">
              <a:lnSpc>
                <a:spcPts val="3857"/>
              </a:lnSpc>
              <a:buFont typeface="Arial"/>
              <a:buChar char="•"/>
            </a:pPr>
            <a:r>
              <a:rPr lang="en-US" sz="2697" b="1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with Emerging Technologies: Compatible with machine learning and blockchain.</a:t>
            </a:r>
          </a:p>
          <a:p>
            <a:pPr marL="582342" lvl="1" indent="-291171" algn="just">
              <a:lnSpc>
                <a:spcPts val="3857"/>
              </a:lnSpc>
              <a:buFont typeface="Arial"/>
              <a:buChar char="•"/>
            </a:pPr>
            <a:r>
              <a:rPr lang="en-US" sz="2697" b="1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Legal and Ethical Applications: Focuses on privacy protection and secure data sharing.</a:t>
            </a:r>
          </a:p>
          <a:p>
            <a:pPr algn="just">
              <a:lnSpc>
                <a:spcPts val="3857"/>
              </a:lnSpc>
            </a:pPr>
            <a:endParaRPr lang="en-US" sz="2697" b="1" spc="-2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857"/>
              </a:lnSpc>
            </a:pPr>
            <a:endParaRPr lang="en-US" sz="2697" b="1" spc="-2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23781" y="6052682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3781" y="4607430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3781" y="4131257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3781" y="3158359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3781" y="2672661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3781" y="5586345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3781" y="1699763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12500"/>
            <a:ext cx="18288000" cy="10512000"/>
          </a:xfrm>
          <a:custGeom>
            <a:avLst/>
            <a:gdLst/>
            <a:ahLst/>
            <a:cxnLst/>
            <a:rect l="l" t="t" r="r" b="b"/>
            <a:pathLst>
              <a:path w="18288000" h="10512000">
                <a:moveTo>
                  <a:pt x="0" y="0"/>
                </a:moveTo>
                <a:lnTo>
                  <a:pt x="18288000" y="0"/>
                </a:lnTo>
                <a:lnTo>
                  <a:pt x="18288000" y="10512000"/>
                </a:lnTo>
                <a:lnTo>
                  <a:pt x="0" y="1051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666938"/>
            <a:ext cx="15174446" cy="6449140"/>
          </a:xfrm>
          <a:custGeom>
            <a:avLst/>
            <a:gdLst/>
            <a:ahLst/>
            <a:cxnLst/>
            <a:rect l="l" t="t" r="r" b="b"/>
            <a:pathLst>
              <a:path w="15174446" h="6449140">
                <a:moveTo>
                  <a:pt x="0" y="0"/>
                </a:moveTo>
                <a:lnTo>
                  <a:pt x="15174446" y="0"/>
                </a:lnTo>
                <a:lnTo>
                  <a:pt x="15174446" y="6449139"/>
                </a:lnTo>
                <a:lnTo>
                  <a:pt x="0" y="6449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25112" y="3139961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38225" y="1816598"/>
            <a:ext cx="4132540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35B1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ORANIZATIONS </a:t>
            </a:r>
            <a:r>
              <a:rPr lang="en-US" sz="4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8225" y="2970516"/>
            <a:ext cx="4758809" cy="158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Businesses</a:t>
            </a:r>
          </a:p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Military</a:t>
            </a:r>
          </a:p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Government Agencies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9066" y="3266644"/>
            <a:ext cx="2803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9066" y="2204621"/>
            <a:ext cx="2803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6385" y="2722167"/>
            <a:ext cx="2803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8225" y="5504164"/>
            <a:ext cx="3619381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35B1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INDIVIDUALS </a:t>
            </a:r>
            <a:r>
              <a:rPr lang="en-US" sz="4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964651"/>
            <a:ext cx="5592009" cy="158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Privacy Conscious Users</a:t>
            </a:r>
          </a:p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Whistleblowers</a:t>
            </a:r>
          </a:p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Circumventing Censorship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6385" y="6192836"/>
            <a:ext cx="2803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8589" y="6741492"/>
            <a:ext cx="2803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8589" y="7263130"/>
            <a:ext cx="2803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87626" y="1816598"/>
            <a:ext cx="479881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35B1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CYBERCRIMINALS </a:t>
            </a:r>
            <a:r>
              <a:rPr lang="en-US" sz="4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99969" y="2907883"/>
            <a:ext cx="4665821" cy="158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Malware Distributors </a:t>
            </a:r>
          </a:p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Thieves </a:t>
            </a:r>
          </a:p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Organized Crime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99969" y="7062167"/>
            <a:ext cx="2562820" cy="104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Artists</a:t>
            </a:r>
          </a:p>
          <a:p>
            <a:pPr marL="647711" lvl="1" indent="-323856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Historians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87626" y="5504164"/>
            <a:ext cx="378535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35B1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OTHER USERS </a:t>
            </a:r>
            <a:r>
              <a:rPr lang="en-US" sz="4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51908" y="2114154"/>
            <a:ext cx="2803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051908" y="2658632"/>
            <a:ext cx="2803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51908" y="3183240"/>
            <a:ext cx="2803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051908" y="6800848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48396" y="6243608"/>
            <a:ext cx="290870" cy="1417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829"/>
            <a:ext cx="18301939" cy="10279171"/>
          </a:xfrm>
          <a:custGeom>
            <a:avLst/>
            <a:gdLst/>
            <a:ahLst/>
            <a:cxnLst/>
            <a:rect l="l" t="t" r="r" b="b"/>
            <a:pathLst>
              <a:path w="18301939" h="10279171">
                <a:moveTo>
                  <a:pt x="0" y="0"/>
                </a:moveTo>
                <a:lnTo>
                  <a:pt x="18301939" y="0"/>
                </a:lnTo>
                <a:lnTo>
                  <a:pt x="18301939" y="10279171"/>
                </a:lnTo>
                <a:lnTo>
                  <a:pt x="0" y="10279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7844" y="4483671"/>
            <a:ext cx="10038695" cy="1319657"/>
          </a:xfrm>
          <a:custGeom>
            <a:avLst/>
            <a:gdLst/>
            <a:ahLst/>
            <a:cxnLst/>
            <a:rect l="l" t="t" r="r" b="b"/>
            <a:pathLst>
              <a:path w="10038695" h="1319657">
                <a:moveTo>
                  <a:pt x="0" y="0"/>
                </a:moveTo>
                <a:lnTo>
                  <a:pt x="10038694" y="0"/>
                </a:lnTo>
                <a:lnTo>
                  <a:pt x="10038694" y="1319658"/>
                </a:lnTo>
                <a:lnTo>
                  <a:pt x="0" y="1319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1649" b="-11164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8809" y="2026078"/>
            <a:ext cx="8425605" cy="7629938"/>
          </a:xfrm>
          <a:custGeom>
            <a:avLst/>
            <a:gdLst/>
            <a:ahLst/>
            <a:cxnLst/>
            <a:rect l="l" t="t" r="r" b="b"/>
            <a:pathLst>
              <a:path w="8425605" h="7629938">
                <a:moveTo>
                  <a:pt x="0" y="0"/>
                </a:moveTo>
                <a:lnTo>
                  <a:pt x="8425605" y="0"/>
                </a:lnTo>
                <a:lnTo>
                  <a:pt x="8425605" y="7629938"/>
                </a:lnTo>
                <a:lnTo>
                  <a:pt x="0" y="76299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33" r="-4355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943151" y="2996284"/>
            <a:ext cx="8982543" cy="5614090"/>
          </a:xfrm>
          <a:custGeom>
            <a:avLst/>
            <a:gdLst/>
            <a:ahLst/>
            <a:cxnLst/>
            <a:rect l="l" t="t" r="r" b="b"/>
            <a:pathLst>
              <a:path w="8982543" h="5614090">
                <a:moveTo>
                  <a:pt x="0" y="0"/>
                </a:moveTo>
                <a:lnTo>
                  <a:pt x="8982544" y="0"/>
                </a:lnTo>
                <a:lnTo>
                  <a:pt x="8982544" y="5614090"/>
                </a:lnTo>
                <a:lnTo>
                  <a:pt x="0" y="5614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794153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7629882" y="962025"/>
            <a:ext cx="3028236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ENCRYPTION</a:t>
            </a: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829"/>
            <a:ext cx="18301939" cy="10279171"/>
          </a:xfrm>
          <a:custGeom>
            <a:avLst/>
            <a:gdLst/>
            <a:ahLst/>
            <a:cxnLst/>
            <a:rect l="l" t="t" r="r" b="b"/>
            <a:pathLst>
              <a:path w="18301939" h="10279171">
                <a:moveTo>
                  <a:pt x="0" y="0"/>
                </a:moveTo>
                <a:lnTo>
                  <a:pt x="18301939" y="0"/>
                </a:lnTo>
                <a:lnTo>
                  <a:pt x="18301939" y="10279171"/>
                </a:lnTo>
                <a:lnTo>
                  <a:pt x="0" y="10279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7844" y="4483671"/>
            <a:ext cx="10038695" cy="1319657"/>
          </a:xfrm>
          <a:custGeom>
            <a:avLst/>
            <a:gdLst/>
            <a:ahLst/>
            <a:cxnLst/>
            <a:rect l="l" t="t" r="r" b="b"/>
            <a:pathLst>
              <a:path w="10038695" h="1319657">
                <a:moveTo>
                  <a:pt x="0" y="0"/>
                </a:moveTo>
                <a:lnTo>
                  <a:pt x="10038694" y="0"/>
                </a:lnTo>
                <a:lnTo>
                  <a:pt x="10038694" y="1319658"/>
                </a:lnTo>
                <a:lnTo>
                  <a:pt x="0" y="1319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1649" b="-11164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3998" y="3023020"/>
            <a:ext cx="8188027" cy="5560617"/>
          </a:xfrm>
          <a:custGeom>
            <a:avLst/>
            <a:gdLst/>
            <a:ahLst/>
            <a:cxnLst/>
            <a:rect l="l" t="t" r="r" b="b"/>
            <a:pathLst>
              <a:path w="8188027" h="5560617">
                <a:moveTo>
                  <a:pt x="0" y="0"/>
                </a:moveTo>
                <a:lnTo>
                  <a:pt x="8188027" y="0"/>
                </a:lnTo>
                <a:lnTo>
                  <a:pt x="8188027" y="5560617"/>
                </a:lnTo>
                <a:lnTo>
                  <a:pt x="0" y="5560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65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3023020"/>
            <a:ext cx="8736487" cy="5460304"/>
          </a:xfrm>
          <a:custGeom>
            <a:avLst/>
            <a:gdLst/>
            <a:ahLst/>
            <a:cxnLst/>
            <a:rect l="l" t="t" r="r" b="b"/>
            <a:pathLst>
              <a:path w="8736487" h="5460304">
                <a:moveTo>
                  <a:pt x="0" y="0"/>
                </a:moveTo>
                <a:lnTo>
                  <a:pt x="8736487" y="0"/>
                </a:lnTo>
                <a:lnTo>
                  <a:pt x="8736487" y="5460305"/>
                </a:lnTo>
                <a:lnTo>
                  <a:pt x="0" y="54603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34228" y="1190625"/>
            <a:ext cx="301954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DECRYPTION</a:t>
            </a: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8500"/>
            <a:ext cx="18288000" cy="10464000"/>
          </a:xfrm>
          <a:custGeom>
            <a:avLst/>
            <a:gdLst/>
            <a:ahLst/>
            <a:cxnLst/>
            <a:rect l="l" t="t" r="r" b="b"/>
            <a:pathLst>
              <a:path w="18288000" h="10464000">
                <a:moveTo>
                  <a:pt x="0" y="0"/>
                </a:moveTo>
                <a:lnTo>
                  <a:pt x="18288000" y="0"/>
                </a:lnTo>
                <a:lnTo>
                  <a:pt x="18288000" y="10464000"/>
                </a:lnTo>
                <a:lnTo>
                  <a:pt x="0" y="1046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262" y="1266397"/>
            <a:ext cx="294322" cy="1434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1262" y="3630143"/>
            <a:ext cx="294322" cy="1434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1262" y="5323784"/>
            <a:ext cx="294322" cy="1434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1262" y="4266414"/>
            <a:ext cx="294322" cy="1434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1262" y="6376039"/>
            <a:ext cx="294322" cy="1434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8" name="Freeform 8"/>
          <p:cNvSpPr/>
          <p:nvPr/>
        </p:nvSpPr>
        <p:spPr>
          <a:xfrm>
            <a:off x="829284" y="2064593"/>
            <a:ext cx="17104566" cy="6461288"/>
          </a:xfrm>
          <a:custGeom>
            <a:avLst/>
            <a:gdLst/>
            <a:ahLst/>
            <a:cxnLst/>
            <a:rect l="l" t="t" r="r" b="b"/>
            <a:pathLst>
              <a:path w="17104566" h="6461288">
                <a:moveTo>
                  <a:pt x="0" y="0"/>
                </a:moveTo>
                <a:lnTo>
                  <a:pt x="17104566" y="0"/>
                </a:lnTo>
                <a:lnTo>
                  <a:pt x="17104566" y="6461288"/>
                </a:lnTo>
                <a:lnTo>
                  <a:pt x="0" y="6461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78" r="-7678" b="-2978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18424" y="2426942"/>
            <a:ext cx="15878391" cy="567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Summary of Image Steganography</a:t>
            </a: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: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steganography is a technique for secure data hiding.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embeds data in images, making detection difficult.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Serves as an additional layer of security, complementing encryption.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Continues to evolve with new techniques and algorithms.</a:t>
            </a:r>
          </a:p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Strengths</a:t>
            </a: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Concealment: Unlike traditional encryption that makes data unreadable, steganography hides the existence of the message. Reduces the risk of attracting unwanted attention.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Versatility:Applicable to various image formats. Can be combined with encryption for enhanced security.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Evolution: Adapts to technological advancements. Techniques evolve to stay relevant against emerging threats.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8354" y="6385564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8354" y="5446427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8354" y="4570656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8354" y="3517604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8354" y="3079765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8354" y="2617670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8354" y="2147276"/>
            <a:ext cx="287298" cy="140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1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425</Words>
  <Application>Microsoft Office PowerPoint</Application>
  <PresentationFormat>Custom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Awami Nastaliq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AICTE PPT</dc:title>
  <cp:lastModifiedBy>RAKESH DONGA</cp:lastModifiedBy>
  <cp:revision>2</cp:revision>
  <dcterms:created xsi:type="dcterms:W3CDTF">2006-08-16T00:00:00Z</dcterms:created>
  <dcterms:modified xsi:type="dcterms:W3CDTF">2025-03-02T06:44:10Z</dcterms:modified>
  <dc:identifier>DAGf5MazALw</dc:identifier>
</cp:coreProperties>
</file>